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80" r:id="rId26"/>
    <p:sldId id="282" r:id="rId27"/>
    <p:sldId id="279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88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A590E-A129-4335-83C8-6CD753A5307C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DEE3A-E121-4E00-9A5E-66B914ABD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5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87BCF5-E678-471E-B67F-D44ADB36D3DD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68D2933-E16C-4AC8-AA22-96E854E9BF9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05501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77F5-9F64-449F-A4E9-D7B2289FDFF5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2933-E16C-4AC8-AA22-96E854E9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5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FF24-FB74-473B-AC5D-79FBFE70A380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2933-E16C-4AC8-AA22-96E854E9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ADD7-071F-4247-B14C-3F97FB4B27D8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2933-E16C-4AC8-AA22-96E854E9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4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C4C2F2-8977-417C-84ED-B99F884053DD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8D2933-E16C-4AC8-AA22-96E854E9BF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4395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89FB-4019-47B3-82A2-2A4D18A53D51}" type="datetime1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2933-E16C-4AC8-AA22-96E854E9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7F09-4215-4399-89B0-7DDBAA3F8AB4}" type="datetime1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2933-E16C-4AC8-AA22-96E854E9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5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B004-E76C-426C-A4BE-BB116EDFE8EF}" type="datetime1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2933-E16C-4AC8-AA22-96E854E9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9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50B8-BDCE-4A0D-B511-06736E5E9567}" type="datetime1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2933-E16C-4AC8-AA22-96E854E9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50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2D40EF-F62E-4412-A8CF-D8ADCBA1CE0E}" type="datetime1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8D2933-E16C-4AC8-AA22-96E854E9BF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59114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637B88-90F5-4757-B656-95B27613392E}" type="datetime1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8D2933-E16C-4AC8-AA22-96E854E9BF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022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52CE7C1-8978-4020-91D7-F94FEDC83DB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(c)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68D2933-E16C-4AC8-AA22-96E854E9BF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258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782" y="1788454"/>
            <a:ext cx="9628909" cy="2098226"/>
          </a:xfrm>
        </p:spPr>
        <p:txBody>
          <a:bodyPr/>
          <a:lstStyle/>
          <a:p>
            <a:r>
              <a:rPr lang="en-US" altLang="en-US" sz="4800" dirty="0" smtClean="0"/>
              <a:t>stability by Routh-</a:t>
            </a:r>
            <a:r>
              <a:rPr lang="en-US" sz="4800" dirty="0" smtClean="0"/>
              <a:t>Hurwitz</a:t>
            </a:r>
            <a:r>
              <a:rPr lang="en-US" b="1" dirty="0"/>
              <a:t/>
            </a:r>
            <a:br>
              <a:rPr lang="en-US" b="1" dirty="0"/>
            </a:br>
            <a:r>
              <a:rPr lang="en-US" altLang="en-US" sz="4800" dirty="0" smtClean="0"/>
              <a:t> </a:t>
            </a:r>
            <a:r>
              <a:rPr lang="en-US" altLang="en-US" sz="4800" dirty="0"/>
              <a:t>Criterion</a:t>
            </a:r>
            <a:br>
              <a:rPr lang="en-US" alt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Nafees Ahamad</a:t>
            </a:r>
          </a:p>
          <a:p>
            <a:r>
              <a:rPr lang="en-US" dirty="0" smtClean="0"/>
              <a:t>AP, Department of Electrical, Electronics &amp; Communication, DIT University, Dehradun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and Response </a:t>
            </a:r>
            <a:endParaRPr lang="en-US" dirty="0"/>
          </a:p>
        </p:txBody>
      </p:sp>
      <p:pic>
        <p:nvPicPr>
          <p:cNvPr id="2054" name="Picture 6" descr="http://engineeronadisk.com/notes_mathmod/images/laplace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4" y="2373924"/>
            <a:ext cx="5445784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ngineeronadisk.com/notes_mathmod/images/laplace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4" y="4231300"/>
            <a:ext cx="5445784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engineeronadisk.com/notes_mathmod/images/laplace2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73924"/>
            <a:ext cx="53149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engineeronadisk.com/notes_mathmod/images/laplace2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433524"/>
            <a:ext cx="5338763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Roots and Response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074" name="Picture 2" descr="http://engineeronadisk.com/notes_mathmod/images/laplace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" y="2281237"/>
            <a:ext cx="58293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ngineeronadisk.com/notes_mathmod/images/laplace2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" y="4352924"/>
            <a:ext cx="58293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ngineeronadisk.com/notes_mathmod/images/laplace3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1237"/>
            <a:ext cx="58293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5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Routh-Hurwitz Criterion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By Routh-Hurwitz Criterion we can find out number of roots with +</a:t>
            </a:r>
            <a:r>
              <a:rPr lang="en-US" sz="2400" dirty="0" err="1" smtClean="0"/>
              <a:t>ve</a:t>
            </a:r>
            <a:r>
              <a:rPr lang="en-US" sz="2400" dirty="0" smtClean="0"/>
              <a:t>, -</a:t>
            </a:r>
            <a:r>
              <a:rPr lang="en-US" sz="2400" dirty="0" err="1" smtClean="0"/>
              <a:t>ve</a:t>
            </a:r>
            <a:r>
              <a:rPr lang="en-US" sz="2400" dirty="0" smtClean="0"/>
              <a:t> and zero real parts. </a:t>
            </a:r>
          </a:p>
          <a:p>
            <a:r>
              <a:rPr lang="en-US" sz="2400" dirty="0" smtClean="0"/>
              <a:t>That is we can find out the stability of a system.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Routh-Hurwitz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86000"/>
                <a:ext cx="10155382" cy="35814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Consider a system with characteristic equation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 smtClean="0"/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Necessary condition </a:t>
                </a:r>
              </a:p>
              <a:p>
                <a:pPr lvl="1"/>
                <a:r>
                  <a:rPr lang="en-US" sz="2400" dirty="0" smtClean="0"/>
                  <a:t>All the coefficients of the characteristic </a:t>
                </a:r>
                <a:r>
                  <a:rPr lang="en-US" sz="2400" dirty="0" err="1" smtClean="0"/>
                  <a:t>equ</a:t>
                </a:r>
                <a:r>
                  <a:rPr lang="en-US" sz="2400" dirty="0" smtClean="0"/>
                  <a:t> should have same sign.</a:t>
                </a:r>
              </a:p>
              <a:p>
                <a:pPr lvl="1"/>
                <a:r>
                  <a:rPr lang="en-US" sz="2400" dirty="0" smtClean="0"/>
                  <a:t>There should not be any missing term. </a:t>
                </a:r>
              </a:p>
              <a:p>
                <a:r>
                  <a:rPr lang="en-US" sz="2400" dirty="0" smtClean="0"/>
                  <a:t>If above two conditions are not satisfied then system will be unstable. </a:t>
                </a:r>
              </a:p>
              <a:p>
                <a:r>
                  <a:rPr lang="en-US" sz="2400" dirty="0" smtClean="0"/>
                  <a:t>If above two conditions are satisfied then It is not guaranteed that system is stable for that we need to apply </a:t>
                </a:r>
                <a:r>
                  <a:rPr lang="en-US" sz="2400" dirty="0"/>
                  <a:t>Routh-Hurwitz </a:t>
                </a:r>
                <a:r>
                  <a:rPr lang="en-US" sz="2400" dirty="0" smtClean="0"/>
                  <a:t>Criterion.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86000"/>
                <a:ext cx="10155382" cy="3581400"/>
              </a:xfrm>
              <a:blipFill>
                <a:blip r:embed="rId2"/>
                <a:stretch>
                  <a:fillRect l="-840" t="-1871" b="-5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Routh-Hurwitz </a:t>
            </a:r>
            <a:r>
              <a:rPr lang="en-US" dirty="0" smtClean="0"/>
              <a:t>Criterion…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463417"/>
              </p:ext>
            </p:extLst>
          </p:nvPr>
        </p:nvGraphicFramePr>
        <p:xfrm>
          <a:off x="1371598" y="2553286"/>
          <a:ext cx="5634112" cy="333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528">
                  <a:extLst>
                    <a:ext uri="{9D8B030D-6E8A-4147-A177-3AD203B41FA5}">
                      <a16:colId xmlns:a16="http://schemas.microsoft.com/office/drawing/2014/main" val="797378906"/>
                    </a:ext>
                  </a:extLst>
                </a:gridCol>
                <a:gridCol w="1408528">
                  <a:extLst>
                    <a:ext uri="{9D8B030D-6E8A-4147-A177-3AD203B41FA5}">
                      <a16:colId xmlns:a16="http://schemas.microsoft.com/office/drawing/2014/main" val="1803999297"/>
                    </a:ext>
                  </a:extLst>
                </a:gridCol>
                <a:gridCol w="1408528">
                  <a:extLst>
                    <a:ext uri="{9D8B030D-6E8A-4147-A177-3AD203B41FA5}">
                      <a16:colId xmlns:a16="http://schemas.microsoft.com/office/drawing/2014/main" val="3726468622"/>
                    </a:ext>
                  </a:extLst>
                </a:gridCol>
                <a:gridCol w="1408528">
                  <a:extLst>
                    <a:ext uri="{9D8B030D-6E8A-4147-A177-3AD203B41FA5}">
                      <a16:colId xmlns:a16="http://schemas.microsoft.com/office/drawing/2014/main" val="2359183684"/>
                    </a:ext>
                  </a:extLst>
                </a:gridCol>
              </a:tblGrid>
              <a:tr h="47689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</a:t>
                      </a:r>
                      <a:r>
                        <a:rPr lang="en-US" sz="2400" baseline="30000" dirty="0" err="1" smtClean="0"/>
                        <a:t>n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r>
                        <a:rPr lang="en-US" sz="2400" baseline="-25000" dirty="0" smtClean="0"/>
                        <a:t>0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r>
                        <a:rPr lang="en-US" sz="2400" baseline="-25000" dirty="0" smtClean="0"/>
                        <a:t>4</a:t>
                      </a:r>
                      <a:endParaRPr lang="en-US" sz="2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35267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n-1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a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r>
                        <a:rPr lang="en-US" sz="2400" baseline="-25000" dirty="0" smtClean="0"/>
                        <a:t>5</a:t>
                      </a:r>
                      <a:endParaRPr lang="en-US" sz="2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350797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n-2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474848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n-3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29414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50950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938462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07862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165233" y="1577929"/>
            <a:ext cx="8264768" cy="2161087"/>
            <a:chOff x="2870673" y="2449510"/>
            <a:chExt cx="8239488" cy="21764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835705" y="2449510"/>
                  <a:ext cx="3274456" cy="809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705" y="2449510"/>
                  <a:ext cx="3274456" cy="809324"/>
                </a:xfrm>
                <a:prstGeom prst="rect">
                  <a:avLst/>
                </a:prstGeom>
                <a:blipFill>
                  <a:blip r:embed="rId2"/>
                  <a:stretch>
                    <a:fillRect b="-84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H="1">
              <a:off x="2870673" y="7101758"/>
              <a:ext cx="4965032" cy="17111917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613564" y="2388932"/>
            <a:ext cx="6816437" cy="1337015"/>
            <a:chOff x="4314574" y="2449510"/>
            <a:chExt cx="6795587" cy="134649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835705" y="2449510"/>
                  <a:ext cx="3274456" cy="8150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705" y="2449510"/>
                  <a:ext cx="3274456" cy="81506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H="1">
              <a:off x="4314574" y="7101758"/>
              <a:ext cx="3521132" cy="8812742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165232" y="3162643"/>
            <a:ext cx="8264769" cy="1033444"/>
            <a:chOff x="2870672" y="2449510"/>
            <a:chExt cx="8239489" cy="10407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835705" y="2449510"/>
                  <a:ext cx="3274456" cy="8847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705" y="2449510"/>
                  <a:ext cx="3274456" cy="884741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 flipH="1">
              <a:off x="2870672" y="7101758"/>
              <a:ext cx="4965034" cy="5755499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840181" y="5783924"/>
            <a:ext cx="7010400" cy="985073"/>
            <a:chOff x="2840181" y="5783924"/>
            <a:chExt cx="7010400" cy="9850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826716" y="5938000"/>
                  <a:ext cx="602386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If no sign change in first column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400" dirty="0" smtClean="0"/>
                    <a:t> All roots are on LHS of s-plane 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400" dirty="0" smtClean="0"/>
                    <a:t> Stable system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6716" y="5938000"/>
                  <a:ext cx="6023865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1619" t="-5147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Bent Arrow 29"/>
            <p:cNvSpPr/>
            <p:nvPr/>
          </p:nvSpPr>
          <p:spPr>
            <a:xfrm flipV="1">
              <a:off x="2840181" y="5783924"/>
              <a:ext cx="845127" cy="652389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2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Example 1: </a:t>
                </a:r>
                <a:r>
                  <a:rPr lang="en-US" sz="2400" dirty="0" smtClean="0"/>
                  <a:t>Check the stability of the system whose characteristic equation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Necessary conditions are satisfied </a:t>
                </a:r>
              </a:p>
              <a:p>
                <a:pPr marL="987552" lvl="1" indent="-457200">
                  <a:buFont typeface="+mj-lt"/>
                  <a:buAutoNum type="alphaLcPeriod"/>
                </a:pPr>
                <a:r>
                  <a:rPr lang="en-US" sz="2400" dirty="0" smtClean="0"/>
                  <a:t>All the coefficients of the characteristic equation have same sign</a:t>
                </a:r>
              </a:p>
              <a:p>
                <a:pPr marL="987552" lvl="1" indent="-457200">
                  <a:buFont typeface="+mj-lt"/>
                  <a:buAutoNum type="alphaLcPeriod"/>
                </a:pPr>
                <a:r>
                  <a:rPr lang="en-US" sz="2400" dirty="0" smtClean="0"/>
                  <a:t>There is no missing term</a:t>
                </a:r>
              </a:p>
              <a:p>
                <a:r>
                  <a:rPr lang="en-US" sz="2400" dirty="0" smtClean="0"/>
                  <a:t>Make Routh array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900331"/>
              </p:ext>
            </p:extLst>
          </p:nvPr>
        </p:nvGraphicFramePr>
        <p:xfrm>
          <a:off x="1371598" y="2553286"/>
          <a:ext cx="5634112" cy="238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528">
                  <a:extLst>
                    <a:ext uri="{9D8B030D-6E8A-4147-A177-3AD203B41FA5}">
                      <a16:colId xmlns:a16="http://schemas.microsoft.com/office/drawing/2014/main" val="797378906"/>
                    </a:ext>
                  </a:extLst>
                </a:gridCol>
                <a:gridCol w="1408528">
                  <a:extLst>
                    <a:ext uri="{9D8B030D-6E8A-4147-A177-3AD203B41FA5}">
                      <a16:colId xmlns:a16="http://schemas.microsoft.com/office/drawing/2014/main" val="1803999297"/>
                    </a:ext>
                  </a:extLst>
                </a:gridCol>
                <a:gridCol w="1408528">
                  <a:extLst>
                    <a:ext uri="{9D8B030D-6E8A-4147-A177-3AD203B41FA5}">
                      <a16:colId xmlns:a16="http://schemas.microsoft.com/office/drawing/2014/main" val="3726468622"/>
                    </a:ext>
                  </a:extLst>
                </a:gridCol>
                <a:gridCol w="1408528">
                  <a:extLst>
                    <a:ext uri="{9D8B030D-6E8A-4147-A177-3AD203B41FA5}">
                      <a16:colId xmlns:a16="http://schemas.microsoft.com/office/drawing/2014/main" val="2359183684"/>
                    </a:ext>
                  </a:extLst>
                </a:gridCol>
              </a:tblGrid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4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35267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3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350797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474848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29414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07862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151164" y="2449510"/>
            <a:ext cx="6879101" cy="1289506"/>
            <a:chOff x="3151164" y="2449510"/>
            <a:chExt cx="6879101" cy="12895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835705" y="2449510"/>
                  <a:ext cx="219456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×6−1×4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705" y="2449510"/>
                  <a:ext cx="2194560" cy="78380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H="1">
              <a:off x="3151164" y="2883877"/>
              <a:ext cx="4684541" cy="855139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487594" y="3154446"/>
            <a:ext cx="5542671" cy="783804"/>
            <a:chOff x="4487594" y="3154446"/>
            <a:chExt cx="5542671" cy="783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835705" y="3154446"/>
                  <a:ext cx="219456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×1−1×0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705" y="3154446"/>
                  <a:ext cx="2194560" cy="7838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H="1">
              <a:off x="4487594" y="3588813"/>
              <a:ext cx="3348112" cy="150203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446585" y="4069607"/>
            <a:ext cx="6583680" cy="783804"/>
            <a:chOff x="3446585" y="4069607"/>
            <a:chExt cx="6583680" cy="783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835705" y="4069607"/>
                  <a:ext cx="219456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×4−2×1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705" y="4069607"/>
                  <a:ext cx="2194560" cy="7838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 flipH="1" flipV="1">
              <a:off x="3446585" y="4208819"/>
              <a:ext cx="4389121" cy="295155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151164" y="4740812"/>
            <a:ext cx="6879101" cy="1059528"/>
            <a:chOff x="3151164" y="4740812"/>
            <a:chExt cx="6879101" cy="1059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835705" y="5006661"/>
                  <a:ext cx="2194560" cy="793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×1−4×0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705" y="5006661"/>
                  <a:ext cx="2194560" cy="793679"/>
                </a:xfrm>
                <a:prstGeom prst="rect">
                  <a:avLst/>
                </a:prstGeom>
                <a:blipFill>
                  <a:blip r:embed="rId5"/>
                  <a:stretch>
                    <a:fillRect r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H="1" flipV="1">
              <a:off x="3151164" y="4740812"/>
              <a:ext cx="4684544" cy="700217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Down Arrow 20"/>
          <p:cNvSpPr/>
          <p:nvPr/>
        </p:nvSpPr>
        <p:spPr>
          <a:xfrm>
            <a:off x="2813540" y="4922508"/>
            <a:ext cx="351692" cy="1097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47778" y="5935592"/>
                <a:ext cx="86375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No sign change in first column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All roots are on LHS of s-plane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Stable system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78" y="5935592"/>
                <a:ext cx="8637563" cy="830997"/>
              </a:xfrm>
              <a:prstGeom prst="rect">
                <a:avLst/>
              </a:prstGeom>
              <a:blipFill>
                <a:blip r:embed="rId6"/>
                <a:stretch>
                  <a:fillRect l="-113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Example…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Example 2: </a:t>
                </a:r>
                <a:r>
                  <a:rPr lang="en-US" sz="2400" dirty="0" smtClean="0"/>
                  <a:t>Check the stability of the system whose characteristic equation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Necessary conditions are satisfied </a:t>
                </a:r>
              </a:p>
              <a:p>
                <a:pPr marL="987552" lvl="1" indent="-457200">
                  <a:buFont typeface="+mj-lt"/>
                  <a:buAutoNum type="alphaLcPeriod"/>
                </a:pPr>
                <a:r>
                  <a:rPr lang="en-US" sz="2400" dirty="0" smtClean="0"/>
                  <a:t>All the coefficients of the characteristic equation have same sign</a:t>
                </a:r>
              </a:p>
              <a:p>
                <a:pPr marL="987552" lvl="1" indent="-457200">
                  <a:buFont typeface="+mj-lt"/>
                  <a:buAutoNum type="alphaLcPeriod"/>
                </a:pPr>
                <a:r>
                  <a:rPr lang="en-US" sz="2400" dirty="0" smtClean="0"/>
                  <a:t>There is no missing term</a:t>
                </a:r>
              </a:p>
              <a:p>
                <a:r>
                  <a:rPr lang="en-US" sz="2400" dirty="0" smtClean="0"/>
                  <a:t>Make Routh array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8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967062"/>
              </p:ext>
            </p:extLst>
          </p:nvPr>
        </p:nvGraphicFramePr>
        <p:xfrm>
          <a:off x="1371598" y="2553286"/>
          <a:ext cx="5634112" cy="238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528">
                  <a:extLst>
                    <a:ext uri="{9D8B030D-6E8A-4147-A177-3AD203B41FA5}">
                      <a16:colId xmlns:a16="http://schemas.microsoft.com/office/drawing/2014/main" val="797378906"/>
                    </a:ext>
                  </a:extLst>
                </a:gridCol>
                <a:gridCol w="1408528">
                  <a:extLst>
                    <a:ext uri="{9D8B030D-6E8A-4147-A177-3AD203B41FA5}">
                      <a16:colId xmlns:a16="http://schemas.microsoft.com/office/drawing/2014/main" val="1803999297"/>
                    </a:ext>
                  </a:extLst>
                </a:gridCol>
                <a:gridCol w="1408528">
                  <a:extLst>
                    <a:ext uri="{9D8B030D-6E8A-4147-A177-3AD203B41FA5}">
                      <a16:colId xmlns:a16="http://schemas.microsoft.com/office/drawing/2014/main" val="3726468622"/>
                    </a:ext>
                  </a:extLst>
                </a:gridCol>
                <a:gridCol w="1408528">
                  <a:extLst>
                    <a:ext uri="{9D8B030D-6E8A-4147-A177-3AD203B41FA5}">
                      <a16:colId xmlns:a16="http://schemas.microsoft.com/office/drawing/2014/main" val="2359183684"/>
                    </a:ext>
                  </a:extLst>
                </a:gridCol>
              </a:tblGrid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4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35267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3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350797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474848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29414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07862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151164" y="2449510"/>
            <a:ext cx="6879101" cy="1289506"/>
            <a:chOff x="3151164" y="2449510"/>
            <a:chExt cx="6879101" cy="12895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835705" y="2449510"/>
                  <a:ext cx="219456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×1−2×3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705" y="2449510"/>
                  <a:ext cx="2194560" cy="78380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H="1">
              <a:off x="3151164" y="2883877"/>
              <a:ext cx="4684541" cy="855139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487594" y="3154446"/>
            <a:ext cx="5542671" cy="783804"/>
            <a:chOff x="4487594" y="3154446"/>
            <a:chExt cx="5542671" cy="783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835705" y="3154446"/>
                  <a:ext cx="219456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×2−2×0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705" y="3154446"/>
                  <a:ext cx="2194560" cy="7838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H="1">
              <a:off x="4487594" y="3588813"/>
              <a:ext cx="3348112" cy="150203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446585" y="4069607"/>
            <a:ext cx="6805778" cy="783804"/>
            <a:chOff x="3446585" y="4069607"/>
            <a:chExt cx="6805778" cy="783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835704" y="4069607"/>
                  <a:ext cx="2416659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×3−2×2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704" y="4069607"/>
                  <a:ext cx="2416659" cy="7838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 flipH="1" flipV="1">
              <a:off x="3446585" y="4208819"/>
              <a:ext cx="4389121" cy="295155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151164" y="4740812"/>
            <a:ext cx="7447563" cy="1059528"/>
            <a:chOff x="3151164" y="4740812"/>
            <a:chExt cx="7447563" cy="1059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835705" y="5006661"/>
                  <a:ext cx="2763022" cy="793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×2−(−2)×0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705" y="5006661"/>
                  <a:ext cx="2763022" cy="79367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H="1" flipV="1">
              <a:off x="3151164" y="4740812"/>
              <a:ext cx="4684544" cy="700217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Down Arrow 20"/>
          <p:cNvSpPr/>
          <p:nvPr/>
        </p:nvSpPr>
        <p:spPr>
          <a:xfrm>
            <a:off x="2813540" y="4922508"/>
            <a:ext cx="351692" cy="1097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47778" y="5935592"/>
                <a:ext cx="86375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Two sign change in first column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Two roots are on LHS of s-plane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Unstable system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78" y="5935592"/>
                <a:ext cx="8637563" cy="830997"/>
              </a:xfrm>
              <a:prstGeom prst="rect">
                <a:avLst/>
              </a:prstGeom>
              <a:blipFill>
                <a:blip r:embed="rId6"/>
                <a:stretch>
                  <a:fillRect l="-113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Special case 1</a:t>
            </a:r>
            <a:br>
              <a:rPr lang="en-US" dirty="0" smtClean="0"/>
            </a:br>
            <a:r>
              <a:rPr lang="en-US" sz="3200" dirty="0"/>
              <a:t>( </a:t>
            </a:r>
            <a:r>
              <a:rPr lang="en-US" sz="3200" dirty="0" smtClean="0"/>
              <a:t>First element in a </a:t>
            </a:r>
            <a:r>
              <a:rPr lang="en-US" sz="3200" dirty="0"/>
              <a:t>row of Routh array is zero)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Example 3: </a:t>
                </a:r>
                <a:r>
                  <a:rPr lang="en-US" sz="2400" dirty="0" smtClean="0"/>
                  <a:t>Check the stability of the system whose characteristic equation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Necessary conditions are satisfied </a:t>
                </a:r>
              </a:p>
              <a:p>
                <a:pPr marL="987552" lvl="1" indent="-457200">
                  <a:buFont typeface="+mj-lt"/>
                  <a:buAutoNum type="alphaLcPeriod"/>
                </a:pPr>
                <a:r>
                  <a:rPr lang="en-US" sz="2400" dirty="0" smtClean="0"/>
                  <a:t>All the coefficients of the characteristic equation have same sign</a:t>
                </a:r>
              </a:p>
              <a:p>
                <a:pPr marL="987552" lvl="1" indent="-457200">
                  <a:buFont typeface="+mj-lt"/>
                  <a:buAutoNum type="alphaLcPeriod"/>
                </a:pPr>
                <a:r>
                  <a:rPr lang="en-US" sz="2400" dirty="0" smtClean="0"/>
                  <a:t>There is no missing term</a:t>
                </a:r>
              </a:p>
              <a:p>
                <a:r>
                  <a:rPr lang="en-US" sz="2400" dirty="0" smtClean="0"/>
                  <a:t>Make Routh array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Stability </a:t>
            </a:r>
          </a:p>
          <a:p>
            <a:r>
              <a:rPr lang="en-US" sz="2800" dirty="0" smtClean="0"/>
              <a:t>Why investigate stability ?</a:t>
            </a:r>
          </a:p>
          <a:p>
            <a:r>
              <a:rPr lang="en-US" sz="2800" dirty="0" smtClean="0"/>
              <a:t>Example of unstable system </a:t>
            </a:r>
          </a:p>
          <a:p>
            <a:r>
              <a:rPr lang="en-US" sz="2800" dirty="0" smtClean="0"/>
              <a:t>Routh-</a:t>
            </a:r>
            <a:r>
              <a:rPr lang="en-US" sz="2800" dirty="0"/>
              <a:t>Hurwitz </a:t>
            </a:r>
            <a:r>
              <a:rPr lang="en-US" sz="2800" dirty="0" smtClean="0"/>
              <a:t>Criterion </a:t>
            </a:r>
          </a:p>
          <a:p>
            <a:r>
              <a:rPr lang="en-US" sz="2800" dirty="0" smtClean="0"/>
              <a:t>Rules </a:t>
            </a:r>
          </a:p>
          <a:p>
            <a:r>
              <a:rPr lang="en-US" sz="2800" dirty="0" smtClean="0"/>
              <a:t>Special Cases </a:t>
            </a:r>
          </a:p>
          <a:p>
            <a:r>
              <a:rPr lang="en-US" sz="2800" dirty="0" smtClean="0"/>
              <a:t>Practical Use</a:t>
            </a:r>
          </a:p>
          <a:p>
            <a:r>
              <a:rPr lang="en-US" sz="2800" dirty="0" smtClean="0"/>
              <a:t>References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Special case </a:t>
            </a:r>
            <a:r>
              <a:rPr lang="en-US" dirty="0" smtClean="0"/>
              <a:t>1 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45535"/>
              </p:ext>
            </p:extLst>
          </p:nvPr>
        </p:nvGraphicFramePr>
        <p:xfrm>
          <a:off x="1371598" y="2553286"/>
          <a:ext cx="5634112" cy="286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528">
                  <a:extLst>
                    <a:ext uri="{9D8B030D-6E8A-4147-A177-3AD203B41FA5}">
                      <a16:colId xmlns:a16="http://schemas.microsoft.com/office/drawing/2014/main" val="797378906"/>
                    </a:ext>
                  </a:extLst>
                </a:gridCol>
                <a:gridCol w="1408528">
                  <a:extLst>
                    <a:ext uri="{9D8B030D-6E8A-4147-A177-3AD203B41FA5}">
                      <a16:colId xmlns:a16="http://schemas.microsoft.com/office/drawing/2014/main" val="1803999297"/>
                    </a:ext>
                  </a:extLst>
                </a:gridCol>
                <a:gridCol w="1408528">
                  <a:extLst>
                    <a:ext uri="{9D8B030D-6E8A-4147-A177-3AD203B41FA5}">
                      <a16:colId xmlns:a16="http://schemas.microsoft.com/office/drawing/2014/main" val="3726468622"/>
                    </a:ext>
                  </a:extLst>
                </a:gridCol>
                <a:gridCol w="1408528">
                  <a:extLst>
                    <a:ext uri="{9D8B030D-6E8A-4147-A177-3AD203B41FA5}">
                      <a16:colId xmlns:a16="http://schemas.microsoft.com/office/drawing/2014/main" val="2359183684"/>
                    </a:ext>
                  </a:extLst>
                </a:gridCol>
              </a:tblGrid>
              <a:tr h="476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630798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4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35267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3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350797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474848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29414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07862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151164" y="2449510"/>
            <a:ext cx="6879101" cy="1289506"/>
            <a:chOff x="3151164" y="2449510"/>
            <a:chExt cx="6879101" cy="12895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835705" y="2449510"/>
                  <a:ext cx="219456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×2−1×2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705" y="2449510"/>
                  <a:ext cx="2194560" cy="78380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H="1">
              <a:off x="3151164" y="2883877"/>
              <a:ext cx="4684541" cy="855139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487594" y="3154446"/>
            <a:ext cx="5542671" cy="783804"/>
            <a:chOff x="4487594" y="3154446"/>
            <a:chExt cx="5542671" cy="783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835705" y="3154446"/>
                  <a:ext cx="2194560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×3−1×5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705" y="3154446"/>
                  <a:ext cx="2194560" cy="7838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H="1">
              <a:off x="4487594" y="3588813"/>
              <a:ext cx="3348112" cy="150203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3671" y="4900395"/>
                <a:ext cx="83111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This is the special case where first element of a row is zero.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Replace zero with a very small +</a:t>
                </a:r>
                <a:r>
                  <a:rPr lang="en-US" sz="2400" dirty="0" err="1" smtClean="0"/>
                  <a:t>ve</a:t>
                </a:r>
                <a:r>
                  <a:rPr lang="en-US" sz="2400" dirty="0" smtClean="0"/>
                  <a:t> number say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 smtClean="0"/>
                  <a:t> and continue the procedure.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Finally 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and note the number of sign changes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671" y="4900395"/>
                <a:ext cx="8311129" cy="1569660"/>
              </a:xfrm>
              <a:prstGeom prst="rect">
                <a:avLst/>
              </a:prstGeom>
              <a:blipFill>
                <a:blip r:embed="rId4"/>
                <a:stretch>
                  <a:fillRect l="-1027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Special case 1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00573674"/>
                  </p:ext>
                </p:extLst>
              </p:nvPr>
            </p:nvGraphicFramePr>
            <p:xfrm>
              <a:off x="1371598" y="2553286"/>
              <a:ext cx="5634112" cy="34709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8528">
                      <a:extLst>
                        <a:ext uri="{9D8B030D-6E8A-4147-A177-3AD203B41FA5}">
                          <a16:colId xmlns:a16="http://schemas.microsoft.com/office/drawing/2014/main" val="797378906"/>
                        </a:ext>
                      </a:extLst>
                    </a:gridCol>
                    <a:gridCol w="2276783">
                      <a:extLst>
                        <a:ext uri="{9D8B030D-6E8A-4147-A177-3AD203B41FA5}">
                          <a16:colId xmlns:a16="http://schemas.microsoft.com/office/drawing/2014/main" val="1803999297"/>
                        </a:ext>
                      </a:extLst>
                    </a:gridCol>
                    <a:gridCol w="540273">
                      <a:extLst>
                        <a:ext uri="{9D8B030D-6E8A-4147-A177-3AD203B41FA5}">
                          <a16:colId xmlns:a16="http://schemas.microsoft.com/office/drawing/2014/main" val="3726468622"/>
                        </a:ext>
                      </a:extLst>
                    </a:gridCol>
                    <a:gridCol w="1408528">
                      <a:extLst>
                        <a:ext uri="{9D8B030D-6E8A-4147-A177-3AD203B41FA5}">
                          <a16:colId xmlns:a16="http://schemas.microsoft.com/office/drawing/2014/main" val="2359183684"/>
                        </a:ext>
                      </a:extLst>
                    </a:gridCol>
                  </a:tblGrid>
                  <a:tr h="47689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s</a:t>
                          </a:r>
                          <a:r>
                            <a:rPr lang="en-US" sz="2400" baseline="30000" dirty="0" smtClean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4630798"/>
                      </a:ext>
                    </a:extLst>
                  </a:tr>
                  <a:tr h="476895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</a:t>
                          </a:r>
                          <a:r>
                            <a:rPr lang="en-US" sz="2400" baseline="30000" dirty="0" smtClean="0"/>
                            <a:t>4</a:t>
                          </a:r>
                          <a:endParaRPr lang="en-US" sz="2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5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1635267"/>
                      </a:ext>
                    </a:extLst>
                  </a:tr>
                  <a:tr h="476895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</a:t>
                          </a:r>
                          <a:r>
                            <a:rPr lang="en-US" sz="2400" baseline="30000" dirty="0" smtClean="0"/>
                            <a:t>3</a:t>
                          </a:r>
                          <a:endParaRPr lang="en-US" sz="2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-2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8350797"/>
                      </a:ext>
                    </a:extLst>
                  </a:tr>
                  <a:tr h="476895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</a:t>
                          </a:r>
                          <a:r>
                            <a:rPr lang="en-US" sz="2400" baseline="30000" dirty="0" smtClean="0"/>
                            <a:t>2</a:t>
                          </a:r>
                          <a:endParaRPr lang="en-US" sz="2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+2</m:t>
                                    </m:r>
                                  </m:num>
                                  <m:den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den>
                                </m:f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𝑣𝑒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2474848"/>
                      </a:ext>
                    </a:extLst>
                  </a:tr>
                  <a:tr h="476895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</a:t>
                          </a:r>
                          <a:r>
                            <a:rPr lang="en-US" sz="2400" baseline="30000" dirty="0" smtClean="0"/>
                            <a:t>1</a:t>
                          </a:r>
                          <a:endParaRPr lang="en-US" sz="2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−9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𝑣𝑒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9429414"/>
                      </a:ext>
                    </a:extLst>
                  </a:tr>
                  <a:tr h="476895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</a:t>
                          </a:r>
                          <a:r>
                            <a:rPr lang="en-US" sz="2400" baseline="30000" dirty="0" smtClean="0"/>
                            <a:t>0</a:t>
                          </a:r>
                          <a:endParaRPr lang="en-US" sz="2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5078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00573674"/>
                  </p:ext>
                </p:extLst>
              </p:nvPr>
            </p:nvGraphicFramePr>
            <p:xfrm>
              <a:off x="1371598" y="2553286"/>
              <a:ext cx="5634112" cy="34709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8528">
                      <a:extLst>
                        <a:ext uri="{9D8B030D-6E8A-4147-A177-3AD203B41FA5}">
                          <a16:colId xmlns:a16="http://schemas.microsoft.com/office/drawing/2014/main" val="797378906"/>
                        </a:ext>
                      </a:extLst>
                    </a:gridCol>
                    <a:gridCol w="2276783">
                      <a:extLst>
                        <a:ext uri="{9D8B030D-6E8A-4147-A177-3AD203B41FA5}">
                          <a16:colId xmlns:a16="http://schemas.microsoft.com/office/drawing/2014/main" val="1803999297"/>
                        </a:ext>
                      </a:extLst>
                    </a:gridCol>
                    <a:gridCol w="540273">
                      <a:extLst>
                        <a:ext uri="{9D8B030D-6E8A-4147-A177-3AD203B41FA5}">
                          <a16:colId xmlns:a16="http://schemas.microsoft.com/office/drawing/2014/main" val="3726468622"/>
                        </a:ext>
                      </a:extLst>
                    </a:gridCol>
                    <a:gridCol w="1408528">
                      <a:extLst>
                        <a:ext uri="{9D8B030D-6E8A-4147-A177-3AD203B41FA5}">
                          <a16:colId xmlns:a16="http://schemas.microsoft.com/office/drawing/2014/main" val="2359183684"/>
                        </a:ext>
                      </a:extLst>
                    </a:gridCol>
                  </a:tblGrid>
                  <a:tr h="47689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s</a:t>
                          </a:r>
                          <a:r>
                            <a:rPr lang="en-US" sz="2400" baseline="30000" dirty="0" smtClean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3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4630798"/>
                      </a:ext>
                    </a:extLst>
                  </a:tr>
                  <a:tr h="476895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</a:t>
                          </a:r>
                          <a:r>
                            <a:rPr lang="en-US" sz="2400" baseline="30000" dirty="0" smtClean="0"/>
                            <a:t>4</a:t>
                          </a:r>
                          <a:endParaRPr lang="en-US" sz="2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5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1635267"/>
                      </a:ext>
                    </a:extLst>
                  </a:tr>
                  <a:tr h="476895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</a:t>
                          </a:r>
                          <a:r>
                            <a:rPr lang="en-US" sz="2400" baseline="30000" dirty="0" smtClean="0"/>
                            <a:t>3</a:t>
                          </a:r>
                          <a:endParaRPr lang="en-US" sz="2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2299" t="-208974" r="-86631" b="-456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-2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8350797"/>
                      </a:ext>
                    </a:extLst>
                  </a:tr>
                  <a:tr h="77863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</a:t>
                          </a:r>
                          <a:r>
                            <a:rPr lang="en-US" sz="2400" baseline="30000" dirty="0" smtClean="0"/>
                            <a:t>2</a:t>
                          </a:r>
                          <a:endParaRPr lang="en-US" sz="2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2299" t="-188281" r="-86631" b="-17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2474848"/>
                      </a:ext>
                    </a:extLst>
                  </a:tr>
                  <a:tr h="784733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</a:t>
                          </a:r>
                          <a:r>
                            <a:rPr lang="en-US" sz="2400" baseline="30000" dirty="0" smtClean="0"/>
                            <a:t>1</a:t>
                          </a:r>
                          <a:endParaRPr lang="en-US" sz="2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2299" t="-283846" r="-86631" b="-7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9429414"/>
                      </a:ext>
                    </a:extLst>
                  </a:tr>
                  <a:tr h="476895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s</a:t>
                          </a:r>
                          <a:r>
                            <a:rPr lang="en-US" sz="2400" baseline="30000" dirty="0" smtClean="0"/>
                            <a:t>0</a:t>
                          </a:r>
                          <a:endParaRPr lang="en-US" sz="2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5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50786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2881745" y="6027002"/>
            <a:ext cx="7010400" cy="830998"/>
            <a:chOff x="2840181" y="5937999"/>
            <a:chExt cx="7010400" cy="830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826716" y="5938000"/>
                  <a:ext cx="602386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Two sign change in first column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400" dirty="0" smtClean="0"/>
                    <a:t> Two roots are on RHS of s-plane 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400" dirty="0" smtClean="0"/>
                    <a:t> Unstable system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6716" y="5938000"/>
                  <a:ext cx="6023865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619" t="-5147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Bent Arrow 6"/>
            <p:cNvSpPr/>
            <p:nvPr/>
          </p:nvSpPr>
          <p:spPr>
            <a:xfrm flipV="1">
              <a:off x="2840181" y="5937999"/>
              <a:ext cx="845127" cy="498313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308965" y="2553286"/>
            <a:ext cx="5166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Note: Alternate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Multiply characteristic </a:t>
            </a:r>
            <a:r>
              <a:rPr lang="en-US" sz="2400" dirty="0" err="1" smtClean="0"/>
              <a:t>equ</a:t>
            </a:r>
            <a:r>
              <a:rPr lang="en-US" sz="2400" dirty="0" smtClean="0"/>
              <a:t> with (</a:t>
            </a:r>
            <a:r>
              <a:rPr lang="en-US" sz="2400" dirty="0" err="1" smtClean="0"/>
              <a:t>s+a</a:t>
            </a:r>
            <a:r>
              <a:rPr lang="en-US" sz="2400" dirty="0" smtClean="0"/>
              <a:t>). Where ‘a’ is any +</a:t>
            </a:r>
            <a:r>
              <a:rPr lang="en-US" sz="2400" dirty="0" err="1" smtClean="0"/>
              <a:t>ve</a:t>
            </a:r>
            <a:r>
              <a:rPr lang="en-US" sz="2400" dirty="0" smtClean="0"/>
              <a:t> real number.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simplest value of ‘a’ is 1. So, multiply cha </a:t>
            </a:r>
            <a:r>
              <a:rPr lang="en-US" sz="2400" dirty="0" err="1" smtClean="0"/>
              <a:t>equ</a:t>
            </a:r>
            <a:r>
              <a:rPr lang="en-US" sz="2400" dirty="0" smtClean="0"/>
              <a:t> with (s+1) and apply normal procedure.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Special case 2</a:t>
            </a:r>
            <a:br>
              <a:rPr lang="en-US" dirty="0" smtClean="0"/>
            </a:br>
            <a:r>
              <a:rPr lang="en-US" sz="3200" dirty="0" smtClean="0"/>
              <a:t>( Any one row of Routh array is zero)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Example 4: </a:t>
                </a:r>
                <a:r>
                  <a:rPr lang="en-US" sz="2400" dirty="0" smtClean="0"/>
                  <a:t>Check the stability and position of roots of the system whose characteristic equation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+16=0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Necessary conditions are satisfied </a:t>
                </a:r>
              </a:p>
              <a:p>
                <a:pPr marL="987552" lvl="1" indent="-457200">
                  <a:buFont typeface="+mj-lt"/>
                  <a:buAutoNum type="alphaLcPeriod"/>
                </a:pPr>
                <a:r>
                  <a:rPr lang="en-US" sz="2400" dirty="0" smtClean="0"/>
                  <a:t>All the coefficients of the characteristic equation have same sign</a:t>
                </a:r>
              </a:p>
              <a:p>
                <a:pPr marL="987552" lvl="1" indent="-457200">
                  <a:buFont typeface="+mj-lt"/>
                  <a:buAutoNum type="alphaLcPeriod"/>
                </a:pPr>
                <a:r>
                  <a:rPr lang="en-US" sz="2400" dirty="0" smtClean="0"/>
                  <a:t>There is no missing term</a:t>
                </a:r>
              </a:p>
              <a:p>
                <a:r>
                  <a:rPr lang="en-US" sz="2400" dirty="0" smtClean="0"/>
                  <a:t>Make Routh array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Special case </a:t>
            </a:r>
            <a:r>
              <a:rPr lang="en-US" dirty="0" smtClean="0"/>
              <a:t>2 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037644"/>
              </p:ext>
            </p:extLst>
          </p:nvPr>
        </p:nvGraphicFramePr>
        <p:xfrm>
          <a:off x="1371600" y="1852246"/>
          <a:ext cx="5634110" cy="356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22">
                  <a:extLst>
                    <a:ext uri="{9D8B030D-6E8A-4147-A177-3AD203B41FA5}">
                      <a16:colId xmlns:a16="http://schemas.microsoft.com/office/drawing/2014/main" val="797378906"/>
                    </a:ext>
                  </a:extLst>
                </a:gridCol>
                <a:gridCol w="1126822">
                  <a:extLst>
                    <a:ext uri="{9D8B030D-6E8A-4147-A177-3AD203B41FA5}">
                      <a16:colId xmlns:a16="http://schemas.microsoft.com/office/drawing/2014/main" val="1803999297"/>
                    </a:ext>
                  </a:extLst>
                </a:gridCol>
                <a:gridCol w="1126822">
                  <a:extLst>
                    <a:ext uri="{9D8B030D-6E8A-4147-A177-3AD203B41FA5}">
                      <a16:colId xmlns:a16="http://schemas.microsoft.com/office/drawing/2014/main" val="3726468622"/>
                    </a:ext>
                  </a:extLst>
                </a:gridCol>
                <a:gridCol w="1126822">
                  <a:extLst>
                    <a:ext uri="{9D8B030D-6E8A-4147-A177-3AD203B41FA5}">
                      <a16:colId xmlns:a16="http://schemas.microsoft.com/office/drawing/2014/main" val="2359183684"/>
                    </a:ext>
                  </a:extLst>
                </a:gridCol>
                <a:gridCol w="1126822">
                  <a:extLst>
                    <a:ext uri="{9D8B030D-6E8A-4147-A177-3AD203B41FA5}">
                      <a16:colId xmlns:a16="http://schemas.microsoft.com/office/drawing/2014/main" val="918653798"/>
                    </a:ext>
                  </a:extLst>
                </a:gridCol>
              </a:tblGrid>
              <a:tr h="476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55934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630798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4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35267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3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350797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474848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29414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0786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16635" y="5763601"/>
            <a:ext cx="831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Note: </a:t>
            </a:r>
            <a:r>
              <a:rPr lang="en-US" sz="2400" dirty="0" smtClean="0"/>
              <a:t>We can also divide any row by a common factor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40681" y="2559676"/>
            <a:ext cx="5750434" cy="461665"/>
            <a:chOff x="4358641" y="3992879"/>
            <a:chExt cx="5750434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487795" y="3992879"/>
              <a:ext cx="2621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Divide each by 2</a:t>
              </a:r>
              <a:endParaRPr lang="en-US" sz="24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4358641" y="4223712"/>
              <a:ext cx="3129154" cy="1"/>
            </a:xfrm>
            <a:prstGeom prst="straightConnector1">
              <a:avLst/>
            </a:prstGeom>
            <a:ln w="3175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Special case </a:t>
            </a:r>
            <a:r>
              <a:rPr lang="en-US" dirty="0" smtClean="0"/>
              <a:t>2 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072074"/>
              </p:ext>
            </p:extLst>
          </p:nvPr>
        </p:nvGraphicFramePr>
        <p:xfrm>
          <a:off x="1371600" y="1852246"/>
          <a:ext cx="5634110" cy="356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22">
                  <a:extLst>
                    <a:ext uri="{9D8B030D-6E8A-4147-A177-3AD203B41FA5}">
                      <a16:colId xmlns:a16="http://schemas.microsoft.com/office/drawing/2014/main" val="797378906"/>
                    </a:ext>
                  </a:extLst>
                </a:gridCol>
                <a:gridCol w="1126822">
                  <a:extLst>
                    <a:ext uri="{9D8B030D-6E8A-4147-A177-3AD203B41FA5}">
                      <a16:colId xmlns:a16="http://schemas.microsoft.com/office/drawing/2014/main" val="1803999297"/>
                    </a:ext>
                  </a:extLst>
                </a:gridCol>
                <a:gridCol w="1126822">
                  <a:extLst>
                    <a:ext uri="{9D8B030D-6E8A-4147-A177-3AD203B41FA5}">
                      <a16:colId xmlns:a16="http://schemas.microsoft.com/office/drawing/2014/main" val="3726468622"/>
                    </a:ext>
                  </a:extLst>
                </a:gridCol>
                <a:gridCol w="1126822">
                  <a:extLst>
                    <a:ext uri="{9D8B030D-6E8A-4147-A177-3AD203B41FA5}">
                      <a16:colId xmlns:a16="http://schemas.microsoft.com/office/drawing/2014/main" val="2359183684"/>
                    </a:ext>
                  </a:extLst>
                </a:gridCol>
                <a:gridCol w="1126822">
                  <a:extLst>
                    <a:ext uri="{9D8B030D-6E8A-4147-A177-3AD203B41FA5}">
                      <a16:colId xmlns:a16="http://schemas.microsoft.com/office/drawing/2014/main" val="918653798"/>
                    </a:ext>
                  </a:extLst>
                </a:gridCol>
              </a:tblGrid>
              <a:tr h="476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55934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630798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4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35267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3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350797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474848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29414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07862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236721" y="3518856"/>
            <a:ext cx="5750434" cy="461665"/>
            <a:chOff x="4358641" y="3992879"/>
            <a:chExt cx="5750434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7487795" y="3992879"/>
              <a:ext cx="2621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Vanishing row </a:t>
              </a:r>
              <a:endParaRPr lang="en-US" sz="24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358641" y="4223712"/>
              <a:ext cx="3129154" cy="1"/>
            </a:xfrm>
            <a:prstGeom prst="straightConnector1">
              <a:avLst/>
            </a:prstGeom>
            <a:ln w="3175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547361" y="3032769"/>
            <a:ext cx="5775960" cy="461665"/>
            <a:chOff x="4358641" y="3992879"/>
            <a:chExt cx="5775960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8325995" y="3992879"/>
              <a:ext cx="1808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Auxiliary row </a:t>
              </a:r>
              <a:endParaRPr lang="en-US" sz="2400" dirty="0"/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4358641" y="4223712"/>
              <a:ext cx="3967354" cy="1"/>
            </a:xfrm>
            <a:prstGeom prst="straightConnector1">
              <a:avLst/>
            </a:prstGeom>
            <a:ln w="3175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9039470" y="3470450"/>
            <a:ext cx="2345514" cy="2175038"/>
            <a:chOff x="9039470" y="3470450"/>
            <a:chExt cx="2345514" cy="2175038"/>
          </a:xfrm>
        </p:grpSpPr>
        <p:sp>
          <p:nvSpPr>
            <p:cNvPr id="15" name="Rectangle 14"/>
            <p:cNvSpPr/>
            <p:nvPr/>
          </p:nvSpPr>
          <p:spPr>
            <a:xfrm>
              <a:off x="9039470" y="5183823"/>
              <a:ext cx="23455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A(s)=</a:t>
              </a:r>
              <a:r>
                <a:rPr lang="en-US" sz="2400" dirty="0" smtClean="0"/>
                <a:t>1s</a:t>
              </a:r>
              <a:r>
                <a:rPr lang="en-US" sz="2400" baseline="30000" dirty="0" smtClean="0"/>
                <a:t>4</a:t>
              </a:r>
              <a:r>
                <a:rPr lang="en-US" sz="2400" dirty="0" smtClean="0"/>
                <a:t>+6s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+8</a:t>
              </a:r>
              <a:endParaRPr lang="en-US" sz="24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6200000" flipH="1">
              <a:off x="9343548" y="4339129"/>
              <a:ext cx="1737360" cy="1"/>
            </a:xfrm>
            <a:prstGeom prst="straightConnector1">
              <a:avLst/>
            </a:prstGeom>
            <a:ln w="3175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3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Special case 2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Auxiliary equation</a:t>
                </a:r>
              </a:p>
              <a:p>
                <a:r>
                  <a:rPr lang="en-US" sz="2400" b="0" i="0" dirty="0" smtClean="0">
                    <a:latin typeface="+mj-lt"/>
                  </a:rPr>
                  <a:t>A(s)=1s</a:t>
                </a:r>
                <a:r>
                  <a:rPr lang="en-US" sz="2400" b="0" i="0" baseline="30000" dirty="0" smtClean="0">
                    <a:latin typeface="+mj-lt"/>
                  </a:rPr>
                  <a:t>4</a:t>
                </a:r>
                <a:r>
                  <a:rPr lang="en-US" sz="2400" b="0" i="0" dirty="0" smtClean="0">
                    <a:latin typeface="+mj-lt"/>
                  </a:rPr>
                  <a:t>+6s</a:t>
                </a:r>
                <a:r>
                  <a:rPr lang="en-US" sz="2400" b="0" i="0" baseline="30000" dirty="0" smtClean="0">
                    <a:latin typeface="+mj-lt"/>
                  </a:rPr>
                  <a:t>2</a:t>
                </a:r>
                <a:r>
                  <a:rPr lang="en-US" sz="2400" b="0" i="0" dirty="0" smtClean="0">
                    <a:latin typeface="+mj-lt"/>
                  </a:rPr>
                  <a:t>+8</a:t>
                </a:r>
              </a:p>
              <a:p>
                <a:r>
                  <a:rPr lang="en-US" sz="2400" dirty="0" smtClean="0"/>
                  <a:t>Take the first derivative of above equation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Put the coefficients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𝑑𝐴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</m:oMath>
                </a14:m>
                <a:r>
                  <a:rPr lang="en-US" sz="2400" dirty="0" smtClean="0"/>
                  <a:t> in vanishing row and proceed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Special case </a:t>
            </a:r>
            <a:r>
              <a:rPr lang="en-US" dirty="0" smtClean="0"/>
              <a:t>2 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46806"/>
              </p:ext>
            </p:extLst>
          </p:nvPr>
        </p:nvGraphicFramePr>
        <p:xfrm>
          <a:off x="1371600" y="1852246"/>
          <a:ext cx="5634110" cy="356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22">
                  <a:extLst>
                    <a:ext uri="{9D8B030D-6E8A-4147-A177-3AD203B41FA5}">
                      <a16:colId xmlns:a16="http://schemas.microsoft.com/office/drawing/2014/main" val="797378906"/>
                    </a:ext>
                  </a:extLst>
                </a:gridCol>
                <a:gridCol w="1126822">
                  <a:extLst>
                    <a:ext uri="{9D8B030D-6E8A-4147-A177-3AD203B41FA5}">
                      <a16:colId xmlns:a16="http://schemas.microsoft.com/office/drawing/2014/main" val="1803999297"/>
                    </a:ext>
                  </a:extLst>
                </a:gridCol>
                <a:gridCol w="1126822">
                  <a:extLst>
                    <a:ext uri="{9D8B030D-6E8A-4147-A177-3AD203B41FA5}">
                      <a16:colId xmlns:a16="http://schemas.microsoft.com/office/drawing/2014/main" val="3726468622"/>
                    </a:ext>
                  </a:extLst>
                </a:gridCol>
                <a:gridCol w="1126822">
                  <a:extLst>
                    <a:ext uri="{9D8B030D-6E8A-4147-A177-3AD203B41FA5}">
                      <a16:colId xmlns:a16="http://schemas.microsoft.com/office/drawing/2014/main" val="2359183684"/>
                    </a:ext>
                  </a:extLst>
                </a:gridCol>
                <a:gridCol w="1126822">
                  <a:extLst>
                    <a:ext uri="{9D8B030D-6E8A-4147-A177-3AD203B41FA5}">
                      <a16:colId xmlns:a16="http://schemas.microsoft.com/office/drawing/2014/main" val="918653798"/>
                    </a:ext>
                  </a:extLst>
                </a:gridCol>
              </a:tblGrid>
              <a:tr h="476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55934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630798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4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35267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3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350797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474848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29414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07862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754881" y="3562345"/>
            <a:ext cx="5750434" cy="461665"/>
            <a:chOff x="4358641" y="3992879"/>
            <a:chExt cx="5750434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7487795" y="3992879"/>
              <a:ext cx="2621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Divide each by 4</a:t>
              </a:r>
              <a:endParaRPr lang="en-US" sz="2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4358641" y="4223712"/>
              <a:ext cx="3129154" cy="1"/>
            </a:xfrm>
            <a:prstGeom prst="straightConnector1">
              <a:avLst/>
            </a:prstGeom>
            <a:ln w="3175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Special case </a:t>
            </a:r>
            <a:r>
              <a:rPr lang="en-US" dirty="0" smtClean="0"/>
              <a:t>2 </a:t>
            </a:r>
            <a:r>
              <a:rPr lang="en-US" dirty="0"/>
              <a:t>…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311136"/>
              </p:ext>
            </p:extLst>
          </p:nvPr>
        </p:nvGraphicFramePr>
        <p:xfrm>
          <a:off x="1371600" y="1852246"/>
          <a:ext cx="5634110" cy="356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22">
                  <a:extLst>
                    <a:ext uri="{9D8B030D-6E8A-4147-A177-3AD203B41FA5}">
                      <a16:colId xmlns:a16="http://schemas.microsoft.com/office/drawing/2014/main" val="797378906"/>
                    </a:ext>
                  </a:extLst>
                </a:gridCol>
                <a:gridCol w="1126822">
                  <a:extLst>
                    <a:ext uri="{9D8B030D-6E8A-4147-A177-3AD203B41FA5}">
                      <a16:colId xmlns:a16="http://schemas.microsoft.com/office/drawing/2014/main" val="1803999297"/>
                    </a:ext>
                  </a:extLst>
                </a:gridCol>
                <a:gridCol w="1126822">
                  <a:extLst>
                    <a:ext uri="{9D8B030D-6E8A-4147-A177-3AD203B41FA5}">
                      <a16:colId xmlns:a16="http://schemas.microsoft.com/office/drawing/2014/main" val="3726468622"/>
                    </a:ext>
                  </a:extLst>
                </a:gridCol>
                <a:gridCol w="1126822">
                  <a:extLst>
                    <a:ext uri="{9D8B030D-6E8A-4147-A177-3AD203B41FA5}">
                      <a16:colId xmlns:a16="http://schemas.microsoft.com/office/drawing/2014/main" val="2359183684"/>
                    </a:ext>
                  </a:extLst>
                </a:gridCol>
                <a:gridCol w="1126822">
                  <a:extLst>
                    <a:ext uri="{9D8B030D-6E8A-4147-A177-3AD203B41FA5}">
                      <a16:colId xmlns:a16="http://schemas.microsoft.com/office/drawing/2014/main" val="918653798"/>
                    </a:ext>
                  </a:extLst>
                </a:gridCol>
              </a:tblGrid>
              <a:tr h="476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55934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630798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4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35267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s</a:t>
                      </a:r>
                      <a:r>
                        <a:rPr lang="en-US" sz="2400" baseline="30000" dirty="0" smtClean="0"/>
                        <a:t>3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350797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474848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29414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0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07862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622665" y="5554562"/>
            <a:ext cx="9096895" cy="830998"/>
            <a:chOff x="2622665" y="5554562"/>
            <a:chExt cx="9096895" cy="830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09200" y="5554563"/>
                  <a:ext cx="811036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No sign change in first column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400" dirty="0" smtClean="0"/>
                    <a:t> No roots on RHS of s-plane. Now system may be marginally stable.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9200" y="5554563"/>
                  <a:ext cx="8110360" cy="830997"/>
                </a:xfrm>
                <a:prstGeom prst="rect">
                  <a:avLst/>
                </a:prstGeom>
                <a:blipFill>
                  <a:blip r:embed="rId2"/>
                  <a:stretch>
                    <a:fillRect l="-1127" t="-5109" r="-902" b="-16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Bent Arrow 10"/>
            <p:cNvSpPr/>
            <p:nvPr/>
          </p:nvSpPr>
          <p:spPr>
            <a:xfrm flipV="1">
              <a:off x="2622665" y="5554562"/>
              <a:ext cx="845127" cy="498313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6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Special case 2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 smtClean="0"/>
                  <a:t>Now, system may be marginally stable. </a:t>
                </a:r>
              </a:p>
              <a:p>
                <a:r>
                  <a:rPr lang="en-US" sz="2400" dirty="0" smtClean="0"/>
                  <a:t>Find out the roots of auxiliary equation </a:t>
                </a:r>
                <a:r>
                  <a:rPr lang="en-US" sz="2400" dirty="0"/>
                  <a:t>A(s)=</a:t>
                </a:r>
                <a:r>
                  <a:rPr lang="en-US" sz="2400" dirty="0" smtClean="0"/>
                  <a:t>1s</a:t>
                </a:r>
                <a:r>
                  <a:rPr lang="en-US" sz="2400" baseline="30000" dirty="0" smtClean="0"/>
                  <a:t>4</a:t>
                </a:r>
                <a:r>
                  <a:rPr lang="en-US" sz="2400" dirty="0" smtClean="0"/>
                  <a:t>+6s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+8 = 0 </a:t>
                </a:r>
              </a:p>
              <a:p>
                <a:r>
                  <a:rPr lang="en-US" sz="2400" dirty="0" smtClean="0"/>
                  <a:t>Put s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 = x in above </a:t>
                </a:r>
                <a:r>
                  <a:rPr lang="en-US" sz="2400" dirty="0" err="1" smtClean="0"/>
                  <a:t>equ</a:t>
                </a:r>
                <a:r>
                  <a:rPr lang="en-US" sz="2400" dirty="0" smtClean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     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=−2, −4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&amp;  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These two pairs of the roots are also the roots of the original characteristic equation. </a:t>
                </a:r>
              </a:p>
              <a:p>
                <a:r>
                  <a:rPr lang="en-US" sz="2400" dirty="0" smtClean="0"/>
                  <a:t>So, 4 roots are on Imaginary axis, 2 roots are on LHS of s-plane. </a:t>
                </a:r>
              </a:p>
              <a:p>
                <a:r>
                  <a:rPr lang="en-US" sz="2400" dirty="0" smtClean="0"/>
                  <a:t>Hence, system is marginally stable. 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871" b="-2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Routh – Hurwitz criterion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Example 5: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 open loop transfer function of a feedback control system is given by</a:t>
                </a:r>
              </a:p>
              <a:p>
                <a:pPr marL="0" indent="0">
                  <a:buNone/>
                </a:pPr>
                <a:r>
                  <a:rPr lang="en-US" sz="2400" b="0" dirty="0" smtClean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+4)(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Find the range of the values of K for stability, also determine the stability of the system when K = 12. 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Answer: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0&lt;K&lt;11.56 and at K = 12 system is Unstable.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2" t="-1871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system is stable if every bounded input results in bounded output. </a:t>
            </a:r>
          </a:p>
          <a:p>
            <a:r>
              <a:rPr lang="en-US" sz="2400" dirty="0"/>
              <a:t>A system is </a:t>
            </a:r>
            <a:r>
              <a:rPr lang="en-US" sz="2400" dirty="0" smtClean="0"/>
              <a:t>unstable </a:t>
            </a:r>
            <a:r>
              <a:rPr lang="en-US" sz="2400" dirty="0"/>
              <a:t>if </a:t>
            </a:r>
            <a:r>
              <a:rPr lang="en-US" sz="2400" dirty="0" smtClean="0"/>
              <a:t>any bounded </a:t>
            </a:r>
            <a:r>
              <a:rPr lang="en-US" sz="2400" dirty="0"/>
              <a:t>input results in </a:t>
            </a:r>
            <a:r>
              <a:rPr lang="en-US" sz="2400" dirty="0" smtClean="0"/>
              <a:t>unbounded </a:t>
            </a:r>
            <a:r>
              <a:rPr lang="en-US" sz="2400" dirty="0"/>
              <a:t>output. 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								? </a:t>
            </a:r>
            <a:endParaRPr lang="en-US" dirty="0"/>
          </a:p>
        </p:txBody>
      </p:sp>
      <p:pic>
        <p:nvPicPr>
          <p:cNvPr id="1026" name="Picture 2" descr="productivity quotes - einstein-fin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8750"/>
            <a:ext cx="9753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investigate stability 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important consideration in design a control system.</a:t>
            </a:r>
          </a:p>
          <a:p>
            <a:r>
              <a:rPr lang="en-US" sz="2400" dirty="0" smtClean="0"/>
              <a:t>An unstable system is of NO use practically.  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unstable system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381" y="2286000"/>
            <a:ext cx="6331527" cy="3581400"/>
          </a:xfrm>
        </p:spPr>
        <p:txBody>
          <a:bodyPr>
            <a:noAutofit/>
          </a:bodyPr>
          <a:lstStyle/>
          <a:p>
            <a:r>
              <a:rPr lang="en-US" sz="2400" dirty="0"/>
              <a:t>Collapse of Tacoma Narrows </a:t>
            </a:r>
            <a:r>
              <a:rPr lang="en-US" sz="2400" dirty="0" smtClean="0"/>
              <a:t>Bridge (</a:t>
            </a:r>
            <a:r>
              <a:rPr lang="en-US" sz="2400" dirty="0">
                <a:solidFill>
                  <a:schemeClr val="tx1"/>
                </a:solidFill>
              </a:rPr>
              <a:t>US state of Washington </a:t>
            </a:r>
            <a:r>
              <a:rPr lang="en-US" sz="2400" dirty="0" smtClean="0"/>
              <a:t>) in </a:t>
            </a:r>
            <a:r>
              <a:rPr lang="en-US" sz="2400" dirty="0"/>
              <a:t>1940.  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It opened to traffic on July 1, 1940, and dramatically collapsed into Puget Sound on November 7 the same year.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upload.wikimedia.org/wikipedia/en/2/2e/Image-Tacoma_Narrows_Bridg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39" y="1428750"/>
            <a:ext cx="36004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en/5/5c/TacomaNarrowsBridgeCollapse_in_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39" y="4076700"/>
            <a:ext cx="36861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0343" y="5981700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Wikipedia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86000"/>
                <a:ext cx="9601200" cy="3754582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Consider following closed loop system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Its closed loop transfer function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+10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+31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+1030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Its characteristic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+31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+1030=0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86000"/>
                <a:ext cx="9601200" cy="3754582"/>
              </a:xfrm>
              <a:blipFill>
                <a:blip r:embed="rId2"/>
                <a:stretch>
                  <a:fillRect l="-889"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557" y="2770908"/>
            <a:ext cx="5011243" cy="11776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Roots of characteristic equation (=poles of transfer function)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/>
                      <m:t>−13.4136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=1.7068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8.5950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All roots are on right hand side of s-plane.</a:t>
                </a:r>
              </a:p>
              <a:p>
                <a:r>
                  <a:rPr lang="en-US" sz="2400" dirty="0" smtClean="0"/>
                  <a:t>So, system is unstable.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645764" y="4825219"/>
            <a:ext cx="1805494" cy="590088"/>
            <a:chOff x="5645764" y="4825219"/>
            <a:chExt cx="1805494" cy="590088"/>
          </a:xfrm>
        </p:grpSpPr>
        <p:sp>
          <p:nvSpPr>
            <p:cNvPr id="7" name="Cross 6"/>
            <p:cNvSpPr/>
            <p:nvPr/>
          </p:nvSpPr>
          <p:spPr>
            <a:xfrm rot="2700000">
              <a:off x="6457071" y="4825219"/>
              <a:ext cx="182880" cy="18288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645764" y="5045975"/>
                  <a:ext cx="18054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−13.4136</m:t>
                      </m:r>
                    </m:oMath>
                  </a14:m>
                  <a:r>
                    <a:rPr lang="en-US" dirty="0"/>
                    <a:t>, 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5764" y="5045975"/>
                  <a:ext cx="180549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10000" r="-236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8382026" y="3302693"/>
            <a:ext cx="2590774" cy="553132"/>
            <a:chOff x="7580167" y="3226789"/>
            <a:chExt cx="2590774" cy="553132"/>
          </a:xfrm>
        </p:grpSpPr>
        <p:sp>
          <p:nvSpPr>
            <p:cNvPr id="8" name="Cross 7"/>
            <p:cNvSpPr/>
            <p:nvPr/>
          </p:nvSpPr>
          <p:spPr>
            <a:xfrm rot="2700000">
              <a:off x="8691490" y="3226789"/>
              <a:ext cx="182880" cy="18288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7580167" y="3410589"/>
                  <a:ext cx="25907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=1.7068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8.5950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0167" y="3410589"/>
                  <a:ext cx="259077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8382026" y="5471770"/>
            <a:ext cx="2590774" cy="660679"/>
            <a:chOff x="7580167" y="5808702"/>
            <a:chExt cx="2590774" cy="660679"/>
          </a:xfrm>
        </p:grpSpPr>
        <p:sp>
          <p:nvSpPr>
            <p:cNvPr id="9" name="Cross 8"/>
            <p:cNvSpPr/>
            <p:nvPr/>
          </p:nvSpPr>
          <p:spPr>
            <a:xfrm rot="2700000">
              <a:off x="8691414" y="6286501"/>
              <a:ext cx="182880" cy="182880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7580167" y="5808702"/>
                  <a:ext cx="25907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=1.7068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8.5950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0167" y="5808702"/>
                  <a:ext cx="259077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6262254" y="2782840"/>
            <a:ext cx="4638262" cy="4075160"/>
            <a:chOff x="6262254" y="2782840"/>
            <a:chExt cx="4638262" cy="4075160"/>
          </a:xfrm>
        </p:grpSpPr>
        <p:grpSp>
          <p:nvGrpSpPr>
            <p:cNvPr id="13" name="Group 12"/>
            <p:cNvGrpSpPr/>
            <p:nvPr/>
          </p:nvGrpSpPr>
          <p:grpSpPr>
            <a:xfrm>
              <a:off x="6262254" y="2951018"/>
              <a:ext cx="3906982" cy="3906982"/>
              <a:chOff x="6262254" y="2951018"/>
              <a:chExt cx="3906982" cy="390698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6262254" y="4904509"/>
                <a:ext cx="3906982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rot="5400000">
                <a:off x="7286850" y="4904509"/>
                <a:ext cx="3906982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10197131" y="4731993"/>
              <a:ext cx="703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266531" y="2782840"/>
              <a:ext cx="703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Im</a:t>
              </a:r>
              <a:endParaRPr lang="en-US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any root lies on </a:t>
            </a:r>
            <a:r>
              <a:rPr lang="en-US" sz="2400" dirty="0" smtClean="0"/>
              <a:t>LHS </a:t>
            </a:r>
            <a:r>
              <a:rPr lang="en-US" sz="2400" dirty="0"/>
              <a:t>of s-plane, then system becomes </a:t>
            </a:r>
            <a:r>
              <a:rPr lang="en-US" sz="2400" dirty="0" smtClean="0"/>
              <a:t>stable.</a:t>
            </a:r>
          </a:p>
          <a:p>
            <a:r>
              <a:rPr lang="en-US" sz="2400" dirty="0" smtClean="0"/>
              <a:t>If simple root(s) is on imaginary axis then system becomes marginally stable.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If multiple roots are </a:t>
            </a:r>
            <a:r>
              <a:rPr lang="en-US" sz="2400" dirty="0"/>
              <a:t>on imaginary axis then system becomes marginally </a:t>
            </a:r>
            <a:r>
              <a:rPr lang="en-US" sz="2400" dirty="0" smtClean="0"/>
              <a:t>unstable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– Practically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10614074" cy="3581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Stable system: </a:t>
            </a:r>
            <a:r>
              <a:rPr lang="en-US" sz="2400" dirty="0" smtClean="0"/>
              <a:t>If the natural response becomes zeros as time approaches infinity.</a:t>
            </a:r>
          </a:p>
          <a:p>
            <a:r>
              <a:rPr lang="en-US" sz="2400" b="1" dirty="0" smtClean="0"/>
              <a:t>Unstable system: </a:t>
            </a:r>
            <a:r>
              <a:rPr lang="en-US" sz="2400" dirty="0" smtClean="0"/>
              <a:t>if the natural response grows without bound as time approaches infinity.</a:t>
            </a:r>
          </a:p>
          <a:p>
            <a:r>
              <a:rPr lang="en-US" sz="2400" b="1" dirty="0" smtClean="0"/>
              <a:t>Marginally stable system : </a:t>
            </a:r>
            <a:r>
              <a:rPr lang="en-US" sz="2400" dirty="0" smtClean="0"/>
              <a:t>if the natural response neither decays nor grows but remains constant or oscillates as time approaches infinity.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7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2171</TotalTime>
  <Words>1047</Words>
  <Application>Microsoft Office PowerPoint</Application>
  <PresentationFormat>Widescreen</PresentationFormat>
  <Paragraphs>334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Franklin Gothic Book</vt:lpstr>
      <vt:lpstr>Wingdings</vt:lpstr>
      <vt:lpstr>Crop</vt:lpstr>
      <vt:lpstr>stability by Routh-Hurwitz  Criterion </vt:lpstr>
      <vt:lpstr>Contents </vt:lpstr>
      <vt:lpstr>Stability  </vt:lpstr>
      <vt:lpstr>Why investigate stability ? </vt:lpstr>
      <vt:lpstr>Example of unstable system  </vt:lpstr>
      <vt:lpstr>Stability</vt:lpstr>
      <vt:lpstr>Stability…</vt:lpstr>
      <vt:lpstr>Stability…</vt:lpstr>
      <vt:lpstr>Stability – Practically </vt:lpstr>
      <vt:lpstr>Roots and Response </vt:lpstr>
      <vt:lpstr>Roots and Response …</vt:lpstr>
      <vt:lpstr>Routh-Hurwitz Criterion  </vt:lpstr>
      <vt:lpstr>Routh-Hurwitz Criterion</vt:lpstr>
      <vt:lpstr>Routh-Hurwitz Criterion…</vt:lpstr>
      <vt:lpstr>Example </vt:lpstr>
      <vt:lpstr>Example …</vt:lpstr>
      <vt:lpstr>Example… </vt:lpstr>
      <vt:lpstr>Example …</vt:lpstr>
      <vt:lpstr>Example: Special case 1 ( First element in a row of Routh array is zero)</vt:lpstr>
      <vt:lpstr>Example: Special case 1 …</vt:lpstr>
      <vt:lpstr>Example: Special case 1 …</vt:lpstr>
      <vt:lpstr>Example: Special case 2 ( Any one row of Routh array is zero)</vt:lpstr>
      <vt:lpstr>Example: Special case 2 …</vt:lpstr>
      <vt:lpstr>Example: Special case 2 …</vt:lpstr>
      <vt:lpstr>Example: Special case 2 …</vt:lpstr>
      <vt:lpstr>Example: Special case 2 …</vt:lpstr>
      <vt:lpstr>Example: Special case 2 …</vt:lpstr>
      <vt:lpstr>Example: Special case 2 …</vt:lpstr>
      <vt:lpstr>Application of Routh – Hurwitz criterion </vt:lpstr>
      <vt:lpstr>Thanks       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Routh-Hurtwitz Criterion </dc:title>
  <dc:creator>nafees ahamad</dc:creator>
  <cp:lastModifiedBy>nafees ahamad</cp:lastModifiedBy>
  <cp:revision>43</cp:revision>
  <dcterms:created xsi:type="dcterms:W3CDTF">2019-10-15T15:33:35Z</dcterms:created>
  <dcterms:modified xsi:type="dcterms:W3CDTF">2019-10-17T09:44:00Z</dcterms:modified>
</cp:coreProperties>
</file>