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6" r:id="rId21"/>
    <p:sldId id="277" r:id="rId22"/>
    <p:sldId id="278" r:id="rId23"/>
    <p:sldId id="279" r:id="rId24"/>
    <p:sldId id="275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61C5F-EB6F-40F0-8ED0-B027E1FEA82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11098-448C-44D1-BCD4-2542EEF01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1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CB8AB71-3966-4408-A028-A493F52B6676}" type="datetime1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4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E40D-ABB7-46E3-8E87-517C72B089D2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6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B9E-C8BE-4D5E-8847-072933F6C289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4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A93-ABD4-4ED0-96D8-1DFE60BB1379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2477-612B-4F23-8089-2664BBF032DE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5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C8235-2B12-47C8-9346-C3D92DF77143}" type="datetime1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1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D1A1-03B6-49B5-8810-B07CCA2F6AE4}" type="datetime1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F677-9722-48DB-AF6F-72F2FBC1CEFD}" type="datetime1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2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BF11-C3FE-4352-9716-CDF3923914D1}" type="datetime1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9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B125-0CE6-4A3E-A154-DF69B768B46F}" type="datetime1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7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9453671-4A70-43FD-A30E-F8C2CE2C3903}" type="datetime1">
              <a:rPr lang="en-US" smtClean="0"/>
              <a:t>11/5/2019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25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6E21CAC-3A9B-43B1-9B66-9ED4A43E185B}" type="datetime1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9027315-18ED-40FC-97DA-BDDA95ACC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8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</a:t>
            </a:r>
            <a:r>
              <a:rPr lang="en-US" altLang="en-US" dirty="0" smtClean="0"/>
              <a:t>tability &amp; Root Locus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Nafees Ahamad</a:t>
            </a:r>
          </a:p>
          <a:p>
            <a:r>
              <a:rPr lang="en-US" dirty="0"/>
              <a:t>AP, Department of Electrical, Electronics &amp; Communication, DIT University, Dehradun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Construct Root Locus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Rule 7: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Centroid of asymptotes.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The point of intersection of asymptotes with real axis is called centroid of asymptotes and is given by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𝑆𝑢𝑚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𝑝𝑜𝑙𝑒𝑠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𝑆𝑢𝑚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𝑧𝑒𝑟𝑜𝑠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r>
                  <a:rPr lang="en-US" b="1" dirty="0" smtClean="0"/>
                  <a:t>Ex: </a:t>
                </a:r>
                <a:r>
                  <a:rPr lang="en-US" dirty="0" smtClean="0"/>
                  <a:t>The centroid of example given by </a:t>
                </a:r>
                <a:r>
                  <a:rPr lang="en-US" dirty="0" err="1" smtClean="0"/>
                  <a:t>equ</a:t>
                </a:r>
                <a:r>
                  <a:rPr lang="en-US" dirty="0" smtClean="0"/>
                  <a:t> (2) is calculated as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+(−3−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)−0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3−0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sz="2400" dirty="0" smtClean="0"/>
                  <a:t>	(Poles = 0, -3+j, -3-j;  No Zeros)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 r="-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6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Construct Root Locus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Rule 8: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Angle of departure and angle of arrival of the root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locii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The angle of departure from the complex pole is given by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𝑠𝑢𝑚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𝑎𝑛𝑔𝑙𝑒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𝑣𝑒𝑐𝑡𝑜𝑟𝑠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𝑑𝑟𝑎𝑤𝑛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𝑡h𝑖𝑠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𝑝𝑜𝑙𝑒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𝑜𝑡h𝑒𝑟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𝑝𝑜𝑙𝑒𝑠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𝑠𝑢𝑚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𝑎𝑛𝑔𝑙𝑒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𝑣𝑒𝑐𝑡𝑜𝑟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𝑑𝑟𝑎𝑤𝑛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𝑡h𝑖𝑠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𝑝𝑜𝑙𝑒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𝑧𝑒𝑟𝑜𝑠</m:t>
                    </m:r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US" dirty="0">
                    <a:solidFill>
                      <a:schemeClr val="tx1"/>
                    </a:solidFill>
                  </a:rPr>
                  <a:t>angle of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arrival at a </a:t>
                </a:r>
                <a:r>
                  <a:rPr lang="en-US" dirty="0">
                    <a:solidFill>
                      <a:schemeClr val="tx1"/>
                    </a:solidFill>
                  </a:rPr>
                  <a:t>complex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zero </a:t>
                </a:r>
                <a:r>
                  <a:rPr lang="en-US" dirty="0">
                    <a:solidFill>
                      <a:schemeClr val="tx1"/>
                    </a:solidFill>
                  </a:rPr>
                  <a:t>is given by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𝑠𝑢𝑚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𝑎𝑛𝑙𝑔𝑒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𝑣𝑒𝑐𝑡𝑜𝑟𝑠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𝑑𝑟𝑎𝑤𝑛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𝑡h𝑖𝑠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𝑧𝑒𝑟𝑜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𝑜𝑡h𝑒𝑟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𝑧𝑒𝑟𝑜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𝑠𝑢𝑚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𝑎𝑛𝑔𝑙𝑒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𝑣𝑒𝑐𝑡𝑜𝑟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𝑑𝑟𝑎𝑤𝑛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𝑡h𝑖𝑠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𝑧𝑒𝑟𝑜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𝑝𝑜𝑙𝑒𝑠</m:t>
                    </m:r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3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Construct Root Locus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Ex: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+6)(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+13)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−−−(3)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Poles = 0, -6, -2+j3, -2-j3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 angle of departure from complex poles are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123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37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So, angle of departure at -2+j3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angle of departure at -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2-j3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8"/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Nafees Ahamad 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464105" y="1696335"/>
            <a:ext cx="5915824" cy="4858362"/>
            <a:chOff x="4157198" y="1894120"/>
            <a:chExt cx="5915824" cy="4858362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4157198" y="4222633"/>
              <a:ext cx="5591908" cy="30060"/>
            </a:xfrm>
            <a:prstGeom prst="straightConnector1">
              <a:avLst/>
            </a:prstGeom>
            <a:ln w="22225"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6200000" flipV="1">
              <a:off x="6061312" y="4375042"/>
              <a:ext cx="4754880" cy="0"/>
            </a:xfrm>
            <a:prstGeom prst="straightConnector1">
              <a:avLst/>
            </a:prstGeom>
            <a:ln w="22225"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9329314" y="3791028"/>
              <a:ext cx="743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471764" y="1894120"/>
              <a:ext cx="743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Im</a:t>
              </a:r>
              <a:endParaRPr lang="en-US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291010" y="2158000"/>
            <a:ext cx="3454650" cy="3654931"/>
            <a:chOff x="4027305" y="1775198"/>
            <a:chExt cx="3454650" cy="3654931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6255846" y="1775198"/>
              <a:ext cx="0" cy="3654931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6250446" y="1775198"/>
              <a:ext cx="1231509" cy="1866848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027305" y="1819704"/>
              <a:ext cx="2223141" cy="1845335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481619" y="3179385"/>
            <a:ext cx="3858923" cy="3085386"/>
            <a:chOff x="4217914" y="2796583"/>
            <a:chExt cx="3858923" cy="3085386"/>
          </a:xfrm>
        </p:grpSpPr>
        <p:sp>
          <p:nvSpPr>
            <p:cNvPr id="30" name="Arc 29"/>
            <p:cNvSpPr/>
            <p:nvPr/>
          </p:nvSpPr>
          <p:spPr>
            <a:xfrm>
              <a:off x="6903678" y="3152244"/>
              <a:ext cx="904351" cy="986937"/>
            </a:xfrm>
            <a:prstGeom prst="arc">
              <a:avLst>
                <a:gd name="adj1" fmla="val 14674479"/>
                <a:gd name="adj2" fmla="val 57617"/>
              </a:avLst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7498880" y="2796583"/>
                  <a:ext cx="577957" cy="4901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8880" y="2796583"/>
                  <a:ext cx="577957" cy="490199"/>
                </a:xfrm>
                <a:prstGeom prst="rect">
                  <a:avLst/>
                </a:prstGeom>
                <a:blipFill>
                  <a:blip r:embed="rId3"/>
                  <a:stretch>
                    <a:fillRect l="-3191" r="-6383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Arc 31"/>
            <p:cNvSpPr/>
            <p:nvPr/>
          </p:nvSpPr>
          <p:spPr>
            <a:xfrm>
              <a:off x="4217914" y="3181143"/>
              <a:ext cx="837829" cy="1097498"/>
            </a:xfrm>
            <a:prstGeom prst="arc">
              <a:avLst>
                <a:gd name="adj1" fmla="val 16149174"/>
                <a:gd name="adj2" fmla="val 21059526"/>
              </a:avLst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876973" y="3001994"/>
                  <a:ext cx="535444" cy="4901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973" y="3001994"/>
                  <a:ext cx="535444" cy="490199"/>
                </a:xfrm>
                <a:prstGeom prst="rect">
                  <a:avLst/>
                </a:prstGeom>
                <a:blipFill>
                  <a:blip r:embed="rId4"/>
                  <a:stretch>
                    <a:fillRect l="-2273" r="-14773" b="-864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Arc 33"/>
            <p:cNvSpPr/>
            <p:nvPr/>
          </p:nvSpPr>
          <p:spPr>
            <a:xfrm>
              <a:off x="6018304" y="4895032"/>
              <a:ext cx="904351" cy="986937"/>
            </a:xfrm>
            <a:prstGeom prst="arc">
              <a:avLst>
                <a:gd name="adj1" fmla="val 14674479"/>
                <a:gd name="adj2" fmla="val 57617"/>
              </a:avLst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613506" y="4539371"/>
                  <a:ext cx="577957" cy="4901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3506" y="4539371"/>
                  <a:ext cx="577957" cy="490199"/>
                </a:xfrm>
                <a:prstGeom prst="rect">
                  <a:avLst/>
                </a:prstGeom>
                <a:blipFill>
                  <a:blip r:embed="rId5"/>
                  <a:stretch>
                    <a:fillRect l="-2105" r="-6316" b="-864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/>
          <p:cNvGrpSpPr/>
          <p:nvPr/>
        </p:nvGrpSpPr>
        <p:grpSpPr>
          <a:xfrm>
            <a:off x="7034689" y="1718588"/>
            <a:ext cx="3850365" cy="4539101"/>
            <a:chOff x="3770984" y="1335786"/>
            <a:chExt cx="3850365" cy="4539101"/>
          </a:xfrm>
        </p:grpSpPr>
        <p:cxnSp>
          <p:nvCxnSpPr>
            <p:cNvPr id="37" name="Straight Connector 36"/>
            <p:cNvCxnSpPr/>
            <p:nvPr/>
          </p:nvCxnSpPr>
          <p:spPr>
            <a:xfrm flipV="1">
              <a:off x="6291431" y="5390228"/>
              <a:ext cx="1188720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3770984" y="1335786"/>
              <a:ext cx="3850365" cy="4539101"/>
              <a:chOff x="3770984" y="1335786"/>
              <a:chExt cx="3850365" cy="4539101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3770984" y="1335786"/>
                <a:ext cx="3850365" cy="4539101"/>
                <a:chOff x="3770984" y="1335786"/>
                <a:chExt cx="3850365" cy="4539101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5853695" y="1335786"/>
                  <a:ext cx="103337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-2+j3</a:t>
                  </a:r>
                  <a:endParaRPr lang="en-US" sz="24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853694" y="5413222"/>
                  <a:ext cx="103337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-2-j3</a:t>
                  </a:r>
                  <a:endParaRPr lang="en-US" sz="2400" dirty="0"/>
                </a:p>
              </p:txBody>
            </p:sp>
            <p:sp>
              <p:nvSpPr>
                <p:cNvPr id="43" name="Cross 42"/>
                <p:cNvSpPr/>
                <p:nvPr/>
              </p:nvSpPr>
              <p:spPr>
                <a:xfrm rot="2700000" flipV="1">
                  <a:off x="7371850" y="3519159"/>
                  <a:ext cx="253219" cy="245779"/>
                </a:xfrm>
                <a:prstGeom prst="plus">
                  <a:avLst>
                    <a:gd name="adj" fmla="val 4269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Cross 43"/>
                <p:cNvSpPr/>
                <p:nvPr/>
              </p:nvSpPr>
              <p:spPr>
                <a:xfrm rot="2700000" flipV="1">
                  <a:off x="6128712" y="1681594"/>
                  <a:ext cx="253219" cy="245779"/>
                </a:xfrm>
                <a:prstGeom prst="plus">
                  <a:avLst>
                    <a:gd name="adj" fmla="val 4269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Cross 44"/>
                <p:cNvSpPr/>
                <p:nvPr/>
              </p:nvSpPr>
              <p:spPr>
                <a:xfrm rot="2700000" flipV="1">
                  <a:off x="6152023" y="5267339"/>
                  <a:ext cx="253219" cy="245779"/>
                </a:xfrm>
                <a:prstGeom prst="plus">
                  <a:avLst>
                    <a:gd name="adj" fmla="val 4269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Cross 45"/>
                <p:cNvSpPr/>
                <p:nvPr/>
              </p:nvSpPr>
              <p:spPr>
                <a:xfrm rot="2700000" flipV="1">
                  <a:off x="3931807" y="3533225"/>
                  <a:ext cx="253219" cy="245779"/>
                </a:xfrm>
                <a:prstGeom prst="plus">
                  <a:avLst>
                    <a:gd name="adj" fmla="val 4269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3770984" y="3804504"/>
                  <a:ext cx="49544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-6</a:t>
                  </a:r>
                  <a:endParaRPr lang="en-US" sz="2400" dirty="0"/>
                </a:p>
              </p:txBody>
            </p:sp>
          </p:grpSp>
          <p:cxnSp>
            <p:nvCxnSpPr>
              <p:cNvPr id="40" name="Straight Connector 39"/>
              <p:cNvCxnSpPr/>
              <p:nvPr/>
            </p:nvCxnSpPr>
            <p:spPr>
              <a:xfrm flipV="1">
                <a:off x="6286091" y="1803291"/>
                <a:ext cx="1188720" cy="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9529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Construct Root Locus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Rule 9: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Breakaway and break in point on real axis.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If the root locus lies between two adjacent open loop poles on the real axis then there will be at least one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breakaway point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Similarly, If root locus lies between two adjacent zeros on real axis, then there will be at least one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break in point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If root locus lies between an open loop pole and zero, then there will be no breakaway or break in point or may be both occur.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breakaway  and break in points can be determined from the roots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𝑑𝐾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𝑑𝑠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Construct Root Locus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Ex: </a:t>
                </a:r>
                <a:r>
                  <a:rPr lang="en-US" dirty="0">
                    <a:solidFill>
                      <a:schemeClr val="tx1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+10)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+10)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𝑑𝐾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−10=0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 breakaway points are s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-1.1835  and s</a:t>
                </a:r>
                <a:r>
                  <a:rPr lang="en-US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-2.815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0" t="-971" b="-2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4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Construct Root Locus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Rule 10: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Intersection of root locus branches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-axis can be determined through Routh Hurwitz criterion.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</a:rPr>
                  <a:t>Ex: </a:t>
                </a:r>
                <a:r>
                  <a:rPr lang="en-US" dirty="0">
                    <a:solidFill>
                      <a:schemeClr val="tx1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+10)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 Its characteristic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Hence, we get a zero row if K = 60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 r="-227" b="-3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725041"/>
              </p:ext>
            </p:extLst>
          </p:nvPr>
        </p:nvGraphicFramePr>
        <p:xfrm>
          <a:off x="1413021" y="3894772"/>
          <a:ext cx="306050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74">
                  <a:extLst>
                    <a:ext uri="{9D8B030D-6E8A-4147-A177-3AD203B41FA5}">
                      <a16:colId xmlns:a16="http://schemas.microsoft.com/office/drawing/2014/main" val="3945357471"/>
                    </a:ext>
                  </a:extLst>
                </a:gridCol>
                <a:gridCol w="1139483">
                  <a:extLst>
                    <a:ext uri="{9D8B030D-6E8A-4147-A177-3AD203B41FA5}">
                      <a16:colId xmlns:a16="http://schemas.microsoft.com/office/drawing/2014/main" val="1137406002"/>
                    </a:ext>
                  </a:extLst>
                </a:gridCol>
                <a:gridCol w="1111348">
                  <a:extLst>
                    <a:ext uri="{9D8B030D-6E8A-4147-A177-3AD203B41FA5}">
                      <a16:colId xmlns:a16="http://schemas.microsoft.com/office/drawing/2014/main" val="1224853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680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5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(60-K)/6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82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86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Construct Root Locus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The auxiliary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=6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60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=±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3.16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 root locus branches cross the imaginary axis at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=±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3.16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for K = 60.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0"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2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/>
                  <a:t>Example 1: </a:t>
                </a:r>
                <a:r>
                  <a:rPr lang="en-US" dirty="0" smtClean="0"/>
                  <a:t>The forward path transfer function of a unity feedback system is given by</a:t>
                </a:r>
              </a:p>
              <a:p>
                <a:pPr algn="ctr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+4)(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+5)</m:t>
                        </m:r>
                      </m:den>
                    </m:f>
                  </m:oMath>
                </a14:m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Sketch the root locus as K is varied from zero to infinity.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5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Example…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Solution: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Rule </a:t>
                </a:r>
                <a:r>
                  <a:rPr lang="en-US" b="1" dirty="0">
                    <a:solidFill>
                      <a:srgbClr val="FF0000"/>
                    </a:solidFill>
                  </a:rPr>
                  <a:t>1: </a:t>
                </a:r>
                <a:r>
                  <a:rPr lang="en-US" dirty="0"/>
                  <a:t>The roots locus is symmetrical about the real axis.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Rule 2: </a:t>
                </a:r>
                <a:r>
                  <a:rPr lang="en-US" dirty="0" smtClean="0"/>
                  <a:t>Open loop poles are  0, -4, -5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So, Root </a:t>
                </a:r>
                <a:r>
                  <a:rPr lang="en-US" dirty="0"/>
                  <a:t>locus starts at s = </a:t>
                </a:r>
                <a:r>
                  <a:rPr lang="en-US" dirty="0" smtClean="0"/>
                  <a:t>0, -4, -5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Rule 3: </a:t>
                </a:r>
                <a:r>
                  <a:rPr lang="en-US" dirty="0" smtClean="0"/>
                  <a:t>There are No zeros. So,  </a:t>
                </a:r>
                <a:r>
                  <a:rPr lang="en-US" dirty="0"/>
                  <a:t>root locus terminates </a:t>
                </a:r>
                <a:r>
                  <a:rPr lang="en-US" dirty="0" smtClean="0"/>
                  <a:t>on infinity.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Rule 4:  </a:t>
                </a:r>
                <a:r>
                  <a:rPr lang="en-US" dirty="0" smtClean="0"/>
                  <a:t>P = 3 &amp; Z </a:t>
                </a:r>
                <a:r>
                  <a:rPr lang="en-US" dirty="0"/>
                  <a:t>= </a:t>
                </a:r>
                <a:r>
                  <a:rPr lang="en-US" dirty="0" smtClean="0"/>
                  <a:t>0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N </a:t>
                </a:r>
                <a:r>
                  <a:rPr lang="en-US" dirty="0">
                    <a:solidFill>
                      <a:schemeClr val="tx1"/>
                    </a:solidFill>
                  </a:rPr>
                  <a:t>= No of separate loci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= P = 3  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0"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Example…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Rule 5:  </a:t>
                </a:r>
                <a:r>
                  <a:rPr lang="en-US" dirty="0">
                    <a:solidFill>
                      <a:schemeClr val="tx1"/>
                    </a:solidFill>
                  </a:rPr>
                  <a:t>Root locus on real axis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Root locus exists between 0 &amp; -4 and to the left of -5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Rule 6: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Asymptotes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Total number of asymptotes =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P-Z = 3 and angles are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       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(2×0+1)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3−0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       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(2×1+1)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3−0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        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(2×2+1)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3−0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300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0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Locus 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6657" y="2011680"/>
                <a:ext cx="5664110" cy="3766185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The locus of the roots of the characteristic equation when gain (K) is varied from zero to infinity is called root locus.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Consider a unity feedback system as shown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Its characteristic equation 1+G(s)H(s)=0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657" y="2011680"/>
                <a:ext cx="5664110" cy="3766185"/>
              </a:xfrm>
              <a:blipFill>
                <a:blip r:embed="rId2"/>
                <a:stretch>
                  <a:fillRect l="-1399" t="-2751" r="-1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364816" y="2469674"/>
            <a:ext cx="5441201" cy="1425098"/>
            <a:chOff x="6125670" y="1845734"/>
            <a:chExt cx="5441201" cy="1425098"/>
          </a:xfrm>
        </p:grpSpPr>
        <p:grpSp>
          <p:nvGrpSpPr>
            <p:cNvPr id="6" name="Group 5"/>
            <p:cNvGrpSpPr/>
            <p:nvPr/>
          </p:nvGrpSpPr>
          <p:grpSpPr>
            <a:xfrm>
              <a:off x="6125670" y="1845734"/>
              <a:ext cx="5441201" cy="1425098"/>
              <a:chOff x="6125670" y="1845734"/>
              <a:chExt cx="5441201" cy="1425098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6125670" y="1845734"/>
                <a:ext cx="5441201" cy="1425098"/>
                <a:chOff x="2309655" y="2618509"/>
                <a:chExt cx="7658263" cy="214553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5250873" y="2618509"/>
                      <a:ext cx="2258291" cy="1052946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10" name="Rectangle 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50873" y="2618509"/>
                      <a:ext cx="2258291" cy="1052946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  <a:ln>
                      <a:solidFill>
                        <a:schemeClr val="tx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" name="Straight Arrow Connector 10"/>
                <p:cNvCxnSpPr/>
                <p:nvPr/>
              </p:nvCxnSpPr>
              <p:spPr>
                <a:xfrm flipV="1">
                  <a:off x="3995223" y="3195073"/>
                  <a:ext cx="1248622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>
                  <a:off x="7495095" y="3144982"/>
                  <a:ext cx="1828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4132601" y="3194248"/>
                  <a:ext cx="961613" cy="6023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E(s)</a:t>
                  </a:r>
                  <a:endParaRPr lang="en-US" sz="20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8802751" y="3243514"/>
                  <a:ext cx="1165167" cy="6023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C(s)</a:t>
                  </a:r>
                  <a:endParaRPr lang="en-US" sz="2000" dirty="0"/>
                </a:p>
              </p:txBody>
            </p:sp>
            <p:sp>
              <p:nvSpPr>
                <p:cNvPr id="15" name="Flowchart: Summing Junction 14"/>
                <p:cNvSpPr/>
                <p:nvPr/>
              </p:nvSpPr>
              <p:spPr>
                <a:xfrm>
                  <a:off x="3446583" y="2883874"/>
                  <a:ext cx="514792" cy="548639"/>
                </a:xfrm>
                <a:prstGeom prst="flowChartSummingJunction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2532183" y="3161638"/>
                  <a:ext cx="9144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Elbow Connector 16"/>
                <p:cNvCxnSpPr>
                  <a:endCxn id="18" idx="3"/>
                </p:cNvCxnSpPr>
                <p:nvPr/>
              </p:nvCxnSpPr>
              <p:spPr>
                <a:xfrm rot="5400000">
                  <a:off x="7435722" y="3217570"/>
                  <a:ext cx="1269743" cy="1150995"/>
                </a:xfrm>
                <a:prstGeom prst="bentConnector2">
                  <a:avLst/>
                </a:prstGeom>
                <a:ln w="38100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Rectangle 17"/>
                <p:cNvSpPr/>
                <p:nvPr/>
              </p:nvSpPr>
              <p:spPr>
                <a:xfrm>
                  <a:off x="5236804" y="4091835"/>
                  <a:ext cx="2258291" cy="672208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/>
                    <a:t>H(s)=1</a:t>
                  </a:r>
                  <a:endParaRPr lang="en-US" sz="2000" dirty="0"/>
                </a:p>
              </p:txBody>
            </p:sp>
            <p:cxnSp>
              <p:nvCxnSpPr>
                <p:cNvPr id="19" name="Elbow Connector 18"/>
                <p:cNvCxnSpPr>
                  <a:stCxn id="18" idx="1"/>
                  <a:endCxn id="15" idx="4"/>
                </p:cNvCxnSpPr>
                <p:nvPr/>
              </p:nvCxnSpPr>
              <p:spPr>
                <a:xfrm rot="10800000">
                  <a:off x="3703980" y="3432514"/>
                  <a:ext cx="1532825" cy="995426"/>
                </a:xfrm>
                <a:prstGeom prst="bentConnector2">
                  <a:avLst/>
                </a:prstGeom>
                <a:ln w="38100" cap="sq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2309655" y="3197489"/>
                  <a:ext cx="1055391" cy="6023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R(s)</a:t>
                  </a:r>
                  <a:endParaRPr lang="en-US" sz="2000" dirty="0"/>
                </a:p>
              </p:txBody>
            </p:sp>
          </p:grpSp>
          <p:sp>
            <p:nvSpPr>
              <p:cNvPr id="9" name="Minus 8"/>
              <p:cNvSpPr/>
              <p:nvPr/>
            </p:nvSpPr>
            <p:spPr>
              <a:xfrm>
                <a:off x="7195481" y="2646416"/>
                <a:ext cx="251509" cy="180434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Plus 6"/>
            <p:cNvSpPr/>
            <p:nvPr/>
          </p:nvSpPr>
          <p:spPr>
            <a:xfrm>
              <a:off x="6719455" y="1845734"/>
              <a:ext cx="228600" cy="22860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09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Example…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Rule 7:  </a:t>
                </a:r>
                <a:r>
                  <a:rPr lang="en-US" dirty="0">
                    <a:solidFill>
                      <a:schemeClr val="tx1"/>
                    </a:solidFill>
                  </a:rPr>
                  <a:t>Centroid of asymptotes.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𝑆𝑢𝑚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𝑝𝑜𝑙𝑒𝑠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𝑆𝑢𝑚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𝑧𝑒𝑟𝑜𝑠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0+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+(−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)−0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3−0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659158" y="1964803"/>
            <a:ext cx="4603223" cy="4383882"/>
            <a:chOff x="4984103" y="1894120"/>
            <a:chExt cx="4603223" cy="438388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4984103" y="4222633"/>
              <a:ext cx="4231369" cy="0"/>
            </a:xfrm>
            <a:prstGeom prst="straightConnector1">
              <a:avLst/>
            </a:prstGeom>
            <a:ln w="22225"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8438751" y="1997602"/>
              <a:ext cx="1" cy="4280400"/>
            </a:xfrm>
            <a:prstGeom prst="straightConnector1">
              <a:avLst/>
            </a:prstGeom>
            <a:ln w="22225"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8843618" y="3732831"/>
              <a:ext cx="743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71764" y="1894120"/>
              <a:ext cx="743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Im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58710" y="4152637"/>
            <a:ext cx="3861000" cy="738425"/>
            <a:chOff x="3690759" y="3346623"/>
            <a:chExt cx="3861000" cy="738425"/>
          </a:xfrm>
        </p:grpSpPr>
        <p:sp>
          <p:nvSpPr>
            <p:cNvPr id="11" name="Cross 10"/>
            <p:cNvSpPr/>
            <p:nvPr/>
          </p:nvSpPr>
          <p:spPr>
            <a:xfrm rot="2700000" flipV="1">
              <a:off x="6919246" y="3350343"/>
              <a:ext cx="253219" cy="245779"/>
            </a:xfrm>
            <a:prstGeom prst="plus">
              <a:avLst>
                <a:gd name="adj" fmla="val 42695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ross 11"/>
            <p:cNvSpPr/>
            <p:nvPr/>
          </p:nvSpPr>
          <p:spPr>
            <a:xfrm rot="2700000" flipV="1">
              <a:off x="4549379" y="3364412"/>
              <a:ext cx="253219" cy="245779"/>
            </a:xfrm>
            <a:prstGeom prst="plus">
              <a:avLst>
                <a:gd name="adj" fmla="val 42695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ross 12"/>
            <p:cNvSpPr/>
            <p:nvPr/>
          </p:nvSpPr>
          <p:spPr>
            <a:xfrm rot="2700000" flipV="1">
              <a:off x="3817679" y="3364412"/>
              <a:ext cx="253219" cy="245779"/>
            </a:xfrm>
            <a:prstGeom prst="plus">
              <a:avLst>
                <a:gd name="adj" fmla="val 42695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35789" y="3623383"/>
              <a:ext cx="480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-4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90759" y="3623382"/>
              <a:ext cx="480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-5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71362" y="3609314"/>
              <a:ext cx="480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020630" y="3909426"/>
            <a:ext cx="48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-3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726745" y="1790752"/>
            <a:ext cx="4432227" cy="4992545"/>
            <a:chOff x="2658794" y="984738"/>
            <a:chExt cx="4432227" cy="4992545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5247249" y="984738"/>
              <a:ext cx="1831619" cy="25040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259402" y="3473233"/>
              <a:ext cx="1831619" cy="25040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658794" y="3487299"/>
              <a:ext cx="26006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7125553" y="3694045"/>
            <a:ext cx="1240406" cy="1178171"/>
            <a:chOff x="5057602" y="2888031"/>
            <a:chExt cx="1240406" cy="1178171"/>
          </a:xfrm>
        </p:grpSpPr>
        <p:sp>
          <p:nvSpPr>
            <p:cNvPr id="23" name="Arc 22"/>
            <p:cNvSpPr/>
            <p:nvPr/>
          </p:nvSpPr>
          <p:spPr>
            <a:xfrm>
              <a:off x="5057602" y="2956423"/>
              <a:ext cx="772769" cy="1109779"/>
            </a:xfrm>
            <a:prstGeom prst="arc">
              <a:avLst>
                <a:gd name="adj1" fmla="val 17247213"/>
                <a:gd name="adj2" fmla="val 21318463"/>
              </a:avLst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5720051" y="2888031"/>
                  <a:ext cx="5779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60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0051" y="2888031"/>
                  <a:ext cx="577957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3191" r="-106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6455259" y="3459071"/>
            <a:ext cx="1350726" cy="1496622"/>
            <a:chOff x="4387308" y="2653057"/>
            <a:chExt cx="1350726" cy="1496622"/>
          </a:xfrm>
        </p:grpSpPr>
        <p:sp>
          <p:nvSpPr>
            <p:cNvPr id="26" name="Arc 25"/>
            <p:cNvSpPr/>
            <p:nvPr/>
          </p:nvSpPr>
          <p:spPr>
            <a:xfrm>
              <a:off x="4817952" y="2895818"/>
              <a:ext cx="920082" cy="1253861"/>
            </a:xfrm>
            <a:prstGeom prst="arc">
              <a:avLst>
                <a:gd name="adj1" fmla="val 11049470"/>
                <a:gd name="adj2" fmla="val 21442224"/>
              </a:avLst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387308" y="2653057"/>
                  <a:ext cx="5779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7308" y="2653057"/>
                  <a:ext cx="577957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3158" r="-3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27"/>
          <p:cNvGrpSpPr/>
          <p:nvPr/>
        </p:nvGrpSpPr>
        <p:grpSpPr>
          <a:xfrm>
            <a:off x="6840738" y="3789989"/>
            <a:ext cx="835728" cy="1317836"/>
            <a:chOff x="4772787" y="2983975"/>
            <a:chExt cx="835728" cy="1317836"/>
          </a:xfrm>
        </p:grpSpPr>
        <p:sp>
          <p:nvSpPr>
            <p:cNvPr id="29" name="Arc 28"/>
            <p:cNvSpPr/>
            <p:nvPr/>
          </p:nvSpPr>
          <p:spPr>
            <a:xfrm>
              <a:off x="4927895" y="2983975"/>
              <a:ext cx="680620" cy="796223"/>
            </a:xfrm>
            <a:prstGeom prst="arc">
              <a:avLst>
                <a:gd name="adj1" fmla="val 3506837"/>
                <a:gd name="adj2" fmla="val 1029128"/>
              </a:avLst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4772787" y="3840146"/>
                  <a:ext cx="5779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300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2787" y="3840146"/>
                  <a:ext cx="577957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2105" r="-3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2309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Example…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Rule 8:  </a:t>
                </a:r>
                <a:r>
                  <a:rPr lang="en-US" dirty="0">
                    <a:solidFill>
                      <a:schemeClr val="tx1"/>
                    </a:solidFill>
                  </a:rPr>
                  <a:t>Angle of departure and angle of arrival of the root </a:t>
                </a:r>
                <a:r>
                  <a:rPr lang="en-US" dirty="0" err="1">
                    <a:solidFill>
                      <a:schemeClr val="tx1"/>
                    </a:solidFill>
                  </a:rPr>
                  <a:t>locii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There are no complex poles and zeros so, no </a:t>
                </a:r>
                <a:r>
                  <a:rPr lang="en-US" dirty="0">
                    <a:solidFill>
                      <a:schemeClr val="tx1"/>
                    </a:solidFill>
                  </a:rPr>
                  <a:t>angle of departure from the complex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pole and no </a:t>
                </a:r>
                <a:r>
                  <a:rPr lang="en-US" dirty="0">
                    <a:solidFill>
                      <a:schemeClr val="tx1"/>
                    </a:solidFill>
                  </a:rPr>
                  <a:t>angle of arrival at a complex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zero.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Rule 9:  </a:t>
                </a:r>
                <a:r>
                  <a:rPr lang="en-US" dirty="0">
                    <a:solidFill>
                      <a:schemeClr val="tx1"/>
                    </a:solidFill>
                  </a:rPr>
                  <a:t>Breakaway and break in point on real axis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Its characteristic equation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+4)(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+5)</m:t>
                        </m:r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+20</m:t>
                        </m:r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0" t="-2751" b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6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Example…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𝑑𝐾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𝑑𝑠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−20=0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+20=0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=−1.4725  &amp;  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5275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Since, -4 to -5 is not the segment of root locus. Therefor there is only one breakaway point at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=−1.4725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Rule 10:  </a:t>
                </a:r>
                <a:r>
                  <a:rPr lang="en-US" dirty="0">
                    <a:solidFill>
                      <a:schemeClr val="tx1"/>
                    </a:solidFill>
                  </a:rPr>
                  <a:t>Intersection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with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-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axis.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Its characteristic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1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Example…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871277"/>
              </p:ext>
            </p:extLst>
          </p:nvPr>
        </p:nvGraphicFramePr>
        <p:xfrm>
          <a:off x="685800" y="2447778"/>
          <a:ext cx="3079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14">
                  <a:extLst>
                    <a:ext uri="{9D8B030D-6E8A-4147-A177-3AD203B41FA5}">
                      <a16:colId xmlns:a16="http://schemas.microsoft.com/office/drawing/2014/main" val="2164843970"/>
                    </a:ext>
                  </a:extLst>
                </a:gridCol>
                <a:gridCol w="1505586">
                  <a:extLst>
                    <a:ext uri="{9D8B030D-6E8A-4147-A177-3AD203B41FA5}">
                      <a16:colId xmlns:a16="http://schemas.microsoft.com/office/drawing/2014/main" val="151031602"/>
                    </a:ext>
                  </a:extLst>
                </a:gridCol>
                <a:gridCol w="1026600">
                  <a:extLst>
                    <a:ext uri="{9D8B030D-6E8A-4147-A177-3AD203B41FA5}">
                      <a16:colId xmlns:a16="http://schemas.microsoft.com/office/drawing/2014/main" val="24749357"/>
                    </a:ext>
                  </a:extLst>
                </a:gridCol>
              </a:tblGrid>
              <a:tr h="3142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419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116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1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(180-K)/9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71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0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505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88656" y="2391528"/>
            <a:ext cx="4504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Hence, we get a zero row if K = </a:t>
            </a:r>
            <a:r>
              <a:rPr lang="en-US" sz="2400" dirty="0" smtClean="0"/>
              <a:t>180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188656" y="3163698"/>
                <a:ext cx="6096000" cy="23083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dirty="0" smtClean="0"/>
                  <a:t>The auxiliary equation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0=0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3.16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The root locus branches cross the imaginary axis 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=±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47</m:t>
                    </m:r>
                  </m:oMath>
                </a14:m>
                <a:r>
                  <a:rPr lang="en-US" sz="2400" dirty="0"/>
                  <a:t> for K = </a:t>
                </a:r>
                <a:r>
                  <a:rPr lang="en-US" sz="2400" dirty="0" smtClean="0"/>
                  <a:t>180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656" y="3163698"/>
                <a:ext cx="6096000" cy="2308324"/>
              </a:xfrm>
              <a:prstGeom prst="rect">
                <a:avLst/>
              </a:prstGeom>
              <a:blipFill>
                <a:blip r:embed="rId2"/>
                <a:stretch>
                  <a:fillRect l="-1500" t="-2111" r="-2300" b="-5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68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591207" y="254019"/>
            <a:ext cx="4603223" cy="5868854"/>
            <a:chOff x="4984103" y="989350"/>
            <a:chExt cx="4603223" cy="5868854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4984103" y="4222633"/>
              <a:ext cx="4231369" cy="0"/>
            </a:xfrm>
            <a:prstGeom prst="straightConnector1">
              <a:avLst/>
            </a:prstGeom>
            <a:ln w="22225"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8438751" y="1554684"/>
              <a:ext cx="1" cy="5303520"/>
            </a:xfrm>
            <a:prstGeom prst="straightConnector1">
              <a:avLst/>
            </a:prstGeom>
            <a:ln w="22225"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8843618" y="3732831"/>
              <a:ext cx="743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332602" y="989350"/>
              <a:ext cx="743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Im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90759" y="3346623"/>
            <a:ext cx="3861000" cy="738425"/>
            <a:chOff x="3690759" y="3346623"/>
            <a:chExt cx="3861000" cy="738425"/>
          </a:xfrm>
        </p:grpSpPr>
        <p:sp>
          <p:nvSpPr>
            <p:cNvPr id="10" name="Cross 9"/>
            <p:cNvSpPr/>
            <p:nvPr/>
          </p:nvSpPr>
          <p:spPr>
            <a:xfrm rot="2700000" flipV="1">
              <a:off x="6919246" y="3350343"/>
              <a:ext cx="253219" cy="245779"/>
            </a:xfrm>
            <a:prstGeom prst="plus">
              <a:avLst>
                <a:gd name="adj" fmla="val 42695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ross 10"/>
            <p:cNvSpPr/>
            <p:nvPr/>
          </p:nvSpPr>
          <p:spPr>
            <a:xfrm rot="2700000" flipV="1">
              <a:off x="4549379" y="3364412"/>
              <a:ext cx="253219" cy="245779"/>
            </a:xfrm>
            <a:prstGeom prst="plus">
              <a:avLst>
                <a:gd name="adj" fmla="val 42695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ross 11"/>
            <p:cNvSpPr/>
            <p:nvPr/>
          </p:nvSpPr>
          <p:spPr>
            <a:xfrm rot="2700000" flipV="1">
              <a:off x="3817679" y="3364412"/>
              <a:ext cx="253219" cy="245779"/>
            </a:xfrm>
            <a:prstGeom prst="plus">
              <a:avLst>
                <a:gd name="adj" fmla="val 42695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35789" y="3623383"/>
              <a:ext cx="480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-4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90759" y="3623382"/>
              <a:ext cx="480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-5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71362" y="3609314"/>
              <a:ext cx="480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952679" y="3103412"/>
            <a:ext cx="480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-3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2658794" y="984738"/>
            <a:ext cx="4432227" cy="4992545"/>
            <a:chOff x="2658794" y="984738"/>
            <a:chExt cx="4432227" cy="4992545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5247249" y="984738"/>
              <a:ext cx="1831619" cy="250405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259402" y="3473233"/>
              <a:ext cx="1831619" cy="250405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658794" y="3487299"/>
              <a:ext cx="2600608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5919518" y="3055752"/>
            <a:ext cx="1181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-1.4725</a:t>
            </a:r>
            <a:endParaRPr lang="en-US" sz="24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7029258" y="1241345"/>
            <a:ext cx="1095897" cy="4525532"/>
            <a:chOff x="7029258" y="1241345"/>
            <a:chExt cx="1095897" cy="4525532"/>
          </a:xfrm>
        </p:grpSpPr>
        <p:sp>
          <p:nvSpPr>
            <p:cNvPr id="48" name="TextBox 47"/>
            <p:cNvSpPr txBox="1"/>
            <p:nvPr/>
          </p:nvSpPr>
          <p:spPr>
            <a:xfrm>
              <a:off x="7029258" y="1241345"/>
              <a:ext cx="1045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-j4.47</a:t>
              </a:r>
              <a:endParaRPr lang="en-US" sz="2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080153" y="5305212"/>
              <a:ext cx="1045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+</a:t>
              </a:r>
              <a:r>
                <a:rPr lang="en-US" sz="2400" dirty="0" smtClean="0"/>
                <a:t>j4.47</a:t>
              </a:r>
              <a:endParaRPr lang="en-US" sz="24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67927" y="3467499"/>
            <a:ext cx="1371600" cy="4760"/>
            <a:chOff x="2567927" y="3467499"/>
            <a:chExt cx="1371600" cy="4760"/>
          </a:xfrm>
        </p:grpSpPr>
        <p:cxnSp>
          <p:nvCxnSpPr>
            <p:cNvPr id="50" name="Straight Connector 49"/>
            <p:cNvCxnSpPr/>
            <p:nvPr/>
          </p:nvCxnSpPr>
          <p:spPr>
            <a:xfrm flipH="1" flipV="1">
              <a:off x="2567927" y="3467499"/>
              <a:ext cx="1371600" cy="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3143074" y="3472259"/>
              <a:ext cx="182880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673992" y="1005189"/>
            <a:ext cx="2682354" cy="5043488"/>
            <a:chOff x="4673992" y="1005189"/>
            <a:chExt cx="2682354" cy="5043488"/>
          </a:xfrm>
        </p:grpSpPr>
        <p:grpSp>
          <p:nvGrpSpPr>
            <p:cNvPr id="57" name="Group 56"/>
            <p:cNvGrpSpPr/>
            <p:nvPr/>
          </p:nvGrpSpPr>
          <p:grpSpPr>
            <a:xfrm>
              <a:off x="4673992" y="3486534"/>
              <a:ext cx="2377440" cy="765"/>
              <a:chOff x="4673992" y="3486534"/>
              <a:chExt cx="2377440" cy="765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H="1" flipV="1">
                <a:off x="4673992" y="3487299"/>
                <a:ext cx="2377440" cy="0"/>
              </a:xfrm>
              <a:prstGeom prst="line">
                <a:avLst/>
              </a:prstGeom>
              <a:ln w="412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 flipV="1">
                <a:off x="6129167" y="3486534"/>
                <a:ext cx="18288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 flipH="1" flipV="1">
                <a:off x="5471947" y="3486541"/>
                <a:ext cx="18288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5940657" y="1005189"/>
              <a:ext cx="1415689" cy="5043488"/>
              <a:chOff x="5940657" y="1005189"/>
              <a:chExt cx="1415689" cy="5043488"/>
            </a:xfrm>
          </p:grpSpPr>
          <p:sp>
            <p:nvSpPr>
              <p:cNvPr id="46" name="Freeform 45"/>
              <p:cNvSpPr/>
              <p:nvPr/>
            </p:nvSpPr>
            <p:spPr>
              <a:xfrm>
                <a:off x="5940657" y="1005189"/>
                <a:ext cx="1415689" cy="5043488"/>
              </a:xfrm>
              <a:custGeom>
                <a:avLst/>
                <a:gdLst>
                  <a:gd name="connsiteX0" fmla="*/ 1200157 w 1214445"/>
                  <a:gd name="connsiteY0" fmla="*/ 5043488 h 5043488"/>
                  <a:gd name="connsiteX1" fmla="*/ 7 w 1214445"/>
                  <a:gd name="connsiteY1" fmla="*/ 2471738 h 5043488"/>
                  <a:gd name="connsiteX2" fmla="*/ 1214445 w 1214445"/>
                  <a:gd name="connsiteY2" fmla="*/ 0 h 5043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14445" h="5043488">
                    <a:moveTo>
                      <a:pt x="1200157" y="5043488"/>
                    </a:moveTo>
                    <a:cubicBezTo>
                      <a:pt x="598891" y="4177903"/>
                      <a:pt x="-2374" y="3312319"/>
                      <a:pt x="7" y="2471738"/>
                    </a:cubicBezTo>
                    <a:cubicBezTo>
                      <a:pt x="2388" y="1631157"/>
                      <a:pt x="608416" y="815578"/>
                      <a:pt x="1214445" y="0"/>
                    </a:cubicBezTo>
                  </a:path>
                </a:pathLst>
              </a:custGeom>
              <a:noFill/>
              <a:ln w="412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6900000" flipH="1" flipV="1">
                <a:off x="6119644" y="2548328"/>
                <a:ext cx="18288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4700000" flipH="1">
                <a:off x="6043442" y="4272360"/>
                <a:ext cx="18288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Rectangle 61"/>
          <p:cNvSpPr/>
          <p:nvPr/>
        </p:nvSpPr>
        <p:spPr>
          <a:xfrm>
            <a:off x="4982573" y="5917473"/>
            <a:ext cx="1530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Root Locus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124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b="1" dirty="0" smtClean="0"/>
              <a:t>Thank You</a:t>
            </a:r>
            <a:endParaRPr lang="en-US" sz="16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</a:t>
            </a:r>
            <a:r>
              <a:rPr lang="en-US" dirty="0" smtClean="0"/>
              <a:t>Locus…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6657" y="2011680"/>
                <a:ext cx="9958518" cy="3766185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So, roots of characteristic equation are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=−1+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rad>
                  </m:oMath>
                </a14:m>
                <a:r>
                  <a:rPr lang="en-US" dirty="0" smtClean="0"/>
                  <a:t>	and	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When K is increased from 0 to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 smtClean="0"/>
                  <a:t> the path of s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and s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is know as root locus which is shown on next slide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657" y="2011680"/>
                <a:ext cx="9958518" cy="3766185"/>
              </a:xfrm>
              <a:blipFill>
                <a:blip r:embed="rId2"/>
                <a:stretch>
                  <a:fillRect l="-796"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3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469452" y="2694494"/>
            <a:ext cx="3666661" cy="536526"/>
            <a:chOff x="4552664" y="3622962"/>
            <a:chExt cx="3666661" cy="536526"/>
          </a:xfrm>
        </p:grpSpPr>
        <p:sp>
          <p:nvSpPr>
            <p:cNvPr id="10" name="TextBox 9"/>
            <p:cNvSpPr txBox="1"/>
            <p:nvPr/>
          </p:nvSpPr>
          <p:spPr>
            <a:xfrm>
              <a:off x="4552664" y="3697823"/>
              <a:ext cx="1144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, K=0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74671" y="3622962"/>
              <a:ext cx="1144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, K=0</a:t>
              </a:r>
              <a:endParaRPr lang="en-US" sz="2400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32232" y="3290896"/>
            <a:ext cx="485025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18363" y="3287607"/>
            <a:ext cx="485025" cy="0"/>
          </a:xfrm>
          <a:prstGeom prst="straightConnector1">
            <a:avLst/>
          </a:prstGeom>
          <a:ln w="25400">
            <a:solidFill>
              <a:srgbClr val="00B050"/>
            </a:solidFill>
            <a:headEnd type="stealt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510167" y="947631"/>
            <a:ext cx="6201611" cy="4858362"/>
            <a:chOff x="4984103" y="1894120"/>
            <a:chExt cx="6201611" cy="485836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4984103" y="4233590"/>
              <a:ext cx="5860472" cy="0"/>
            </a:xfrm>
            <a:prstGeom prst="straightConnector1">
              <a:avLst/>
            </a:prstGeom>
            <a:ln w="22225"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16200000" flipV="1">
              <a:off x="6061312" y="4375042"/>
              <a:ext cx="4754880" cy="0"/>
            </a:xfrm>
            <a:prstGeom prst="straightConnector1">
              <a:avLst/>
            </a:prstGeom>
            <a:ln w="22225"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0442006" y="3760968"/>
              <a:ext cx="743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471764" y="1894120"/>
              <a:ext cx="743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Im</a:t>
              </a:r>
              <a:endParaRPr lang="en-US" sz="2400" dirty="0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>
            <a:off x="4203035" y="3294307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252560" y="3287607"/>
            <a:ext cx="457200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487751" y="3294307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965810" y="3287607"/>
            <a:ext cx="365760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744331" y="3536820"/>
            <a:ext cx="485025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>
            <a:off x="4737920" y="3062609"/>
            <a:ext cx="485025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4744330" y="3881378"/>
            <a:ext cx="485025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>
            <a:off x="4739323" y="2684219"/>
            <a:ext cx="485025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741899" y="4257442"/>
            <a:ext cx="485025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>
            <a:off x="4738474" y="2268279"/>
            <a:ext cx="485025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4744328" y="4714044"/>
            <a:ext cx="485025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>
            <a:off x="4738002" y="1847103"/>
            <a:ext cx="485025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741900" y="5185002"/>
            <a:ext cx="485025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>
            <a:off x="4738001" y="1404281"/>
            <a:ext cx="485025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3722394" y="3209902"/>
            <a:ext cx="2599920" cy="613725"/>
            <a:chOff x="4805606" y="4138370"/>
            <a:chExt cx="2599920" cy="613725"/>
          </a:xfrm>
        </p:grpSpPr>
        <p:sp>
          <p:nvSpPr>
            <p:cNvPr id="9" name="Cross 8"/>
            <p:cNvSpPr/>
            <p:nvPr/>
          </p:nvSpPr>
          <p:spPr>
            <a:xfrm rot="2700000">
              <a:off x="6971713" y="4138369"/>
              <a:ext cx="168812" cy="168813"/>
            </a:xfrm>
            <a:prstGeom prst="plus">
              <a:avLst>
                <a:gd name="adj" fmla="val 50000"/>
              </a:avLst>
            </a:prstGeom>
            <a:ln w="25400">
              <a:solidFill>
                <a:srgbClr val="00B05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ross 12"/>
            <p:cNvSpPr/>
            <p:nvPr/>
          </p:nvSpPr>
          <p:spPr>
            <a:xfrm rot="2700000">
              <a:off x="4948518" y="4138369"/>
              <a:ext cx="168812" cy="168813"/>
            </a:xfrm>
            <a:prstGeom prst="plus">
              <a:avLst>
                <a:gd name="adj" fmla="val 50000"/>
              </a:avLst>
            </a:prstGeom>
            <a:solidFill>
              <a:srgbClr val="FF0000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05606" y="4290430"/>
              <a:ext cx="470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-2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026164" y="4289024"/>
              <a:ext cx="3793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471784" y="3393737"/>
            <a:ext cx="844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</a:t>
            </a:r>
            <a:endParaRPr lang="en-US" sz="2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5048395" y="3396980"/>
            <a:ext cx="4264175" cy="1470024"/>
            <a:chOff x="6131607" y="4325448"/>
            <a:chExt cx="4264175" cy="1470024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6131607" y="4325448"/>
              <a:ext cx="1987423" cy="1177224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8032410" y="5426140"/>
              <a:ext cx="236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Break Away Point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780220" y="1176336"/>
            <a:ext cx="1185590" cy="4204759"/>
            <a:chOff x="3780220" y="1176336"/>
            <a:chExt cx="1185590" cy="42047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3780220" y="1176336"/>
                  <a:ext cx="114465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=∞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0220" y="1176336"/>
                  <a:ext cx="1144654" cy="46166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3821156" y="4919430"/>
                  <a:ext cx="114465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=∞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1156" y="4919430"/>
                  <a:ext cx="1144654" cy="46166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5917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of root locus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6656" y="2011681"/>
                <a:ext cx="3810938" cy="119575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root locus of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656" y="2011681"/>
                <a:ext cx="3810938" cy="1195754"/>
              </a:xfrm>
              <a:blipFill>
                <a:blip r:embed="rId2"/>
                <a:stretch>
                  <a:fillRect l="-2400" t="-8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657" y="1878312"/>
            <a:ext cx="5821534" cy="4232565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6485208" y="4164037"/>
            <a:ext cx="1492420" cy="1010305"/>
            <a:chOff x="6485208" y="4164037"/>
            <a:chExt cx="1492420" cy="1010305"/>
          </a:xfrm>
        </p:grpSpPr>
        <p:sp>
          <p:nvSpPr>
            <p:cNvPr id="7" name="TextBox 6"/>
            <p:cNvSpPr txBox="1"/>
            <p:nvPr/>
          </p:nvSpPr>
          <p:spPr>
            <a:xfrm>
              <a:off x="6485208" y="4712677"/>
              <a:ext cx="13364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Centroid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7371472" y="4164037"/>
              <a:ext cx="606156" cy="5486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7139243" y="2871376"/>
            <a:ext cx="2089163" cy="1123218"/>
            <a:chOff x="7139243" y="2871376"/>
            <a:chExt cx="2089163" cy="1123218"/>
          </a:xfrm>
        </p:grpSpPr>
        <p:sp>
          <p:nvSpPr>
            <p:cNvPr id="17" name="TextBox 16"/>
            <p:cNvSpPr txBox="1"/>
            <p:nvPr/>
          </p:nvSpPr>
          <p:spPr>
            <a:xfrm>
              <a:off x="7139243" y="2871376"/>
              <a:ext cx="19320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Break away point </a:t>
              </a:r>
              <a:endParaRPr lang="en-US" sz="24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175601" y="3435204"/>
              <a:ext cx="1052805" cy="5593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0243552" y="5656521"/>
            <a:ext cx="178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Asymptote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9937580" y="812658"/>
            <a:ext cx="2156970" cy="1796900"/>
            <a:chOff x="9937580" y="812658"/>
            <a:chExt cx="2156970" cy="17969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9981903" y="812658"/>
                  <a:ext cx="2112647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Intersection with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𝑎𝑥𝑖𝑠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1903" y="812658"/>
                  <a:ext cx="2112647" cy="830997"/>
                </a:xfrm>
                <a:prstGeom prst="rect">
                  <a:avLst/>
                </a:prstGeom>
                <a:blipFill>
                  <a:blip r:embed="rId4"/>
                  <a:stretch>
                    <a:fillRect l="-4323" t="-5839" b="-153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Arrow Connector 24"/>
            <p:cNvCxnSpPr/>
            <p:nvPr/>
          </p:nvCxnSpPr>
          <p:spPr>
            <a:xfrm flipH="1">
              <a:off x="9937580" y="1652398"/>
              <a:ext cx="305972" cy="9571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02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Construct Root Locus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6656" y="2011680"/>
                <a:ext cx="11030435" cy="376618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+mj-lt"/>
                  </a:rPr>
                  <a:t>Rule 1: </a:t>
                </a:r>
                <a:r>
                  <a:rPr lang="en-US" dirty="0" smtClean="0">
                    <a:latin typeface="+mj-lt"/>
                  </a:rPr>
                  <a:t>The roots locus is symmetrical about the real axis.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Rule </a:t>
                </a:r>
                <a:r>
                  <a:rPr lang="en-US" b="1" dirty="0" smtClean="0">
                    <a:solidFill>
                      <a:srgbClr val="FF0000"/>
                    </a:solidFill>
                    <a:latin typeface="+mj-lt"/>
                  </a:rPr>
                  <a:t>2: </a:t>
                </a:r>
                <a:r>
                  <a:rPr lang="en-US" dirty="0">
                    <a:latin typeface="+mj-lt"/>
                  </a:rPr>
                  <a:t>The </a:t>
                </a:r>
                <a:r>
                  <a:rPr lang="en-US" dirty="0" smtClean="0">
                    <a:latin typeface="+mj-lt"/>
                  </a:rPr>
                  <a:t>root loci starts from an open loop pole with K = 0.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+mj-lt"/>
                  </a:rPr>
                  <a:t>Ex: </a:t>
                </a:r>
                <a:r>
                  <a:rPr lang="en-US" dirty="0" smtClean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−−−(1)</m:t>
                    </m:r>
                  </m:oMath>
                </a14:m>
                <a:r>
                  <a:rPr lang="en-US" dirty="0" smtClean="0">
                    <a:latin typeface="+mj-lt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+mj-lt"/>
                  </a:rPr>
                  <a:t>find starting point of root loci.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+mj-lt"/>
                  </a:rPr>
                  <a:t>Sol: </a:t>
                </a:r>
                <a:r>
                  <a:rPr lang="en-US" dirty="0" smtClean="0">
                    <a:latin typeface="+mj-lt"/>
                  </a:rPr>
                  <a:t>Root locus starts at s = -2 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Rule </a:t>
                </a:r>
                <a:r>
                  <a:rPr lang="en-US" b="1" dirty="0" smtClean="0">
                    <a:solidFill>
                      <a:srgbClr val="FF0000"/>
                    </a:solidFill>
                    <a:latin typeface="+mj-lt"/>
                  </a:rPr>
                  <a:t>3: </a:t>
                </a:r>
                <a:r>
                  <a:rPr lang="en-US" dirty="0" smtClean="0">
                    <a:latin typeface="+mj-lt"/>
                  </a:rPr>
                  <a:t>The root locus terminates either on an open loop zero or on infinity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=∞</m:t>
                    </m:r>
                  </m:oMath>
                </a14:m>
                <a:r>
                  <a:rPr lang="en-US" dirty="0" smtClean="0">
                    <a:latin typeface="+mj-lt"/>
                  </a:rPr>
                  <a:t> 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+mj-lt"/>
                  </a:rPr>
                  <a:t>Ex: </a:t>
                </a:r>
                <a:r>
                  <a:rPr lang="en-US" dirty="0" smtClean="0">
                    <a:latin typeface="+mj-lt"/>
                  </a:rPr>
                  <a:t>In above problem root locus will terminate at s = -3.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656" y="2011680"/>
                <a:ext cx="11030435" cy="3766185"/>
              </a:xfrm>
              <a:blipFill>
                <a:blip r:embed="rId2"/>
                <a:stretch>
                  <a:fillRect l="-829" t="-2751" r="-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4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Construct Root Locus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Rule 4: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If 		     </a:t>
                </a:r>
              </a:p>
              <a:p>
                <a:r>
                  <a:rPr lang="en-US" sz="2600" dirty="0" smtClean="0">
                    <a:solidFill>
                      <a:schemeClr val="tx1"/>
                    </a:solidFill>
                  </a:rPr>
                  <a:t>         N = No of separate loci</a:t>
                </a:r>
              </a:p>
              <a:p>
                <a:r>
                  <a:rPr lang="en-US" sz="2600" dirty="0" smtClean="0"/>
                  <a:t>          P = No of finite poles </a:t>
                </a:r>
              </a:p>
              <a:p>
                <a:r>
                  <a:rPr lang="en-US" sz="2600" dirty="0"/>
                  <a:t> </a:t>
                </a:r>
                <a:r>
                  <a:rPr lang="en-US" sz="2600" dirty="0" smtClean="0"/>
                  <a:t>         Z = No of finite zeros then, </a:t>
                </a:r>
              </a:p>
              <a:p>
                <a:r>
                  <a:rPr lang="en-US" sz="2600" dirty="0"/>
                  <a:t> </a:t>
                </a:r>
                <a:r>
                  <a:rPr lang="en-US" sz="2600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endParaRPr lang="en-US" sz="2600" b="0" dirty="0" smtClean="0"/>
              </a:p>
              <a:p>
                <a:r>
                  <a:rPr lang="en-US" sz="2600" dirty="0" smtClean="0"/>
                  <a:t>                  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600" b="0" dirty="0" smtClean="0"/>
              </a:p>
              <a:p>
                <a:r>
                  <a:rPr lang="en-US" sz="2600" dirty="0" smtClean="0"/>
                  <a:t>                  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400" b="0" dirty="0" smtClean="0"/>
              </a:p>
              <a:p>
                <a:pPr marL="0" indent="-137160">
                  <a:buNone/>
                </a:pPr>
                <a:r>
                  <a:rPr lang="en-US" b="1" dirty="0" smtClean="0"/>
                  <a:t>Ex: </a:t>
                </a:r>
                <a:r>
                  <a:rPr lang="en-US" dirty="0" smtClean="0"/>
                  <a:t>In above example 1, P =1, Z =1 So, N = 1</a:t>
                </a:r>
                <a:endParaRPr lang="en-US" sz="3000" dirty="0" smtClean="0"/>
              </a:p>
              <a:p>
                <a:pPr lvl="8"/>
                <a:endParaRPr lang="en-US" sz="2400" dirty="0" smtClean="0"/>
              </a:p>
              <a:p>
                <a:pPr lvl="8"/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0" t="-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6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Construct Root Locus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Rule 5: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Root locus on real axis.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Any point on real axis is a part of root locus if only if the number of poles and zeros to its right is odd.  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Rule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6: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Asymptotes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The branches of root locus tend to infinity along a set of straight line called asymptotes. These asymptotes making an angle with real axis and given by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+1)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Where K = 0, 1, 2, …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Total number of asymptotes = P-Z 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	     </a:t>
                </a:r>
              </a:p>
              <a:p>
                <a:pPr lvl="8"/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3398" r="-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Nafees Ahamad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6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Construct Root Locus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Ex: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+6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+10)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−−−(2)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P = 3 &amp; Z = 0</a:t>
                </a: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No of asymptotes = P – Z = 3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    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+1)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       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+1)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3−0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        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(2×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+1)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3−0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	     </a:t>
                </a:r>
              </a:p>
              <a:p>
                <a:pPr lvl="8"/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(c) Nafees Ahamad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26776" y="1538617"/>
            <a:ext cx="4603223" cy="4858362"/>
            <a:chOff x="4984103" y="1894120"/>
            <a:chExt cx="4603223" cy="485836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4984103" y="4222633"/>
              <a:ext cx="4231369" cy="0"/>
            </a:xfrm>
            <a:prstGeom prst="straightConnector1">
              <a:avLst/>
            </a:prstGeom>
            <a:ln w="22225"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16200000" flipV="1">
              <a:off x="6061312" y="4375042"/>
              <a:ext cx="4754880" cy="0"/>
            </a:xfrm>
            <a:prstGeom prst="straightConnector1">
              <a:avLst/>
            </a:prstGeom>
            <a:ln w="22225"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8843618" y="3732831"/>
              <a:ext cx="743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71764" y="1894120"/>
              <a:ext cx="743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Im</a:t>
              </a:r>
              <a:endParaRPr lang="en-US" sz="2400" dirty="0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V="1">
            <a:off x="7891082" y="1656166"/>
            <a:ext cx="1704109" cy="2225032"/>
          </a:xfrm>
          <a:prstGeom prst="straightConnector1">
            <a:avLst/>
          </a:prstGeom>
          <a:ln w="25400">
            <a:solidFill>
              <a:srgbClr val="C00000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875603" y="3867130"/>
            <a:ext cx="1704109" cy="2225032"/>
          </a:xfrm>
          <a:prstGeom prst="straightConnector1">
            <a:avLst/>
          </a:prstGeom>
          <a:ln w="25400">
            <a:solidFill>
              <a:srgbClr val="C00000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173544" y="3867130"/>
            <a:ext cx="169859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7814990" y="3197230"/>
            <a:ext cx="904351" cy="1151565"/>
          </a:xfrm>
          <a:prstGeom prst="arc">
            <a:avLst>
              <a:gd name="adj1" fmla="val 16792390"/>
              <a:gd name="adj2" fmla="val 817601"/>
            </a:avLst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03141" y="3182443"/>
                <a:ext cx="5779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3141" y="3182443"/>
                <a:ext cx="577957" cy="461665"/>
              </a:xfrm>
              <a:prstGeom prst="rect">
                <a:avLst/>
              </a:prstGeom>
              <a:blipFill>
                <a:blip r:embed="rId3"/>
                <a:stretch>
                  <a:fillRect l="-2105" r="-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7213432" y="3237213"/>
            <a:ext cx="1183253" cy="1305820"/>
          </a:xfrm>
          <a:prstGeom prst="arc">
            <a:avLst>
              <a:gd name="adj1" fmla="val 10837429"/>
              <a:gd name="adj2" fmla="val 30922"/>
            </a:avLst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80872" y="3326818"/>
                <a:ext cx="5779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872" y="3326818"/>
                <a:ext cx="577957" cy="461665"/>
              </a:xfrm>
              <a:prstGeom prst="rect">
                <a:avLst/>
              </a:prstGeom>
              <a:blipFill>
                <a:blip r:embed="rId4"/>
                <a:stretch>
                  <a:fillRect l="-3191" r="-40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7439969" y="3377328"/>
            <a:ext cx="827197" cy="796223"/>
          </a:xfrm>
          <a:prstGeom prst="arc">
            <a:avLst>
              <a:gd name="adj1" fmla="val 3506837"/>
              <a:gd name="adj2" fmla="val 1029128"/>
            </a:avLst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66296" y="4181452"/>
                <a:ext cx="5779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296" y="4181452"/>
                <a:ext cx="577957" cy="461665"/>
              </a:xfrm>
              <a:prstGeom prst="rect">
                <a:avLst/>
              </a:prstGeom>
              <a:blipFill>
                <a:blip r:embed="rId5"/>
                <a:stretch>
                  <a:fillRect l="-2105" r="-3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544515" y="3511866"/>
                <a:ext cx="4683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515" y="3511866"/>
                <a:ext cx="46839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21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9031</TotalTime>
  <Words>884</Words>
  <Application>Microsoft Office PowerPoint</Application>
  <PresentationFormat>Widescreen</PresentationFormat>
  <Paragraphs>248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Wingdings</vt:lpstr>
      <vt:lpstr>Metropolitan</vt:lpstr>
      <vt:lpstr>Stability &amp; Root Locus </vt:lpstr>
      <vt:lpstr>Root Locus  </vt:lpstr>
      <vt:lpstr>Root Locus…</vt:lpstr>
      <vt:lpstr>PowerPoint Presentation</vt:lpstr>
      <vt:lpstr>Terminology of root locus </vt:lpstr>
      <vt:lpstr>Rules to Construct Root Locus </vt:lpstr>
      <vt:lpstr>Rules to Construct Root Locus …</vt:lpstr>
      <vt:lpstr>Rules to Construct Root Locus …</vt:lpstr>
      <vt:lpstr>Rules to Construct Root Locus …</vt:lpstr>
      <vt:lpstr>Rules to Construct Root Locus …</vt:lpstr>
      <vt:lpstr>Rules to Construct Root Locus …</vt:lpstr>
      <vt:lpstr>Rules to Construct Root Locus …</vt:lpstr>
      <vt:lpstr>Rules to Construct Root Locus …</vt:lpstr>
      <vt:lpstr>Rules to Construct Root Locus …</vt:lpstr>
      <vt:lpstr>Rules to Construct Root Locus …</vt:lpstr>
      <vt:lpstr>Rules to Construct Root Locus …</vt:lpstr>
      <vt:lpstr>Example </vt:lpstr>
      <vt:lpstr>Example… </vt:lpstr>
      <vt:lpstr>Example… </vt:lpstr>
      <vt:lpstr>Example… </vt:lpstr>
      <vt:lpstr>Example… </vt:lpstr>
      <vt:lpstr>Example… </vt:lpstr>
      <vt:lpstr>Example…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nafees ahamad</dc:creator>
  <cp:lastModifiedBy>nafees ahamad</cp:lastModifiedBy>
  <cp:revision>52</cp:revision>
  <dcterms:created xsi:type="dcterms:W3CDTF">2019-10-17T09:42:00Z</dcterms:created>
  <dcterms:modified xsi:type="dcterms:W3CDTF">2019-11-06T10:09:44Z</dcterms:modified>
</cp:coreProperties>
</file>