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79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FAC14-C39A-4B0F-933C-352A588149FD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21B9A-61FF-4D15-8C88-31DE7EAB7D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3CA5-7816-441C-9254-B863005BBDC3}" type="datetime1">
              <a:rPr lang="en-US" smtClean="0"/>
              <a:t>11/12/2019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4F67-2A28-4F70-8533-D438E4B0B157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8091-9A43-4B9F-A36E-15CCA3FE47BC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C05-83F8-4FCC-8CEF-1BC6E8383B05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9BF-BF35-4D63-824E-573EF22504BF}" type="datetime1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D825-9D87-4F93-8006-D2896D2ACF1E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D0B-B977-407C-AC08-8EDDF6110CDF}" type="datetime1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5B1E-32F3-4CDC-A1ED-DAF44EB69F19}" type="datetime1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52EB-CB09-450F-90CC-D9A7EA779A6A}" type="datetime1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7F-8F48-4B4D-8A02-93C3A3478428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DD75-24D3-4D75-BD4C-B14E5A9D0A98}" type="datetime1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8C478A-D96A-47ED-9ECE-AFA9B33109B8}" type="datetime1">
              <a:rPr lang="en-US" smtClean="0"/>
              <a:t>11/12/2019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547CCC-A31E-4572-85C2-34DFC680E0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9.png"/><Relationship Id="rId4" Type="http://schemas.openxmlformats.org/officeDocument/2006/relationships/image" Target="../media/image4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Polar Plot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4366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Nafees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Ahmed </a:t>
            </a:r>
          </a:p>
          <a:p>
            <a:pPr algn="l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Prof.,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EECE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Deptt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DIT University,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Dehradun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 0 system conti…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5868844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Polar Plot for Type 1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1	Let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2: Put s=j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825570"/>
              </p:ext>
            </p:extLst>
          </p:nvPr>
        </p:nvGraphicFramePr>
        <p:xfrm>
          <a:off x="3048000" y="2073868"/>
          <a:ext cx="20351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Equation" r:id="rId3" imgW="1587240" imgH="431640" progId="Equation.3">
                  <p:embed/>
                </p:oleObj>
              </mc:Choice>
              <mc:Fallback>
                <p:oleObj name="Equation" r:id="rId3" imgW="15872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73868"/>
                        <a:ext cx="203517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31938" y="3670300"/>
          <a:ext cx="45323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Equation" r:id="rId5" imgW="3530520" imgH="799920" progId="Equation.3">
                  <p:embed/>
                </p:oleObj>
              </mc:Choice>
              <mc:Fallback>
                <p:oleObj name="Equation" r:id="rId5" imgW="3530520" imgH="799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3670300"/>
                        <a:ext cx="4532312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1 system conti…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3: Taking the limit for magnitude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4: Taking the limit of the Phase Angle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093788" y="2341420"/>
          <a:ext cx="443706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3" imgW="2882880" imgH="990360" progId="Equation.3">
                  <p:embed/>
                </p:oleObj>
              </mc:Choice>
              <mc:Fallback>
                <p:oleObj name="Equation" r:id="rId3" imgW="288288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2341420"/>
                        <a:ext cx="443706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119188" y="4652963"/>
          <a:ext cx="5357812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5" imgW="3479760" imgH="685800" progId="Equation.3">
                  <p:embed/>
                </p:oleObj>
              </mc:Choice>
              <mc:Fallback>
                <p:oleObj name="Equation" r:id="rId5" imgW="347976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652963"/>
                        <a:ext cx="5357812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1 system conti…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dirty="0" smtClean="0"/>
              <a:t>Step 5: Separate the real and </a:t>
            </a:r>
            <a:r>
              <a:rPr lang="en-US" dirty="0" err="1" smtClean="0"/>
              <a:t>Im</a:t>
            </a:r>
            <a:r>
              <a:rPr lang="en-US" dirty="0" smtClean="0"/>
              <a:t> part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6: Put Re [G(j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)]=0</a:t>
            </a:r>
          </a:p>
          <a:p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390650" y="2571750"/>
          <a:ext cx="64516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Equation" r:id="rId3" imgW="3543120" imgH="393480" progId="Equation.3">
                  <p:embed/>
                </p:oleObj>
              </mc:Choice>
              <mc:Fallback>
                <p:oleObj name="Equation" r:id="rId3" imgW="35431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571750"/>
                        <a:ext cx="64516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905000" y="4038600"/>
          <a:ext cx="4716462" cy="208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Equation" r:id="rId5" imgW="2590560" imgH="1143000" progId="Equation.3">
                  <p:embed/>
                </p:oleObj>
              </mc:Choice>
              <mc:Fallback>
                <p:oleObj name="Equation" r:id="rId5" imgW="2590560" imgH="1143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38600"/>
                        <a:ext cx="4716462" cy="208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009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Type 1 system conti…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7: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)]=0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436279"/>
              </p:ext>
            </p:extLst>
          </p:nvPr>
        </p:nvGraphicFramePr>
        <p:xfrm>
          <a:off x="800100" y="2427288"/>
          <a:ext cx="6051550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3" imgW="3429000" imgH="1473120" progId="Equation.3">
                  <p:embed/>
                </p:oleObj>
              </mc:Choice>
              <mc:Fallback>
                <p:oleObj name="Equation" r:id="rId3" imgW="3429000" imgH="1473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427288"/>
                        <a:ext cx="6051550" cy="260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72743"/>
              </p:ext>
            </p:extLst>
          </p:nvPr>
        </p:nvGraphicFramePr>
        <p:xfrm>
          <a:off x="488950" y="5405438"/>
          <a:ext cx="66055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Equation" r:id="rId5" imgW="2831760" imgH="215640" progId="Equation.3">
                  <p:embed/>
                </p:oleObj>
              </mc:Choice>
              <mc:Fallback>
                <p:oleObj name="Equation" r:id="rId5" imgW="2831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950" y="5405438"/>
                        <a:ext cx="6605588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1 system conti…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4346" y="1935163"/>
            <a:ext cx="605530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Polar Plot for Type 2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</a:p>
          <a:p>
            <a:endParaRPr lang="en-US" dirty="0" smtClean="0"/>
          </a:p>
          <a:p>
            <a:r>
              <a:rPr lang="en-US" dirty="0" smtClean="0"/>
              <a:t>Similar to above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628775" y="1981200"/>
          <a:ext cx="21320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3" imgW="1663560" imgH="431640" progId="Equation.3">
                  <p:embed/>
                </p:oleObj>
              </mc:Choice>
              <mc:Fallback>
                <p:oleObj name="Equation" r:id="rId3" imgW="16635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1981200"/>
                        <a:ext cx="2132013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2 system conti…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pic>
        <p:nvPicPr>
          <p:cNvPr id="450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14600"/>
            <a:ext cx="66960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 of additional pole in denominator contributes a constant -180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the angle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for all frequencies. See the figure 1, 2 &amp; 3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Figure 1+(-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Rotation)=figure 2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Figure 2+(-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Rotation)=figure 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Ex: Sketch the polar plot for G(s)=20/s(s+1)(s+2)</a:t>
            </a:r>
          </a:p>
          <a:p>
            <a:r>
              <a:rPr lang="en-US" dirty="0" smtClean="0"/>
              <a:t>Solution:</a:t>
            </a:r>
          </a:p>
          <a:p>
            <a:r>
              <a:rPr lang="en-US" dirty="0" smtClean="0"/>
              <a:t>Step 1: Put s=j</a:t>
            </a:r>
            <a:r>
              <a:rPr lang="el-GR" dirty="0" smtClean="0"/>
              <a:t>ω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508125" y="3613150"/>
          <a:ext cx="45815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Equation" r:id="rId3" imgW="3568680" imgH="888840" progId="Equation.3">
                  <p:embed/>
                </p:oleObj>
              </mc:Choice>
              <mc:Fallback>
                <p:oleObj name="Equation" r:id="rId3" imgW="3568680" imgH="8888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3613150"/>
                        <a:ext cx="4581525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polar plot of sinusoidal transfer function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is a plot of the magnitude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verses the phase angle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on polar coordinates as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varied from zero to infinity.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it is the locus of                      as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varied from zero to infinity.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it is the plot of vector                 as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varied from zero to infinity 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454235" y="3172690"/>
          <a:ext cx="1600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3" imgW="1015920" imgH="253800" progId="Equation.3">
                  <p:embed/>
                </p:oleObj>
              </mc:Choice>
              <mc:Fallback>
                <p:oleObj name="Equation" r:id="rId3" imgW="101592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35" y="3172690"/>
                        <a:ext cx="1600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600200" y="3969330"/>
          <a:ext cx="2363918" cy="450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5" imgW="1612800" imgH="253800" progId="Equation.3">
                  <p:embed/>
                </p:oleObj>
              </mc:Choice>
              <mc:Fallback>
                <p:oleObj name="Equation" r:id="rId5" imgW="161280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969330"/>
                        <a:ext cx="2363918" cy="450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350330" y="4336469"/>
          <a:ext cx="990600" cy="501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7" imgW="482400" imgH="203040" progId="Equation.3">
                  <p:embed/>
                </p:oleObj>
              </mc:Choice>
              <mc:Fallback>
                <p:oleObj name="Equation" r:id="rId7" imgW="4824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0330" y="4336469"/>
                        <a:ext cx="990600" cy="5014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2: Taking the limit for magnitude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3: Taking the limit of the Phase Angle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752600" y="2647950"/>
          <a:ext cx="3673475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Equation" r:id="rId3" imgW="2387520" imgH="914400" progId="Equation.3">
                  <p:embed/>
                </p:oleObj>
              </mc:Choice>
              <mc:Fallback>
                <p:oleObj name="Equation" r:id="rId3" imgW="23875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47950"/>
                        <a:ext cx="3673475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906588" y="4876800"/>
          <a:ext cx="520223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5" imgW="3377880" imgH="685800" progId="Equation.3">
                  <p:embed/>
                </p:oleObj>
              </mc:Choice>
              <mc:Fallback>
                <p:oleObj name="Equation" r:id="rId5" imgW="337788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4876800"/>
                        <a:ext cx="5202237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Separate the real and </a:t>
            </a:r>
            <a:r>
              <a:rPr lang="en-US" dirty="0" err="1" smtClean="0"/>
              <a:t>Im</a:t>
            </a:r>
            <a:r>
              <a:rPr lang="en-US" dirty="0" smtClean="0"/>
              <a:t> part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33688"/>
              </p:ext>
            </p:extLst>
          </p:nvPr>
        </p:nvGraphicFramePr>
        <p:xfrm>
          <a:off x="1852613" y="2525713"/>
          <a:ext cx="55260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Equation" r:id="rId3" imgW="3035160" imgH="444240" progId="Equation.3">
                  <p:embed/>
                </p:oleObj>
              </mc:Choice>
              <mc:Fallback>
                <p:oleObj name="Equation" r:id="rId3" imgW="303516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2525713"/>
                        <a:ext cx="552608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752600" y="3962400"/>
          <a:ext cx="4540251" cy="2033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name="Equation" r:id="rId5" imgW="2070000" imgH="927000" progId="Equation.3">
                  <p:embed/>
                </p:oleObj>
              </mc:Choice>
              <mc:Fallback>
                <p:oleObj name="Equation" r:id="rId5" imgW="2070000" imgH="927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62400"/>
                        <a:ext cx="4540251" cy="2033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6: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)]=0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371600" y="2514600"/>
          <a:ext cx="5759794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3" imgW="2908080" imgH="1346040" progId="Equation.3">
                  <p:embed/>
                </p:oleObj>
              </mc:Choice>
              <mc:Fallback>
                <p:oleObj name="Equation" r:id="rId3" imgW="290808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14600"/>
                        <a:ext cx="5759794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58954"/>
              </p:ext>
            </p:extLst>
          </p:nvPr>
        </p:nvGraphicFramePr>
        <p:xfrm>
          <a:off x="1008063" y="5376863"/>
          <a:ext cx="55673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5" imgW="2387520" imgH="241200" progId="Equation.3">
                  <p:embed/>
                </p:oleObj>
              </mc:Choice>
              <mc:Fallback>
                <p:oleObj name="Equation" r:id="rId5" imgW="2387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8063" y="5376863"/>
                        <a:ext cx="55673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3246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Gain Margin, Phase Margin &amp; Stability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57721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b="1" dirty="0" smtClean="0"/>
              <a:t>Phase Crossover Frequency (</a:t>
            </a:r>
            <a:r>
              <a:rPr lang="el-GR" b="1" dirty="0" smtClean="0"/>
              <a:t>ω</a:t>
            </a:r>
            <a:r>
              <a:rPr lang="en-US" b="1" baseline="-25000" dirty="0" smtClean="0"/>
              <a:t>p</a:t>
            </a:r>
            <a:r>
              <a:rPr lang="en-US" b="1" dirty="0" smtClean="0"/>
              <a:t>) : </a:t>
            </a:r>
            <a:r>
              <a:rPr lang="en-US" dirty="0" smtClean="0"/>
              <a:t>The frequency where a polar plot intersects the –</a:t>
            </a:r>
            <a:r>
              <a:rPr lang="en-US" dirty="0" err="1" smtClean="0"/>
              <a:t>ve</a:t>
            </a:r>
            <a:r>
              <a:rPr lang="en-US" dirty="0" smtClean="0"/>
              <a:t> real axis is called phase crossover frequency</a:t>
            </a:r>
          </a:p>
          <a:p>
            <a:r>
              <a:rPr lang="en-US" b="1" dirty="0" smtClean="0"/>
              <a:t>Gain Crossover Frequency (</a:t>
            </a:r>
            <a:r>
              <a:rPr lang="el-GR" b="1" dirty="0" smtClean="0"/>
              <a:t>ω</a:t>
            </a:r>
            <a:r>
              <a:rPr lang="en-US" b="1" baseline="-25000" dirty="0" smtClean="0"/>
              <a:t>g</a:t>
            </a:r>
            <a:r>
              <a:rPr lang="en-US" b="1" dirty="0" smtClean="0"/>
              <a:t>) : </a:t>
            </a:r>
            <a:r>
              <a:rPr lang="en-US" dirty="0" smtClean="0"/>
              <a:t>The frequency where a polar plot intersects the unit circle is called gain crossover frequency</a:t>
            </a:r>
          </a:p>
          <a:p>
            <a:pPr>
              <a:buNone/>
            </a:pPr>
            <a:r>
              <a:rPr lang="en-US" dirty="0" smtClean="0"/>
              <a:t>	So at </a:t>
            </a:r>
            <a:r>
              <a:rPr lang="el-GR" b="1" dirty="0" smtClean="0"/>
              <a:t>ω</a:t>
            </a:r>
            <a:r>
              <a:rPr lang="en-US" b="1" baseline="-25000" dirty="0" smtClean="0"/>
              <a:t>g	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2438400" y="4495800"/>
          <a:ext cx="1981199" cy="507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Equation" r:id="rId3" imgW="990360" imgH="253800" progId="Equation.3">
                  <p:embed/>
                </p:oleObj>
              </mc:Choice>
              <mc:Fallback>
                <p:oleObj name="Equation" r:id="rId3" imgW="9903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95800"/>
                        <a:ext cx="1981199" cy="5078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Phase Margin (PM): </a:t>
            </a:r>
          </a:p>
          <a:p>
            <a:pPr lvl="1"/>
            <a:r>
              <a:rPr lang="en-US" dirty="0" smtClean="0"/>
              <a:t>Phase margin is that amount of additional phase lag at the gain crossover frequency required to bring the system to the verge of instability (marginally stabile)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m</a:t>
            </a:r>
            <a:r>
              <a:rPr lang="en-US" dirty="0" smtClean="0"/>
              <a:t>=180</a:t>
            </a:r>
            <a:r>
              <a:rPr lang="en-US" baseline="30000" dirty="0" smtClean="0"/>
              <a:t>0</a:t>
            </a:r>
            <a:r>
              <a:rPr lang="en-US" dirty="0" smtClean="0"/>
              <a:t>+</a:t>
            </a:r>
            <a:r>
              <a:rPr lang="el-GR" dirty="0" smtClean="0"/>
              <a:t>Φ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Where 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l-GR" dirty="0" smtClean="0"/>
              <a:t>Φ</a:t>
            </a:r>
            <a:r>
              <a:rPr lang="en-US" dirty="0" smtClean="0"/>
              <a:t>=</a:t>
            </a:r>
            <a:r>
              <a:rPr lang="en-US" dirty="0" smtClean="0">
                <a:latin typeface="Cambria Math"/>
                <a:ea typeface="Cambria Math"/>
              </a:rPr>
              <a:t>∠G(j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baseline="-25000" dirty="0" smtClean="0">
                <a:latin typeface="Cambria Math"/>
                <a:ea typeface="Cambria Math"/>
              </a:rPr>
              <a:t>g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	if 		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m</a:t>
            </a:r>
            <a:r>
              <a:rPr lang="en-US" dirty="0" smtClean="0"/>
              <a:t>&gt;0 =&gt; +PM	(Stable System)</a:t>
            </a: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r>
              <a:rPr lang="en-US" dirty="0" smtClean="0">
                <a:latin typeface="Cambria Math"/>
                <a:ea typeface="Cambria Math"/>
              </a:rPr>
              <a:t>	if 		</a:t>
            </a:r>
            <a:r>
              <a:rPr lang="en-US" dirty="0" err="1" smtClean="0"/>
              <a:t>Φ</a:t>
            </a:r>
            <a:r>
              <a:rPr lang="en-US" baseline="-25000" dirty="0" err="1" smtClean="0"/>
              <a:t>m</a:t>
            </a:r>
            <a:r>
              <a:rPr lang="en-US" dirty="0" smtClean="0"/>
              <a:t>&lt;0 =&gt; -PM		(Unstable System)</a:t>
            </a: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 smtClean="0">
              <a:latin typeface="Cambria Math"/>
              <a:ea typeface="Cambria Math"/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Gain Margin (GM): </a:t>
            </a:r>
          </a:p>
          <a:p>
            <a:pPr lvl="1"/>
            <a:r>
              <a:rPr lang="en-US" dirty="0" smtClean="0"/>
              <a:t>The gain margin is the reciprocal of magnitude             at the frequency at which the phase angle is -180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			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In terms of dB</a:t>
            </a:r>
          </a:p>
          <a:p>
            <a:pPr lvl="1"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7398330" y="2362200"/>
          <a:ext cx="8572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8" name="Equation" r:id="rId3" imgW="495000" imgH="253800" progId="Equation.3">
                  <p:embed/>
                </p:oleObj>
              </mc:Choice>
              <mc:Fallback>
                <p:oleObj name="Equation" r:id="rId3" imgW="4950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8330" y="2362200"/>
                        <a:ext cx="8572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649538" y="3276600"/>
          <a:ext cx="2227262" cy="700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9" name="Equation" r:id="rId5" imgW="1333440" imgH="419040" progId="Equation.3">
                  <p:embed/>
                </p:oleObj>
              </mc:Choice>
              <mc:Fallback>
                <p:oleObj name="Equation" r:id="rId5" imgW="133344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3276600"/>
                        <a:ext cx="2227262" cy="700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723900" y="4953000"/>
          <a:ext cx="8251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0" name="Equation" r:id="rId7" imgW="4127400" imgH="419040" progId="Equation.3">
                  <p:embed/>
                </p:oleObj>
              </mc:Choice>
              <mc:Fallback>
                <p:oleObj name="Equation" r:id="rId7" imgW="412740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953000"/>
                        <a:ext cx="82518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Stability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Stable: </a:t>
            </a:r>
            <a:r>
              <a:rPr lang="en-US" dirty="0" smtClean="0"/>
              <a:t>If critical point (-1+j0) is within the plot as shown, Both GM &amp; PM are +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			       GM=20log</a:t>
            </a:r>
            <a:r>
              <a:rPr lang="en-US" baseline="-25000" dirty="0" smtClean="0"/>
              <a:t>10</a:t>
            </a:r>
            <a:r>
              <a:rPr lang="en-US" dirty="0" smtClean="0"/>
              <a:t>(1 /x) dB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4976812" cy="303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Unstable: </a:t>
            </a:r>
            <a:r>
              <a:rPr lang="en-US" dirty="0" smtClean="0"/>
              <a:t>If critical point (-1+j0) is outside the plot as shown, Both GM &amp; PM are -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			      GM=20log</a:t>
            </a:r>
            <a:r>
              <a:rPr lang="en-US" baseline="-25000" dirty="0" smtClean="0"/>
              <a:t>10</a:t>
            </a:r>
            <a:r>
              <a:rPr lang="en-US" dirty="0" smtClean="0"/>
              <a:t>(1 /x) dB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4648200" cy="30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 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/>
              <a:t> polar plot the magnitude of G(j</a:t>
            </a:r>
            <a:r>
              <a:rPr lang="el-GR" dirty="0" smtClean="0"/>
              <a:t>ω</a:t>
            </a:r>
            <a:r>
              <a:rPr lang="en-US" dirty="0" smtClean="0"/>
              <a:t>) is plotted as the distance from the origin while phase angle is measured from positive real axis. </a:t>
            </a:r>
          </a:p>
          <a:p>
            <a:pPr lvl="1"/>
            <a:r>
              <a:rPr lang="en-US" dirty="0" smtClean="0"/>
              <a:t>+ angle is taken for anticlockwise direction. </a:t>
            </a:r>
          </a:p>
          <a:p>
            <a:pPr lvl="1"/>
            <a:r>
              <a:rPr lang="en-US" dirty="0" smtClean="0"/>
              <a:t>Polar plot is also known as </a:t>
            </a:r>
            <a:r>
              <a:rPr lang="en-US" dirty="0" err="1" smtClean="0"/>
              <a:t>Nyquist</a:t>
            </a:r>
            <a:r>
              <a:rPr lang="en-US" smtClean="0"/>
              <a:t> Plot.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Marginally Stable System: </a:t>
            </a:r>
            <a:r>
              <a:rPr lang="en-US" dirty="0" smtClean="0"/>
              <a:t>If critical point (-1+j0) is on the plot as shown, Both GM &amp; PM are ZERO </a:t>
            </a:r>
          </a:p>
          <a:p>
            <a:pPr>
              <a:buNone/>
            </a:pPr>
            <a:r>
              <a:rPr lang="en-US" dirty="0" smtClean="0"/>
              <a:t>						   GM=20log</a:t>
            </a:r>
            <a:r>
              <a:rPr lang="en-US" baseline="-25000" dirty="0" smtClean="0"/>
              <a:t>10</a:t>
            </a:r>
            <a:r>
              <a:rPr lang="en-US" dirty="0" smtClean="0"/>
              <a:t>(1 /1)=0 dB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95600"/>
            <a:ext cx="4724400" cy="305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MATLAB Margin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713422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Polar Plot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inverse polar plot of G(j</a:t>
            </a:r>
            <a:r>
              <a:rPr lang="el-GR" dirty="0" smtClean="0"/>
              <a:t>ω</a:t>
            </a:r>
            <a:r>
              <a:rPr lang="en-US" dirty="0" smtClean="0"/>
              <a:t>) is a graph of 1/G(j</a:t>
            </a:r>
            <a:r>
              <a:rPr lang="el-GR" dirty="0" smtClean="0"/>
              <a:t>ω</a:t>
            </a:r>
            <a:r>
              <a:rPr lang="en-US" dirty="0" smtClean="0"/>
              <a:t>) as a function of </a:t>
            </a:r>
            <a:r>
              <a:rPr lang="el-GR" dirty="0" smtClean="0"/>
              <a:t>ω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Ex: </a:t>
            </a:r>
            <a:r>
              <a:rPr lang="en-US" dirty="0" smtClean="0"/>
              <a:t>if G(j</a:t>
            </a:r>
            <a:r>
              <a:rPr lang="el-GR" dirty="0" smtClean="0"/>
              <a:t>ω</a:t>
            </a:r>
            <a:r>
              <a:rPr lang="en-US" dirty="0" smtClean="0"/>
              <a:t>) =1/j</a:t>
            </a:r>
            <a:r>
              <a:rPr lang="el-GR" dirty="0" smtClean="0"/>
              <a:t>ω</a:t>
            </a:r>
            <a:r>
              <a:rPr lang="en-US" dirty="0" smtClean="0"/>
              <a:t> then 1/G(j</a:t>
            </a:r>
            <a:r>
              <a:rPr lang="el-GR" dirty="0" smtClean="0"/>
              <a:t>ω</a:t>
            </a:r>
            <a:r>
              <a:rPr lang="en-US" dirty="0" smtClean="0"/>
              <a:t>)=j</a:t>
            </a:r>
            <a:r>
              <a:rPr lang="el-GR" dirty="0" smtClean="0"/>
              <a:t>ω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993900" y="3584575"/>
          <a:ext cx="181768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1" name="Equation" r:id="rId3" imgW="1180800" imgH="711000" progId="Equation.3">
                  <p:embed/>
                </p:oleObj>
              </mc:Choice>
              <mc:Fallback>
                <p:oleObj name="Equation" r:id="rId3" imgW="11808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3584575"/>
                        <a:ext cx="181768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363849"/>
            <a:ext cx="3352800" cy="287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Control system By S. </a:t>
            </a:r>
            <a:r>
              <a:rPr lang="en-US" dirty="0" err="1" smtClean="0"/>
              <a:t>Hasan</a:t>
            </a:r>
            <a:r>
              <a:rPr lang="en-US" dirty="0" smtClean="0"/>
              <a:t> </a:t>
            </a:r>
            <a:r>
              <a:rPr lang="en-US" dirty="0" err="1" smtClean="0"/>
              <a:t>Saeed</a:t>
            </a:r>
            <a:endParaRPr lang="en-US" dirty="0" smtClean="0"/>
          </a:p>
          <a:p>
            <a:r>
              <a:rPr lang="en-US" dirty="0" err="1" smtClean="0"/>
              <a:t>Katson</a:t>
            </a:r>
            <a:r>
              <a:rPr lang="en-US" dirty="0" smtClean="0"/>
              <a:t> publication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 to draw Polar Plot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1: Determine the T.F G(s)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2: Put s=j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G(s)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3: At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 &amp;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=∞ find              by                  &amp;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4: At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 &amp;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=∞ find              by                  &amp;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5: Rationalize the function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and separate the real and imaginary parts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6: Put Re [G(j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]=0, determine the frequency at which plot intersects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axis  and calculate intersection  value by putting the above calculated frequency in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648200" y="2888675"/>
          <a:ext cx="857250" cy="54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tion" r:id="rId3" imgW="495000" imgH="253800" progId="Equation.3">
                  <p:embed/>
                </p:oleObj>
              </mc:Choice>
              <mc:Fallback>
                <p:oleObj name="Equation" r:id="rId3" imgW="495000" imgH="2538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88675"/>
                        <a:ext cx="857250" cy="541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4589463" y="3447623"/>
          <a:ext cx="9890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tion" r:id="rId5" imgW="571320" imgH="203040" progId="Equation.3">
                  <p:embed/>
                </p:oleObj>
              </mc:Choice>
              <mc:Fallback>
                <p:oleObj name="Equation" r:id="rId5" imgW="57132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463" y="3447623"/>
                        <a:ext cx="989012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6213770" y="2930240"/>
          <a:ext cx="10668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7" name="Equation" r:id="rId7" imgW="812520" imgH="330120" progId="Equation.3">
                  <p:embed/>
                </p:oleObj>
              </mc:Choice>
              <mc:Fallback>
                <p:oleObj name="Equation" r:id="rId7" imgW="812520" imgH="33012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770" y="2930240"/>
                        <a:ext cx="10668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7772400" y="2895600"/>
          <a:ext cx="10668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Equation" r:id="rId9" imgW="812520" imgH="330120" progId="Equation.3">
                  <p:embed/>
                </p:oleObj>
              </mc:Choice>
              <mc:Fallback>
                <p:oleObj name="Equation" r:id="rId9" imgW="812520" imgH="33012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895600"/>
                        <a:ext cx="10668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6254608" y="3464653"/>
          <a:ext cx="11668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9" name="Equation" r:id="rId11" imgW="888840" imgH="317160" progId="Equation.3">
                  <p:embed/>
                </p:oleObj>
              </mc:Choice>
              <mc:Fallback>
                <p:oleObj name="Equation" r:id="rId11" imgW="888840" imgH="31716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608" y="3464653"/>
                        <a:ext cx="116681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4" name="Object 28"/>
          <p:cNvGraphicFramePr>
            <a:graphicFrameLocks noChangeAspect="1"/>
          </p:cNvGraphicFramePr>
          <p:nvPr/>
        </p:nvGraphicFramePr>
        <p:xfrm>
          <a:off x="7758113" y="3458013"/>
          <a:ext cx="11668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0" name="Equation" r:id="rId13" imgW="888840" imgH="317160" progId="Equation.3">
                  <p:embed/>
                </p:oleObj>
              </mc:Choice>
              <mc:Fallback>
                <p:oleObj name="Equation" r:id="rId13" imgW="888840" imgH="31716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8113" y="3458013"/>
                        <a:ext cx="116681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 to draw Polar Plot 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7: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]=0, determine the frequency at which plot intersects the real axis  and calculate intersection  value by putting the above calculated frequency in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r>
              <a:rPr lang="en-US" dirty="0" smtClean="0"/>
              <a:t>Step 8: Sketch the Polar Plot with the help of above information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Note: </a:t>
            </a:r>
            <a:r>
              <a:rPr lang="en-US" dirty="0" smtClean="0"/>
              <a:t>At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 also find out real and imaginary part of the polar plot.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Polar Plot for Type 0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1	Let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2: 	Put s=j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3: Taking the limit for magnitude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597021"/>
              </p:ext>
            </p:extLst>
          </p:nvPr>
        </p:nvGraphicFramePr>
        <p:xfrm>
          <a:off x="2971800" y="1953488"/>
          <a:ext cx="1890732" cy="55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3" imgW="1473120" imgH="431640" progId="Equation.3">
                  <p:embed/>
                </p:oleObj>
              </mc:Choice>
              <mc:Fallback>
                <p:oleObj name="Equation" r:id="rId3" imgW="14731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53488"/>
                        <a:ext cx="1890732" cy="554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71625" y="3581400"/>
          <a:ext cx="44513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5" imgW="3466800" imgH="939600" progId="Equation.3">
                  <p:embed/>
                </p:oleObj>
              </mc:Choice>
              <mc:Fallback>
                <p:oleObj name="Equation" r:id="rId5" imgW="346680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581400"/>
                        <a:ext cx="445135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0 system conti…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4: Taking the limit of the Phase Angle of 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890420"/>
              </p:ext>
            </p:extLst>
          </p:nvPr>
        </p:nvGraphicFramePr>
        <p:xfrm>
          <a:off x="1096963" y="2209800"/>
          <a:ext cx="42624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3" imgW="2768400" imgH="990360" progId="Equation.3">
                  <p:embed/>
                </p:oleObj>
              </mc:Choice>
              <mc:Fallback>
                <p:oleObj name="Equation" r:id="rId3" imgW="2768400" imgH="990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209800"/>
                        <a:ext cx="426243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096963" y="4652963"/>
          <a:ext cx="4595812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5" imgW="2984400" imgH="685800" progId="Equation.3">
                  <p:embed/>
                </p:oleObj>
              </mc:Choice>
              <mc:Fallback>
                <p:oleObj name="Equation" r:id="rId5" imgW="29844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4652963"/>
                        <a:ext cx="4595812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0 system conti…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dirty="0" smtClean="0"/>
              <a:t>Step 5: Separate the real and </a:t>
            </a:r>
            <a:r>
              <a:rPr lang="en-US" dirty="0" err="1" smtClean="0"/>
              <a:t>Im</a:t>
            </a:r>
            <a:r>
              <a:rPr lang="en-US" dirty="0" smtClean="0"/>
              <a:t> part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 6: Put Re [G(j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)]=0</a:t>
            </a:r>
          </a:p>
          <a:p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066800" y="2514600"/>
          <a:ext cx="709998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3" imgW="3898800" imgH="457200" progId="Equation.3">
                  <p:embed/>
                </p:oleObj>
              </mc:Choice>
              <mc:Fallback>
                <p:oleObj name="Equation" r:id="rId3" imgW="38988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7099982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233488" y="3825875"/>
          <a:ext cx="6196012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5" imgW="3403440" imgH="1714320" progId="Equation.3">
                  <p:embed/>
                </p:oleObj>
              </mc:Choice>
              <mc:Fallback>
                <p:oleObj name="Equation" r:id="rId5" imgW="3403440" imgH="1714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825875"/>
                        <a:ext cx="6196012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 0 system conti…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6: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[G(j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)]=0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371599" y="2514600"/>
          <a:ext cx="611734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2781000" imgH="1143000" progId="Equation.3">
                  <p:embed/>
                </p:oleObj>
              </mc:Choice>
              <mc:Fallback>
                <p:oleObj name="Equation" r:id="rId3" imgW="2781000" imgH="1143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99" y="2514600"/>
                        <a:ext cx="6117345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Nafees Ahmed, EECE, DIT University, DDun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971755"/>
              </p:ext>
            </p:extLst>
          </p:nvPr>
        </p:nvGraphicFramePr>
        <p:xfrm>
          <a:off x="1066800" y="5404678"/>
          <a:ext cx="5449184" cy="50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5" imgW="2336760" imgH="215640" progId="Equation.3">
                  <p:embed/>
                </p:oleObj>
              </mc:Choice>
              <mc:Fallback>
                <p:oleObj name="Equation" r:id="rId5" imgW="2336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5404678"/>
                        <a:ext cx="5449184" cy="503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692</TotalTime>
  <Words>1184</Words>
  <Application>Microsoft Office PowerPoint</Application>
  <PresentationFormat>On-screen Show (4:3)</PresentationFormat>
  <Paragraphs>157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 Math</vt:lpstr>
      <vt:lpstr>Constantia</vt:lpstr>
      <vt:lpstr>Times New Roman</vt:lpstr>
      <vt:lpstr>Wingdings 2</vt:lpstr>
      <vt:lpstr>Flow</vt:lpstr>
      <vt:lpstr>Equation</vt:lpstr>
      <vt:lpstr>Polar Plot </vt:lpstr>
      <vt:lpstr>Introduction</vt:lpstr>
      <vt:lpstr>Introduction conti…</vt:lpstr>
      <vt:lpstr>Steps to draw Polar Plot </vt:lpstr>
      <vt:lpstr>Steps to draw Polar Plot conti…</vt:lpstr>
      <vt:lpstr>Polar Plot for Type 0 System</vt:lpstr>
      <vt:lpstr>Type 0 system conti…</vt:lpstr>
      <vt:lpstr>Type 0 system conti…</vt:lpstr>
      <vt:lpstr>Type 0 system conti…</vt:lpstr>
      <vt:lpstr>Type 0 system conti…</vt:lpstr>
      <vt:lpstr>Polar Plot for Type 1 System</vt:lpstr>
      <vt:lpstr>Type 1 system conti…</vt:lpstr>
      <vt:lpstr>Type 1 system conti…</vt:lpstr>
      <vt:lpstr>Type 1 system conti…</vt:lpstr>
      <vt:lpstr>Type 1 system conti…</vt:lpstr>
      <vt:lpstr>Polar Plot for Type 2 System</vt:lpstr>
      <vt:lpstr>Type 2 system conti…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Gain Margin, Phase Margin &amp; Stability </vt:lpstr>
      <vt:lpstr>PowerPoint Presentation</vt:lpstr>
      <vt:lpstr>PowerPoint Presentation</vt:lpstr>
      <vt:lpstr>PowerPoint Presentation</vt:lpstr>
      <vt:lpstr>Stability </vt:lpstr>
      <vt:lpstr>PowerPoint Presentation</vt:lpstr>
      <vt:lpstr>PowerPoint Presentation</vt:lpstr>
      <vt:lpstr>    MATLAB Margin</vt:lpstr>
      <vt:lpstr>Inverse Polar Plot </vt:lpstr>
      <vt:lpstr>Books </vt:lpstr>
    </vt:vector>
  </TitlesOfParts>
  <Company>dit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Plot</dc:title>
  <dc:creator>dit</dc:creator>
  <cp:lastModifiedBy>nafees ahamad</cp:lastModifiedBy>
  <cp:revision>66</cp:revision>
  <dcterms:created xsi:type="dcterms:W3CDTF">2013-03-28T08:27:17Z</dcterms:created>
  <dcterms:modified xsi:type="dcterms:W3CDTF">2019-11-12T15:13:28Z</dcterms:modified>
</cp:coreProperties>
</file>