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308" r:id="rId32"/>
    <p:sldId id="292" r:id="rId33"/>
    <p:sldId id="293" r:id="rId34"/>
    <p:sldId id="294" r:id="rId35"/>
    <p:sldId id="295" r:id="rId36"/>
    <p:sldId id="296" r:id="rId37"/>
    <p:sldId id="298" r:id="rId38"/>
    <p:sldId id="299" r:id="rId39"/>
    <p:sldId id="297" r:id="rId40"/>
    <p:sldId id="300" r:id="rId41"/>
    <p:sldId id="301" r:id="rId42"/>
    <p:sldId id="302" r:id="rId43"/>
    <p:sldId id="304" r:id="rId44"/>
    <p:sldId id="305" r:id="rId45"/>
    <p:sldId id="306" r:id="rId46"/>
    <p:sldId id="303" r:id="rId47"/>
    <p:sldId id="307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4" autoAdjust="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3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A0DA5-A195-4FAD-80AF-5F7F200A93E7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A6484-5C69-4C6F-92F7-7C5E269ED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31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888569E-7F5F-494E-89D1-4E89C33F8404}" type="datetime1">
              <a:rPr lang="en-US" smtClean="0"/>
              <a:t>11/15/2019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By: Nafees Ahmed, EED, DIT, DDun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7AD5E31-A699-4A18-AB40-A68924C63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E1B1-747D-4B18-A08F-D8368238422B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5E31-A699-4A18-AB40-A68924C63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952A5-4293-425D-8A8C-9F456AF08B29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5E31-A699-4A18-AB40-A68924C63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5604B-1B35-4426-A125-2924D937CD40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5E31-A699-4A18-AB40-A68924C63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C6AA-EC48-42D8-A545-4B2D8C2EDAB2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5E31-A699-4A18-AB40-A68924C63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C275-3AC8-44E4-AA36-E97155311483}" type="datetime1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5E31-A699-4A18-AB40-A68924C63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B30AD-5B16-4DB6-9D7B-EF36A48792F9}" type="datetime1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5E31-A699-4A18-AB40-A68924C63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9C58-4B6F-401E-A156-860762059E72}" type="datetime1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5E31-A699-4A18-AB40-A68924C63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1AAB-ACBE-4064-8669-B1E9201B31DB}" type="datetime1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5E31-A699-4A18-AB40-A68924C63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1BAE8A0-50EA-41A5-B82A-4989B72AA3D8}" type="datetime1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D5E31-A699-4A18-AB40-A68924C63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6F9DCF9-CAD7-48A3-9652-EFBA2BEB4F92}" type="datetime1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By: Nafees Ahmed, EED, DIT, DDun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7AD5E31-A699-4A18-AB40-A68924C638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5372746-8C8B-4936-BAD9-D81860B8277F}" type="datetime1">
              <a:rPr lang="en-US" smtClean="0"/>
              <a:t>11/15/2019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By: Nafees Ahmed, EED, DIT, DDun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7AD5E31-A699-4A18-AB40-A68924C638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6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3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8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0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6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35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7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7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58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600" dirty="0" smtClean="0"/>
              <a:t>Nyquist Stability Criterion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33800"/>
            <a:ext cx="7772400" cy="119970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By: Nafees Ahmed </a:t>
            </a:r>
          </a:p>
          <a:p>
            <a:pPr algn="l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Asstt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Prof., EE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Deptt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l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DIT, Dehradun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1AC4A-2663-4A76-B308-A56B0D5593F2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1328"/>
                <a:ext cx="8534400" cy="452596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Note: </a:t>
                </a:r>
                <a:r>
                  <a:rPr lang="en-US" sz="2800" dirty="0"/>
                  <a:t>From above</a:t>
                </a:r>
                <a:r>
                  <a:rPr lang="en-US" dirty="0" smtClean="0"/>
                  <a:t> G(s)H(s) plane 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>
                  <a:lnSpc>
                    <a:spcPct val="150000"/>
                  </a:lnSpc>
                </a:pPr>
                <a:r>
                  <a:rPr lang="en-US" dirty="0" smtClean="0"/>
                  <a:t>While traversing s</a:t>
                </a:r>
                <a:r>
                  <a:rPr lang="en-US" baseline="-25000" dirty="0" smtClean="0"/>
                  <a:t>a</a:t>
                </a:r>
                <a:r>
                  <a:rPr lang="en-US" dirty="0" smtClean="0"/>
                  <a:t>→s</a:t>
                </a:r>
                <a:r>
                  <a:rPr lang="en-US" baseline="-25000" dirty="0" smtClean="0"/>
                  <a:t>b</a:t>
                </a:r>
                <a:r>
                  <a:rPr lang="en-US" dirty="0" smtClean="0"/>
                  <a:t>→s</a:t>
                </a:r>
                <a:r>
                  <a:rPr lang="en-US" baseline="-25000" dirty="0" smtClean="0"/>
                  <a:t>c</a:t>
                </a:r>
                <a:r>
                  <a:rPr lang="en-US" dirty="0" smtClean="0"/>
                  <a:t>→s</a:t>
                </a:r>
                <a:r>
                  <a:rPr lang="en-US" baseline="-25000" dirty="0" smtClean="0"/>
                  <a:t>d</a:t>
                </a:r>
                <a:r>
                  <a:rPr lang="en-US" dirty="0" smtClean="0"/>
                  <a:t>→s</a:t>
                </a:r>
                <a:r>
                  <a:rPr lang="en-US" baseline="-25000" dirty="0" smtClean="0"/>
                  <a:t>a</a:t>
                </a:r>
                <a:r>
                  <a:rPr lang="en-US" dirty="0" smtClean="0"/>
                  <a:t>, corresponding change in  Phasor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will be along the path </a:t>
                </a:r>
                <a:r>
                  <a:rPr lang="en-US" dirty="0" err="1" smtClean="0"/>
                  <a:t>M</a:t>
                </a:r>
                <a:r>
                  <a:rPr lang="en-US" baseline="-25000" dirty="0" err="1" smtClean="0"/>
                  <a:t>a</a:t>
                </a:r>
                <a:r>
                  <a:rPr lang="en-US" dirty="0" err="1" smtClean="0"/>
                  <a:t>→M</a:t>
                </a:r>
                <a:r>
                  <a:rPr lang="en-US" baseline="-25000" dirty="0" err="1" smtClean="0"/>
                  <a:t>b</a:t>
                </a:r>
                <a:r>
                  <a:rPr lang="en-US" dirty="0" err="1" smtClean="0"/>
                  <a:t>→M</a:t>
                </a:r>
                <a:r>
                  <a:rPr lang="en-US" baseline="-25000" dirty="0" err="1" smtClean="0"/>
                  <a:t>c</a:t>
                </a:r>
                <a:r>
                  <a:rPr lang="en-US" dirty="0" err="1" smtClean="0"/>
                  <a:t>→M</a:t>
                </a:r>
                <a:r>
                  <a:rPr lang="en-US" baseline="-25000" dirty="0" err="1" smtClean="0"/>
                  <a:t>d</a:t>
                </a:r>
                <a:r>
                  <a:rPr lang="en-US" dirty="0" err="1" smtClean="0"/>
                  <a:t>→M</a:t>
                </a:r>
                <a:r>
                  <a:rPr lang="en-US" baseline="-25000" dirty="0" err="1" smtClean="0"/>
                  <a:t>a</a:t>
                </a:r>
                <a:r>
                  <a:rPr lang="en-US" dirty="0" smtClean="0"/>
                  <a:t>, i.e. one complete rotation w.r.t </a:t>
                </a:r>
                <a:r>
                  <a:rPr lang="en-US" b="1" dirty="0" smtClean="0"/>
                  <a:t>origin</a:t>
                </a:r>
                <a:endParaRPr lang="en-US" dirty="0" smtClean="0"/>
              </a:p>
              <a:p>
                <a:pPr algn="just"/>
                <a:r>
                  <a:rPr lang="en-US" dirty="0" smtClean="0"/>
                  <a:t>So, the phasor change in function [G(s)H(s)=(s+z1)(s+z2)] is also -2</a:t>
                </a:r>
                <a:r>
                  <a:rPr lang="el-GR" dirty="0" smtClean="0"/>
                  <a:t>π</a:t>
                </a:r>
                <a:r>
                  <a:rPr lang="en-US" dirty="0" smtClean="0"/>
                  <a:t> i.e. one clockwise rotation in G(s)H(s) plane.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1328"/>
                <a:ext cx="8534400" cy="4525963"/>
              </a:xfrm>
              <a:blipFill>
                <a:blip r:embed="rId3"/>
                <a:stretch>
                  <a:fillRect t="-2426" r="-1143" b="-2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Mapping…</a:t>
            </a:r>
            <a:endParaRPr lang="en-US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2971800" y="1981200"/>
          <a:ext cx="3243262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4" name="Equation" r:id="rId4" imgW="1701720" imgH="482400" progId="Equation.3">
                  <p:embed/>
                </p:oleObj>
              </mc:Choice>
              <mc:Fallback>
                <p:oleObj name="Equation" r:id="rId4" imgW="170172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981200"/>
                        <a:ext cx="3243262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29EEF-9830-4115-822C-D9C009C16BCD}" type="datetime1">
              <a:rPr lang="en-US" smtClean="0"/>
              <a:t>11/15/2019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Therefore, if the number of zeros of G(s)H(s) in a specified region in s-plane is Z and the independent variable s is varied along a path closing the boundary of such a region in clockwise direction the corresponding change in the argument (Phase) of G(s)H(s) in G(s)H(s)-plane is </a:t>
            </a:r>
            <a:r>
              <a:rPr lang="en-US" b="1" dirty="0" smtClean="0"/>
              <a:t>-2</a:t>
            </a:r>
            <a:r>
              <a:rPr lang="el-GR" b="1" dirty="0" smtClean="0"/>
              <a:t>π</a:t>
            </a:r>
            <a:r>
              <a:rPr lang="en-US" b="1" dirty="0" smtClean="0"/>
              <a:t>Z (clockwise)</a:t>
            </a:r>
          </a:p>
          <a:p>
            <a:pPr algn="just"/>
            <a:r>
              <a:rPr lang="en-US" dirty="0" smtClean="0"/>
              <a:t>On similar reasoning, if the number of poles of G(s)H(s) in a specified region in s-plane is P and the independent variable s is varied along a path closing the boundary of such a region in clockwise direction the corresponding change in the argument (Phase) of G(s)H(s) in G(s)H(s)-plane is </a:t>
            </a:r>
            <a:r>
              <a:rPr lang="en-US" b="1" dirty="0" smtClean="0"/>
              <a:t>+2</a:t>
            </a:r>
            <a:r>
              <a:rPr lang="el-GR" b="1" dirty="0" smtClean="0"/>
              <a:t>π</a:t>
            </a:r>
            <a:r>
              <a:rPr lang="en-US" b="1" dirty="0" smtClean="0"/>
              <a:t>P (anti clockwise)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1F5E4-3FB9-4463-B395-CBCB1ED3D4A3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 Z zeros &amp; P Poles of G(s)H(s) together as located inside a specified region in s-plane and s being varied as mentioned above, the mathematical expression for corresponding change in the argument of G(s)H(s) in G(s)H(s) plane is </a:t>
                </a:r>
              </a:p>
              <a:p>
                <a:endParaRPr lang="en-US" dirty="0" smtClean="0"/>
              </a:p>
              <a:p>
                <a:endParaRPr lang="en-US" sz="600" dirty="0" smtClean="0"/>
              </a:p>
              <a:p>
                <a:r>
                  <a:rPr lang="en-US" dirty="0" smtClean="0"/>
                  <a:t>It is know as </a:t>
                </a:r>
                <a:r>
                  <a:rPr lang="en-US" b="1" dirty="0" smtClean="0"/>
                  <a:t>principle of argument</a:t>
                </a:r>
              </a:p>
              <a:p>
                <a:r>
                  <a:rPr lang="en-US" b="1" dirty="0" smtClean="0"/>
                  <a:t>Note: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)⇒</m:t>
                    </m:r>
                  </m:oMath>
                </a14:m>
                <a:r>
                  <a:rPr lang="en-US" dirty="0" smtClean="0"/>
                  <a:t>  (P-Z) rotation about origin. 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1348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Mapping…</a:t>
            </a:r>
            <a:endParaRPr lang="en-US" dirty="0"/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3276600" y="4191000"/>
          <a:ext cx="2628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" name="Equation" r:id="rId4" imgW="1168200" imgH="203040" progId="Equation.3">
                  <p:embed/>
                </p:oleObj>
              </mc:Choice>
              <mc:Fallback>
                <p:oleObj name="Equation" r:id="rId4" imgW="11682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191000"/>
                        <a:ext cx="2628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2F35-C1F3-4001-BF4F-B7C6727F6F6A}" type="datetime1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812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1062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0" dirty="0" smtClean="0"/>
                        <a:t> is varied along closed path s</a:t>
                      </a:r>
                      <a:r>
                        <a:rPr lang="en-US" baseline="-25000" dirty="0" smtClean="0"/>
                        <a:t>a</a:t>
                      </a:r>
                      <a:r>
                        <a:rPr lang="en-US" baseline="0" dirty="0" smtClean="0"/>
                        <a:t>-</a:t>
                      </a:r>
                      <a:r>
                        <a:rPr lang="en-US" baseline="0" dirty="0" err="1" smtClean="0"/>
                        <a:t>s</a:t>
                      </a:r>
                      <a:r>
                        <a:rPr lang="en-US" baseline="-25000" dirty="0" err="1" smtClean="0"/>
                        <a:t>b</a:t>
                      </a:r>
                      <a:r>
                        <a:rPr lang="en-US" baseline="0" dirty="0" smtClean="0"/>
                        <a:t>-s</a:t>
                      </a:r>
                      <a:r>
                        <a:rPr lang="en-US" baseline="-25000" dirty="0" smtClean="0"/>
                        <a:t>c</a:t>
                      </a:r>
                      <a:r>
                        <a:rPr lang="en-US" baseline="0" dirty="0" smtClean="0"/>
                        <a:t>-</a:t>
                      </a:r>
                      <a:r>
                        <a:rPr lang="en-US" baseline="0" dirty="0" err="1" smtClean="0"/>
                        <a:t>s</a:t>
                      </a:r>
                      <a:r>
                        <a:rPr lang="en-US" baseline="-25000" dirty="0" err="1" smtClean="0"/>
                        <a:t>d</a:t>
                      </a:r>
                      <a:r>
                        <a:rPr lang="en-US" baseline="0" dirty="0" smtClean="0"/>
                        <a:t>-s</a:t>
                      </a:r>
                      <a:r>
                        <a:rPr lang="en-US" baseline="-25000" dirty="0" smtClean="0"/>
                        <a:t>a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Mapping in G(s)H(s) Plane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Conclusion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1772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Clockwise rotation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Clockwise rotation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Note: P &amp; Z are the poles</a:t>
                      </a:r>
                      <a:r>
                        <a:rPr lang="en-US" baseline="0" dirty="0" smtClean="0"/>
                        <a:t> &amp; Zeros in specified region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Determination of Zeros of G(s)H(s) which are located inside a specified region in s-plane</a:t>
            </a:r>
            <a:endParaRPr lang="en-US" sz="2800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895600"/>
            <a:ext cx="21431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38525" y="2819400"/>
            <a:ext cx="30384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6588369" y="3048000"/>
          <a:ext cx="1887416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name="Equation" r:id="rId5" imgW="1168200" imgH="660240" progId="Equation.3">
                  <p:embed/>
                </p:oleObj>
              </mc:Choice>
              <mc:Fallback>
                <p:oleObj name="Equation" r:id="rId5" imgW="1168200" imgH="6602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369" y="3048000"/>
                        <a:ext cx="1887416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B3AC3-FD51-4F8E-955E-0D81E6A61C65}" type="datetime1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812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1062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0" dirty="0" smtClean="0"/>
                        <a:t> is varied along closed path s</a:t>
                      </a:r>
                      <a:r>
                        <a:rPr lang="en-US" baseline="-25000" dirty="0" smtClean="0"/>
                        <a:t>a</a:t>
                      </a:r>
                      <a:r>
                        <a:rPr lang="en-US" baseline="0" dirty="0" smtClean="0"/>
                        <a:t>-</a:t>
                      </a:r>
                      <a:r>
                        <a:rPr lang="en-US" baseline="0" dirty="0" err="1" smtClean="0"/>
                        <a:t>s</a:t>
                      </a:r>
                      <a:r>
                        <a:rPr lang="en-US" baseline="-25000" dirty="0" err="1" smtClean="0"/>
                        <a:t>b</a:t>
                      </a:r>
                      <a:r>
                        <a:rPr lang="en-US" baseline="0" dirty="0" smtClean="0"/>
                        <a:t>-s</a:t>
                      </a:r>
                      <a:r>
                        <a:rPr lang="en-US" baseline="-25000" dirty="0" smtClean="0"/>
                        <a:t>c</a:t>
                      </a:r>
                      <a:r>
                        <a:rPr lang="en-US" baseline="0" dirty="0" smtClean="0"/>
                        <a:t>-</a:t>
                      </a:r>
                      <a:r>
                        <a:rPr lang="en-US" baseline="0" dirty="0" err="1" smtClean="0"/>
                        <a:t>s</a:t>
                      </a:r>
                      <a:r>
                        <a:rPr lang="en-US" baseline="-25000" dirty="0" err="1" smtClean="0"/>
                        <a:t>d</a:t>
                      </a:r>
                      <a:r>
                        <a:rPr lang="en-US" baseline="0" dirty="0" smtClean="0"/>
                        <a:t>-s</a:t>
                      </a:r>
                      <a:r>
                        <a:rPr lang="en-US" baseline="-25000" dirty="0" smtClean="0"/>
                        <a:t>a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Mapping in G(s)H(s) Plane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Conclusion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1772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Clockwise rotation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Anticlockwise rotation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Determination of Zeros of G(s)H(s) which are located inside a specified region in s-plane…</a:t>
            </a:r>
            <a:endParaRPr lang="en-US" sz="2800" dirty="0"/>
          </a:p>
        </p:txBody>
      </p:sp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6677577" y="3048000"/>
          <a:ext cx="1887416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3" name="Equation" r:id="rId3" imgW="1168200" imgH="660240" progId="Equation.3">
                  <p:embed/>
                </p:oleObj>
              </mc:Choice>
              <mc:Fallback>
                <p:oleObj name="Equation" r:id="rId3" imgW="116820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7577" y="3048000"/>
                        <a:ext cx="1887416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2971800"/>
            <a:ext cx="20859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95547" y="2813820"/>
            <a:ext cx="31146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C528D-815B-4A24-88DB-4EE5E9A4FD21}" type="datetime1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812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1062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0" dirty="0" smtClean="0"/>
                        <a:t> is varied along closed path s</a:t>
                      </a:r>
                      <a:r>
                        <a:rPr lang="en-US" baseline="-25000" dirty="0" smtClean="0"/>
                        <a:t>a</a:t>
                      </a:r>
                      <a:r>
                        <a:rPr lang="en-US" baseline="0" dirty="0" smtClean="0"/>
                        <a:t>-</a:t>
                      </a:r>
                      <a:r>
                        <a:rPr lang="en-US" baseline="0" dirty="0" err="1" smtClean="0"/>
                        <a:t>s</a:t>
                      </a:r>
                      <a:r>
                        <a:rPr lang="en-US" baseline="-25000" dirty="0" err="1" smtClean="0"/>
                        <a:t>b</a:t>
                      </a:r>
                      <a:r>
                        <a:rPr lang="en-US" baseline="0" dirty="0" smtClean="0"/>
                        <a:t>-s</a:t>
                      </a:r>
                      <a:r>
                        <a:rPr lang="en-US" baseline="-25000" dirty="0" smtClean="0"/>
                        <a:t>c</a:t>
                      </a:r>
                      <a:r>
                        <a:rPr lang="en-US" baseline="0" dirty="0" smtClean="0"/>
                        <a:t>-</a:t>
                      </a:r>
                      <a:r>
                        <a:rPr lang="en-US" baseline="0" dirty="0" err="1" smtClean="0"/>
                        <a:t>s</a:t>
                      </a:r>
                      <a:r>
                        <a:rPr lang="en-US" baseline="-25000" dirty="0" err="1" smtClean="0"/>
                        <a:t>d</a:t>
                      </a:r>
                      <a:r>
                        <a:rPr lang="en-US" baseline="0" dirty="0" smtClean="0"/>
                        <a:t>-s</a:t>
                      </a:r>
                      <a:r>
                        <a:rPr lang="en-US" baseline="-25000" dirty="0" smtClean="0"/>
                        <a:t>a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Mapping in G(s)H(s) Plane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Conclusion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1772">
                <a:tc>
                  <a:txBody>
                    <a:bodyPr/>
                    <a:lstStyle/>
                    <a:p>
                      <a:r>
                        <a:rPr lang="en-US" dirty="0" smtClean="0"/>
                        <a:t>3.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Clockwise rotation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Anticlockwise rotation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Determination of Zeros of G(s)H(s) which are located inside a specified region in s-plane…</a:t>
            </a:r>
            <a:endParaRPr lang="en-US" sz="2800" dirty="0"/>
          </a:p>
        </p:txBody>
      </p:sp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6677577" y="3048000"/>
          <a:ext cx="1887416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7" name="Equation" r:id="rId3" imgW="1168200" imgH="660240" progId="Equation.3">
                  <p:embed/>
                </p:oleObj>
              </mc:Choice>
              <mc:Fallback>
                <p:oleObj name="Equation" r:id="rId3" imgW="116820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7577" y="3048000"/>
                        <a:ext cx="1887416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" y="2819400"/>
            <a:ext cx="21621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2962275"/>
            <a:ext cx="27813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06E5-DBEF-422D-B0BF-E12735F7537F}" type="datetime1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812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1062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r>
                        <a:rPr lang="en-US" baseline="0" dirty="0" smtClean="0"/>
                        <a:t> is varied along closed path s</a:t>
                      </a:r>
                      <a:r>
                        <a:rPr lang="en-US" baseline="-25000" dirty="0" smtClean="0"/>
                        <a:t>a</a:t>
                      </a:r>
                      <a:r>
                        <a:rPr lang="en-US" baseline="0" dirty="0" smtClean="0"/>
                        <a:t>-</a:t>
                      </a:r>
                      <a:r>
                        <a:rPr lang="en-US" baseline="0" dirty="0" err="1" smtClean="0"/>
                        <a:t>s</a:t>
                      </a:r>
                      <a:r>
                        <a:rPr lang="en-US" baseline="-25000" dirty="0" err="1" smtClean="0"/>
                        <a:t>b</a:t>
                      </a:r>
                      <a:r>
                        <a:rPr lang="en-US" baseline="0" dirty="0" smtClean="0"/>
                        <a:t>-s</a:t>
                      </a:r>
                      <a:r>
                        <a:rPr lang="en-US" baseline="-25000" dirty="0" smtClean="0"/>
                        <a:t>c</a:t>
                      </a:r>
                      <a:r>
                        <a:rPr lang="en-US" baseline="0" dirty="0" smtClean="0"/>
                        <a:t>-</a:t>
                      </a:r>
                      <a:r>
                        <a:rPr lang="en-US" baseline="0" dirty="0" err="1" smtClean="0"/>
                        <a:t>s</a:t>
                      </a:r>
                      <a:r>
                        <a:rPr lang="en-US" baseline="-25000" dirty="0" err="1" smtClean="0"/>
                        <a:t>d</a:t>
                      </a:r>
                      <a:r>
                        <a:rPr lang="en-US" baseline="0" dirty="0" smtClean="0"/>
                        <a:t>-s</a:t>
                      </a:r>
                      <a:r>
                        <a:rPr lang="en-US" baseline="-25000" dirty="0" smtClean="0"/>
                        <a:t>a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Mapping in G(s)H(s) Plane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Conclusion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1772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Clockwise rotation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Anticlockwise rotation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Determination of Zeros of G(s)H(s) which are located inside a specified region in s-plane…</a:t>
            </a:r>
            <a:endParaRPr lang="en-US" sz="2800" dirty="0"/>
          </a:p>
        </p:txBody>
      </p:sp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6677577" y="3048000"/>
          <a:ext cx="1887416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" name="Equation" r:id="rId3" imgW="1168200" imgH="660240" progId="Equation.3">
                  <p:embed/>
                </p:oleObj>
              </mc:Choice>
              <mc:Fallback>
                <p:oleObj name="Equation" r:id="rId3" imgW="1168200" imgH="660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7577" y="3048000"/>
                        <a:ext cx="1887416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667000"/>
            <a:ext cx="27336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2819400"/>
            <a:ext cx="2930089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34BCB-0BCB-4ADF-A71D-EAD120F9B988}" type="datetime1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overall T.F of a closed loop sys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G(s)H(s) is open loop T.F.</a:t>
            </a:r>
          </a:p>
          <a:p>
            <a:r>
              <a:rPr lang="en-US" sz="2400" dirty="0" smtClean="0"/>
              <a:t>1+ G(s)H(s)=0 is the characteristic equation </a:t>
            </a:r>
          </a:p>
          <a:p>
            <a:r>
              <a:rPr lang="en-US" sz="2400" dirty="0" smtClean="0"/>
              <a:t>Let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Application of Nyquist Criterion to determine the stability of closed loop system</a:t>
            </a:r>
            <a:endParaRPr lang="en-US" sz="2800" dirty="0"/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2943225" y="1981200"/>
          <a:ext cx="21399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0" name="Equation" r:id="rId3" imgW="1307880" imgH="419040" progId="Equation.3">
                  <p:embed/>
                </p:oleObj>
              </mc:Choice>
              <mc:Fallback>
                <p:oleObj name="Equation" r:id="rId3" imgW="130788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3225" y="1981200"/>
                        <a:ext cx="21399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2362200" y="3581400"/>
          <a:ext cx="5145088" cy="269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1" name="Equation" r:id="rId5" imgW="3390840" imgH="1777680" progId="Equation.3">
                  <p:embed/>
                </p:oleObj>
              </mc:Choice>
              <mc:Fallback>
                <p:oleObj name="Equation" r:id="rId5" imgW="3390840" imgH="17776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581400"/>
                        <a:ext cx="5145088" cy="269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C4A62-3E8A-4500-AE4E-8E91B592ED0A}" type="datetime1">
              <a:rPr lang="en-US" smtClean="0"/>
              <a:t>11/15/2019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So G(s)H(s) &amp; 1+ G(s)H(s)=0  are having same poles but different zeros</a:t>
            </a:r>
          </a:p>
          <a:p>
            <a:r>
              <a:rPr lang="en-US" sz="2400" dirty="0" smtClean="0"/>
              <a:t>Zeros of 1+ G(s)H(s)=0 =&gt;roots of it </a:t>
            </a:r>
          </a:p>
          <a:p>
            <a:r>
              <a:rPr lang="en-US" sz="2400" dirty="0" smtClean="0"/>
              <a:t>For stable system roots(zeros) of characteristic equation should not be on RHS of s-plane.</a:t>
            </a:r>
          </a:p>
          <a:p>
            <a:r>
              <a:rPr lang="en-US" sz="2400" dirty="0" smtClean="0"/>
              <a:t>Thus the basis of applying Nyquist criterion for ascertaining stability of a control system is that, the specified region for identifying the presence of zeros of 1+ G(s)H(s)=0 should be the entire RHS of s-plane 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Application of Nyquist Criterion to determine the stability of closed loop system…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FE09A-293C-4CAF-AE80-0E0827F8108A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path along which s is varied is shown bellow (called Nyquist Contour)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Application of Nyquist Criterion to determine the stability of closed loop system…</a:t>
            </a:r>
            <a:endParaRPr lang="en-US" sz="2800" dirty="0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362200"/>
            <a:ext cx="23622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37B4-E7F8-4092-9089-299B255AD0AA}" type="datetime1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Nyquist criterion is used to identify the presence of roots of a characteristic equation of a control system in a specified region of s-plane.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 closed loop system will be stable if pole of closed loop transfer function (roots of characteristic equation) are on LHS of s-plane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From the stability view point the specified region being the entire right hand side of complex s-plane.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800" dirty="0" smtClean="0"/>
              <a:t>Note:</a:t>
            </a:r>
          </a:p>
          <a:p>
            <a:pPr>
              <a:buNone/>
            </a:pPr>
            <a:r>
              <a:rPr lang="en-US" sz="1900" dirty="0" smtClean="0"/>
              <a:t>	An open loop unstable system may become stable if it is a closed loop system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708B5-207F-4FD7-9A8E-C3C2EC13F3BA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For the above path, mapping is done in G(s)H(s) and change in argument of G(s)H(s) plane is noted</a:t>
            </a:r>
          </a:p>
          <a:p>
            <a:r>
              <a:rPr lang="en-US" dirty="0" smtClean="0"/>
              <a:t>So no of zeros of G(s)H(s) on RHS of s-plane is calculated by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Note: </a:t>
            </a:r>
          </a:p>
          <a:p>
            <a:r>
              <a:rPr lang="en-US" dirty="0" smtClean="0"/>
              <a:t>Above procedure calculates the no of roots of G(s)H(s) not the 1+G(s)H(s)=0</a:t>
            </a:r>
          </a:p>
          <a:p>
            <a:r>
              <a:rPr lang="en-US" dirty="0" smtClean="0"/>
              <a:t>However the no of roots of 1+ G(s)H(s)=0 can be find out if the origin (0,0) of G(s)H(s) pane is shifted to the point (-1,0) in G(s)H(s) plane.</a:t>
            </a:r>
          </a:p>
          <a:p>
            <a:r>
              <a:rPr lang="en-US" dirty="0" smtClean="0"/>
              <a:t>Origin is avoided from the path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Application of Nyquist Criterion to determine the stability of closed loop system…</a:t>
            </a:r>
            <a:endParaRPr lang="en-US" sz="2800" dirty="0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488325"/>
              </p:ext>
            </p:extLst>
          </p:nvPr>
        </p:nvGraphicFramePr>
        <p:xfrm>
          <a:off x="1981200" y="2819400"/>
          <a:ext cx="4249737" cy="489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4" name="Equation" r:id="rId3" imgW="1765080" imgH="203040" progId="Equation.3">
                  <p:embed/>
                </p:oleObj>
              </mc:Choice>
              <mc:Fallback>
                <p:oleObj name="Equation" r:id="rId3" imgW="176508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819400"/>
                        <a:ext cx="4249737" cy="4891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FE712-85E4-4423-AF6A-48698B2239A5}" type="datetime1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76707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So no of zeros and poles of 1+G(s)H(s)=0 on RHS of s-plane is related with the following expression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Where</a:t>
            </a:r>
          </a:p>
          <a:p>
            <a:pPr lvl="1"/>
            <a:r>
              <a:rPr lang="en-US" dirty="0" smtClean="0"/>
              <a:t>N=No of encirclement of (-1+j0) by G(s)H(s) plot. 	  </a:t>
            </a:r>
          </a:p>
          <a:p>
            <a:pPr lvl="1">
              <a:buNone/>
            </a:pPr>
            <a:r>
              <a:rPr lang="en-US" sz="1600" dirty="0" smtClean="0"/>
              <a:t>		  (The -</a:t>
            </a:r>
            <a:r>
              <a:rPr lang="en-US" sz="1600" dirty="0" err="1" smtClean="0"/>
              <a:t>ve</a:t>
            </a:r>
            <a:r>
              <a:rPr lang="en-US" sz="1600" dirty="0" smtClean="0"/>
              <a:t> direction of encirclement is clockwise)</a:t>
            </a:r>
            <a:endParaRPr lang="en-US" dirty="0" smtClean="0"/>
          </a:p>
          <a:p>
            <a:pPr lvl="1"/>
            <a:r>
              <a:rPr lang="en-US" dirty="0" smtClean="0"/>
              <a:t>P</a:t>
            </a:r>
            <a:r>
              <a:rPr lang="en-US" baseline="-25000" dirty="0" smtClean="0"/>
              <a:t>+</a:t>
            </a:r>
            <a:r>
              <a:rPr lang="en-US" dirty="0" smtClean="0"/>
              <a:t>=No of poles of G(s)H(s) with + real part </a:t>
            </a:r>
          </a:p>
          <a:p>
            <a:pPr lvl="1"/>
            <a:r>
              <a:rPr lang="en-US" dirty="0" smtClean="0"/>
              <a:t>Z</a:t>
            </a:r>
            <a:r>
              <a:rPr lang="en-US" baseline="-25000" dirty="0" smtClean="0"/>
              <a:t>+</a:t>
            </a:r>
            <a:r>
              <a:rPr lang="en-US" dirty="0" smtClean="0"/>
              <a:t>=No of zeros of G(s)H(s) with + real part </a:t>
            </a:r>
          </a:p>
          <a:p>
            <a:pPr marL="393192" lvl="1" indent="0">
              <a:buNone/>
            </a:pPr>
            <a:endParaRPr lang="en-US" dirty="0" smtClean="0"/>
          </a:p>
          <a:p>
            <a:r>
              <a:rPr lang="en-US" dirty="0" smtClean="0"/>
              <a:t>For </a:t>
            </a:r>
            <a:r>
              <a:rPr lang="en-US" b="1" dirty="0" smtClean="0">
                <a:solidFill>
                  <a:srgbClr val="FF0000"/>
                </a:solidFill>
              </a:rPr>
              <a:t>stable control system </a:t>
            </a:r>
            <a:r>
              <a:rPr lang="en-US" dirty="0" smtClean="0"/>
              <a:t>Z</a:t>
            </a:r>
            <a:r>
              <a:rPr lang="en-US" baseline="-25000" dirty="0" smtClean="0"/>
              <a:t>+</a:t>
            </a:r>
            <a:r>
              <a:rPr lang="en-US" dirty="0" smtClean="0"/>
              <a:t>=0</a:t>
            </a:r>
          </a:p>
          <a:p>
            <a:pPr>
              <a:buNone/>
            </a:pPr>
            <a:r>
              <a:rPr lang="en-US" dirty="0" smtClean="0"/>
              <a:t>	And generally P</a:t>
            </a:r>
            <a:r>
              <a:rPr lang="en-US" baseline="-25000" dirty="0" smtClean="0"/>
              <a:t>+</a:t>
            </a:r>
            <a:r>
              <a:rPr lang="en-US" dirty="0" smtClean="0"/>
              <a:t>=0	=&gt; N=0</a:t>
            </a:r>
          </a:p>
          <a:p>
            <a:pPr>
              <a:buNone/>
            </a:pPr>
            <a:r>
              <a:rPr lang="en-US" dirty="0" smtClean="0"/>
              <a:t>					=&gt; </a:t>
            </a:r>
            <a:r>
              <a:rPr lang="en-US" dirty="0" smtClean="0">
                <a:solidFill>
                  <a:srgbClr val="FF0000"/>
                </a:solidFill>
              </a:rPr>
              <a:t>No encirclement of point -1+j0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Application of Nyquist Criterion to determine the stability of closed loop system…</a:t>
            </a:r>
            <a:endParaRPr lang="en-US" sz="2800" dirty="0"/>
          </a:p>
        </p:txBody>
      </p:sp>
      <p:graphicFrame>
        <p:nvGraphicFramePr>
          <p:cNvPr id="44035" name="Object 3"/>
          <p:cNvGraphicFramePr>
            <a:graphicFrameLocks noChangeAspect="1"/>
          </p:cNvGraphicFramePr>
          <p:nvPr/>
        </p:nvGraphicFramePr>
        <p:xfrm>
          <a:off x="2514600" y="2057400"/>
          <a:ext cx="3352800" cy="1514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3" name="Equation" r:id="rId3" imgW="1968480" imgH="888840" progId="Equation.3">
                  <p:embed/>
                </p:oleObj>
              </mc:Choice>
              <mc:Fallback>
                <p:oleObj name="Equation" r:id="rId3" imgW="1968480" imgH="8888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057400"/>
                        <a:ext cx="3352800" cy="15141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5029200" y="5105400"/>
          <a:ext cx="23574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4" name="Equation" r:id="rId5" imgW="1257120" imgH="203040" progId="Equation.3">
                  <p:embed/>
                </p:oleObj>
              </mc:Choice>
              <mc:Fallback>
                <p:oleObj name="Equation" r:id="rId5" imgW="125712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105400"/>
                        <a:ext cx="235743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D7205-8C14-4177-A58F-0BAF92436703}" type="datetime1">
              <a:rPr lang="en-US" smtClean="0"/>
              <a:t>11/15/2019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Consider the following example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Draw its polar plot </a:t>
            </a:r>
          </a:p>
          <a:p>
            <a:pPr lvl="1"/>
            <a:r>
              <a:rPr lang="en-US" dirty="0" smtClean="0"/>
              <a:t>Put </a:t>
            </a:r>
            <a:r>
              <a:rPr lang="el-GR" dirty="0" smtClean="0"/>
              <a:t>ω</a:t>
            </a:r>
            <a:r>
              <a:rPr lang="en-US" dirty="0" smtClean="0"/>
              <a:t>=+0 </a:t>
            </a:r>
          </a:p>
          <a:p>
            <a:pPr lvl="1"/>
            <a:endParaRPr lang="en-US" dirty="0" smtClean="0"/>
          </a:p>
          <a:p>
            <a:pPr lvl="3"/>
            <a:r>
              <a:rPr lang="en-US" dirty="0" smtClean="0"/>
              <a:t>Assuming  1&gt;&gt;j0T</a:t>
            </a:r>
          </a:p>
          <a:p>
            <a:pPr lvl="1"/>
            <a:r>
              <a:rPr lang="en-US" dirty="0" smtClean="0"/>
              <a:t>Put </a:t>
            </a:r>
            <a:r>
              <a:rPr lang="el-GR" dirty="0" smtClean="0"/>
              <a:t>ω</a:t>
            </a:r>
            <a:r>
              <a:rPr lang="en-US" dirty="0" smtClean="0"/>
              <a:t>=+∞ </a:t>
            </a:r>
          </a:p>
          <a:p>
            <a:pPr lvl="1"/>
            <a:endParaRPr lang="en-US" dirty="0" smtClean="0"/>
          </a:p>
          <a:p>
            <a:pPr lvl="3"/>
            <a:r>
              <a:rPr lang="en-US" dirty="0" smtClean="0"/>
              <a:t>Assuming   1&lt;&lt;j ∞ T</a:t>
            </a:r>
          </a:p>
          <a:p>
            <a:pPr lvl="1"/>
            <a:r>
              <a:rPr lang="en-US" dirty="0" smtClean="0"/>
              <a:t>Separate the real &amp; </a:t>
            </a:r>
            <a:r>
              <a:rPr lang="en-US" dirty="0" err="1" smtClean="0"/>
              <a:t>imj</a:t>
            </a:r>
            <a:r>
              <a:rPr lang="en-US" dirty="0" smtClean="0"/>
              <a:t> parts 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So, No intersection with j</a:t>
            </a:r>
            <a:r>
              <a:rPr lang="el-GR" dirty="0" smtClean="0"/>
              <a:t>ω</a:t>
            </a:r>
            <a:r>
              <a:rPr lang="en-US" dirty="0" smtClean="0"/>
              <a:t> axis other then at origin and infinity </a:t>
            </a:r>
          </a:p>
          <a:p>
            <a:pPr lvl="3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Closing Nyquist plot from s=-j0 to s=+j0</a:t>
            </a:r>
            <a:endParaRPr lang="en-US" sz="2800" dirty="0"/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3962400" y="1905000"/>
          <a:ext cx="1958109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1" name="Equation" r:id="rId3" imgW="1346040" imgH="419040" progId="Equation.3">
                  <p:embed/>
                </p:oleObj>
              </mc:Choice>
              <mc:Fallback>
                <p:oleObj name="Equation" r:id="rId3" imgW="134604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905000"/>
                        <a:ext cx="1958109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3356792"/>
              </p:ext>
            </p:extLst>
          </p:nvPr>
        </p:nvGraphicFramePr>
        <p:xfrm>
          <a:off x="3657600" y="2819400"/>
          <a:ext cx="35083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2" name="Equation" r:id="rId5" imgW="2412720" imgH="419040" progId="Equation.DSMT4">
                  <p:embed/>
                </p:oleObj>
              </mc:Choice>
              <mc:Fallback>
                <p:oleObj name="Equation" r:id="rId5" imgW="2412720" imgH="419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819400"/>
                        <a:ext cx="35083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3581400" y="3733800"/>
          <a:ext cx="37480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3" name="Equation" r:id="rId7" imgW="2577960" imgH="419040" progId="Equation.3">
                  <p:embed/>
                </p:oleObj>
              </mc:Choice>
              <mc:Fallback>
                <p:oleObj name="Equation" r:id="rId7" imgW="257796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733800"/>
                        <a:ext cx="374808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3581400" y="4953000"/>
          <a:ext cx="38242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14" name="Equation" r:id="rId9" imgW="2628720" imgH="419040" progId="Equation.3">
                  <p:embed/>
                </p:oleObj>
              </mc:Choice>
              <mc:Fallback>
                <p:oleObj name="Equation" r:id="rId9" imgW="262872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953000"/>
                        <a:ext cx="382428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C812-51EB-4BC0-A7A7-57A1229E6F7B}" type="datetime1">
              <a:rPr lang="en-US" smtClean="0"/>
              <a:t>11/15/2019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572000" cy="4525963"/>
          </a:xfrm>
        </p:spPr>
        <p:txBody>
          <a:bodyPr>
            <a:normAutofit/>
          </a:bodyPr>
          <a:lstStyle/>
          <a:p>
            <a:r>
              <a:rPr lang="en-US" sz="2200" dirty="0" smtClean="0"/>
              <a:t>Polar plot ⇒</a:t>
            </a:r>
            <a:r>
              <a:rPr lang="el-GR" sz="2200" dirty="0" smtClean="0"/>
              <a:t>ω</a:t>
            </a:r>
            <a:r>
              <a:rPr lang="en-US" sz="2200" dirty="0" smtClean="0"/>
              <a:t>=+0 to </a:t>
            </a:r>
            <a:r>
              <a:rPr lang="el-GR" sz="2200" dirty="0" smtClean="0"/>
              <a:t>ω</a:t>
            </a:r>
            <a:r>
              <a:rPr lang="en-US" sz="2200" dirty="0" smtClean="0"/>
              <a:t>=+∞</a:t>
            </a:r>
          </a:p>
          <a:p>
            <a:r>
              <a:rPr lang="en-US" sz="2200" dirty="0" smtClean="0"/>
              <a:t>Plot for variation from </a:t>
            </a:r>
            <a:r>
              <a:rPr lang="el-GR" sz="2200" dirty="0" smtClean="0"/>
              <a:t>ω</a:t>
            </a:r>
            <a:r>
              <a:rPr lang="en-US" sz="2200" dirty="0" smtClean="0"/>
              <a:t>=-0 to </a:t>
            </a:r>
            <a:r>
              <a:rPr lang="el-GR" sz="2200" dirty="0" smtClean="0"/>
              <a:t>ω</a:t>
            </a:r>
            <a:r>
              <a:rPr lang="en-US" sz="2200" dirty="0" smtClean="0"/>
              <a:t>=-∞ is mirror image of the plot from </a:t>
            </a:r>
            <a:r>
              <a:rPr lang="el-GR" sz="2200" dirty="0" smtClean="0"/>
              <a:t>ω</a:t>
            </a:r>
            <a:r>
              <a:rPr lang="en-US" sz="2200" dirty="0" smtClean="0"/>
              <a:t>=+0 to </a:t>
            </a:r>
            <a:r>
              <a:rPr lang="el-GR" sz="2200" dirty="0" smtClean="0"/>
              <a:t>ω</a:t>
            </a:r>
            <a:r>
              <a:rPr lang="en-US" sz="2200" dirty="0" smtClean="0"/>
              <a:t>=+∞. As shown by doted line.</a:t>
            </a:r>
          </a:p>
          <a:p>
            <a:r>
              <a:rPr lang="en-US" sz="2200" dirty="0" smtClean="0"/>
              <a:t>From </a:t>
            </a:r>
            <a:r>
              <a:rPr lang="el-GR" sz="2200" dirty="0" smtClean="0"/>
              <a:t>ω</a:t>
            </a:r>
            <a:r>
              <a:rPr lang="en-US" sz="2200" dirty="0" smtClean="0"/>
              <a:t>=-0 to </a:t>
            </a:r>
            <a:r>
              <a:rPr lang="el-GR" sz="2200" dirty="0" smtClean="0"/>
              <a:t>ω</a:t>
            </a:r>
            <a:r>
              <a:rPr lang="en-US" sz="2200" dirty="0" smtClean="0"/>
              <a:t>=+0 the plot is not complete. The completion of plot depends on the no of poles of G(s)H(s) at origin(Type of the G(s)H(s)).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Closing Nyquist plot from s=-j0 to s=+j0…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B016E-76D4-494E-A9E8-FA786FFF3861}" type="datetime1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059469" y="1268392"/>
            <a:ext cx="3627331" cy="4939225"/>
            <a:chOff x="1385893" y="1554486"/>
            <a:chExt cx="3627331" cy="4939225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1385893" y="3857450"/>
              <a:ext cx="34359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16200000">
              <a:off x="1264008" y="3853920"/>
              <a:ext cx="35661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2833171" y="1554486"/>
              <a:ext cx="5329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Im</a:t>
              </a:r>
              <a:endParaRPr lang="en-US" sz="20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80263" y="3972010"/>
              <a:ext cx="5329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Re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141178" y="6032046"/>
              <a:ext cx="23390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Nyquist Plot </a:t>
              </a:r>
              <a:endParaRPr lang="en-US" sz="2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714508" y="3538072"/>
            <a:ext cx="2080520" cy="2055513"/>
            <a:chOff x="5227039" y="3657600"/>
            <a:chExt cx="2080520" cy="2055513"/>
          </a:xfrm>
        </p:grpSpPr>
        <p:grpSp>
          <p:nvGrpSpPr>
            <p:cNvPr id="20" name="Group 19"/>
            <p:cNvGrpSpPr/>
            <p:nvPr/>
          </p:nvGrpSpPr>
          <p:grpSpPr>
            <a:xfrm>
              <a:off x="5227039" y="3657600"/>
              <a:ext cx="2080520" cy="2055513"/>
              <a:chOff x="5227039" y="3687353"/>
              <a:chExt cx="2080520" cy="2055513"/>
            </a:xfrm>
          </p:grpSpPr>
          <p:sp>
            <p:nvSpPr>
              <p:cNvPr id="22" name="Freeform 21"/>
              <p:cNvSpPr/>
              <p:nvPr/>
            </p:nvSpPr>
            <p:spPr>
              <a:xfrm>
                <a:off x="5490670" y="3719794"/>
                <a:ext cx="739676" cy="1900457"/>
              </a:xfrm>
              <a:custGeom>
                <a:avLst/>
                <a:gdLst>
                  <a:gd name="connsiteX0" fmla="*/ 739676 w 739676"/>
                  <a:gd name="connsiteY0" fmla="*/ 2385 h 1900457"/>
                  <a:gd name="connsiteX1" fmla="*/ 254767 w 739676"/>
                  <a:gd name="connsiteY1" fmla="*/ 57803 h 1900457"/>
                  <a:gd name="connsiteX2" fmla="*/ 19240 w 739676"/>
                  <a:gd name="connsiteY2" fmla="*/ 390312 h 1900457"/>
                  <a:gd name="connsiteX3" fmla="*/ 46949 w 739676"/>
                  <a:gd name="connsiteY3" fmla="*/ 722821 h 1900457"/>
                  <a:gd name="connsiteX4" fmla="*/ 310185 w 739676"/>
                  <a:gd name="connsiteY4" fmla="*/ 1027621 h 1900457"/>
                  <a:gd name="connsiteX5" fmla="*/ 573421 w 739676"/>
                  <a:gd name="connsiteY5" fmla="*/ 1235439 h 1900457"/>
                  <a:gd name="connsiteX6" fmla="*/ 642694 w 739676"/>
                  <a:gd name="connsiteY6" fmla="*/ 1540239 h 1900457"/>
                  <a:gd name="connsiteX7" fmla="*/ 656549 w 739676"/>
                  <a:gd name="connsiteY7" fmla="*/ 1900457 h 1900457"/>
                  <a:gd name="connsiteX8" fmla="*/ 656549 w 739676"/>
                  <a:gd name="connsiteY8" fmla="*/ 1900457 h 1900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9676" h="1900457">
                    <a:moveTo>
                      <a:pt x="739676" y="2385"/>
                    </a:moveTo>
                    <a:cubicBezTo>
                      <a:pt x="557258" y="-2234"/>
                      <a:pt x="374840" y="-6852"/>
                      <a:pt x="254767" y="57803"/>
                    </a:cubicBezTo>
                    <a:cubicBezTo>
                      <a:pt x="134694" y="122458"/>
                      <a:pt x="53876" y="279476"/>
                      <a:pt x="19240" y="390312"/>
                    </a:cubicBezTo>
                    <a:cubicBezTo>
                      <a:pt x="-15396" y="501148"/>
                      <a:pt x="-1542" y="616603"/>
                      <a:pt x="46949" y="722821"/>
                    </a:cubicBezTo>
                    <a:cubicBezTo>
                      <a:pt x="95440" y="829039"/>
                      <a:pt x="222440" y="942185"/>
                      <a:pt x="310185" y="1027621"/>
                    </a:cubicBezTo>
                    <a:cubicBezTo>
                      <a:pt x="397930" y="1113057"/>
                      <a:pt x="518003" y="1150003"/>
                      <a:pt x="573421" y="1235439"/>
                    </a:cubicBezTo>
                    <a:cubicBezTo>
                      <a:pt x="628839" y="1320875"/>
                      <a:pt x="628839" y="1429403"/>
                      <a:pt x="642694" y="1540239"/>
                    </a:cubicBezTo>
                    <a:cubicBezTo>
                      <a:pt x="656549" y="1651075"/>
                      <a:pt x="656549" y="1900457"/>
                      <a:pt x="656549" y="1900457"/>
                    </a:cubicBezTo>
                    <a:lnTo>
                      <a:pt x="656549" y="1900457"/>
                    </a:lnTo>
                  </a:path>
                </a:pathLst>
              </a:cu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227039" y="5373534"/>
                    <a:ext cx="10061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=+0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7039" y="5373534"/>
                    <a:ext cx="1006157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6146505" y="3687353"/>
                    <a:ext cx="116105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46505" y="3687353"/>
                    <a:ext cx="1161054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1" name="Straight Arrow Connector 20"/>
            <p:cNvCxnSpPr>
              <a:endCxn id="22" idx="2"/>
            </p:cNvCxnSpPr>
            <p:nvPr/>
          </p:nvCxnSpPr>
          <p:spPr>
            <a:xfrm flipV="1">
              <a:off x="5490670" y="4080353"/>
              <a:ext cx="19240" cy="1252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691541" y="1673579"/>
            <a:ext cx="2103487" cy="1900775"/>
            <a:chOff x="5204072" y="1793107"/>
            <a:chExt cx="2103487" cy="1900775"/>
          </a:xfrm>
        </p:grpSpPr>
        <p:grpSp>
          <p:nvGrpSpPr>
            <p:cNvPr id="26" name="Group 25"/>
            <p:cNvGrpSpPr/>
            <p:nvPr/>
          </p:nvGrpSpPr>
          <p:grpSpPr>
            <a:xfrm>
              <a:off x="5204072" y="1793107"/>
              <a:ext cx="2103487" cy="1900775"/>
              <a:chOff x="5204072" y="1793107"/>
              <a:chExt cx="2103487" cy="1900775"/>
            </a:xfrm>
          </p:grpSpPr>
          <p:sp>
            <p:nvSpPr>
              <p:cNvPr id="28" name="Freeform 27"/>
              <p:cNvSpPr/>
              <p:nvPr/>
            </p:nvSpPr>
            <p:spPr>
              <a:xfrm flipV="1">
                <a:off x="5508795" y="1793107"/>
                <a:ext cx="739676" cy="1900457"/>
              </a:xfrm>
              <a:custGeom>
                <a:avLst/>
                <a:gdLst>
                  <a:gd name="connsiteX0" fmla="*/ 739676 w 739676"/>
                  <a:gd name="connsiteY0" fmla="*/ 2385 h 1900457"/>
                  <a:gd name="connsiteX1" fmla="*/ 254767 w 739676"/>
                  <a:gd name="connsiteY1" fmla="*/ 57803 h 1900457"/>
                  <a:gd name="connsiteX2" fmla="*/ 19240 w 739676"/>
                  <a:gd name="connsiteY2" fmla="*/ 390312 h 1900457"/>
                  <a:gd name="connsiteX3" fmla="*/ 46949 w 739676"/>
                  <a:gd name="connsiteY3" fmla="*/ 722821 h 1900457"/>
                  <a:gd name="connsiteX4" fmla="*/ 310185 w 739676"/>
                  <a:gd name="connsiteY4" fmla="*/ 1027621 h 1900457"/>
                  <a:gd name="connsiteX5" fmla="*/ 573421 w 739676"/>
                  <a:gd name="connsiteY5" fmla="*/ 1235439 h 1900457"/>
                  <a:gd name="connsiteX6" fmla="*/ 642694 w 739676"/>
                  <a:gd name="connsiteY6" fmla="*/ 1540239 h 1900457"/>
                  <a:gd name="connsiteX7" fmla="*/ 656549 w 739676"/>
                  <a:gd name="connsiteY7" fmla="*/ 1900457 h 1900457"/>
                  <a:gd name="connsiteX8" fmla="*/ 656549 w 739676"/>
                  <a:gd name="connsiteY8" fmla="*/ 1900457 h 1900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9676" h="1900457">
                    <a:moveTo>
                      <a:pt x="739676" y="2385"/>
                    </a:moveTo>
                    <a:cubicBezTo>
                      <a:pt x="557258" y="-2234"/>
                      <a:pt x="374840" y="-6852"/>
                      <a:pt x="254767" y="57803"/>
                    </a:cubicBezTo>
                    <a:cubicBezTo>
                      <a:pt x="134694" y="122458"/>
                      <a:pt x="53876" y="279476"/>
                      <a:pt x="19240" y="390312"/>
                    </a:cubicBezTo>
                    <a:cubicBezTo>
                      <a:pt x="-15396" y="501148"/>
                      <a:pt x="-1542" y="616603"/>
                      <a:pt x="46949" y="722821"/>
                    </a:cubicBezTo>
                    <a:cubicBezTo>
                      <a:pt x="95440" y="829039"/>
                      <a:pt x="222440" y="942185"/>
                      <a:pt x="310185" y="1027621"/>
                    </a:cubicBezTo>
                    <a:cubicBezTo>
                      <a:pt x="397930" y="1113057"/>
                      <a:pt x="518003" y="1150003"/>
                      <a:pt x="573421" y="1235439"/>
                    </a:cubicBezTo>
                    <a:cubicBezTo>
                      <a:pt x="628839" y="1320875"/>
                      <a:pt x="628839" y="1429403"/>
                      <a:pt x="642694" y="1540239"/>
                    </a:cubicBezTo>
                    <a:cubicBezTo>
                      <a:pt x="656549" y="1651075"/>
                      <a:pt x="656549" y="1900457"/>
                      <a:pt x="656549" y="1900457"/>
                    </a:cubicBezTo>
                    <a:lnTo>
                      <a:pt x="656549" y="1900457"/>
                    </a:lnTo>
                  </a:path>
                </a:pathLst>
              </a:custGeom>
              <a:ln w="25400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5204072" y="1812684"/>
                    <a:ext cx="10061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=−0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4072" y="1812684"/>
                    <a:ext cx="1006157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6146505" y="3324550"/>
                    <a:ext cx="116105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TextBox 2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46505" y="3324550"/>
                    <a:ext cx="1161054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7" name="Straight Arrow Connector 26"/>
            <p:cNvCxnSpPr/>
            <p:nvPr/>
          </p:nvCxnSpPr>
          <p:spPr>
            <a:xfrm rot="-180000" flipV="1">
              <a:off x="5514110" y="3124200"/>
              <a:ext cx="19240" cy="1252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closing</a:t>
            </a:r>
            <a:r>
              <a:rPr lang="el-GR" sz="2800" dirty="0" smtClean="0"/>
              <a:t> ω</a:t>
            </a:r>
            <a:r>
              <a:rPr lang="en-US" sz="2800" dirty="0" smtClean="0"/>
              <a:t>=-0 to </a:t>
            </a:r>
            <a:r>
              <a:rPr lang="el-GR" sz="2800" dirty="0" smtClean="0"/>
              <a:t>ω</a:t>
            </a:r>
            <a:r>
              <a:rPr lang="en-US" sz="2800" dirty="0" smtClean="0"/>
              <a:t>=+0 </a:t>
            </a:r>
          </a:p>
          <a:p>
            <a:r>
              <a:rPr lang="en-US" sz="2800" dirty="0" smtClean="0"/>
              <a:t>Consider a general transfer function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As s→0</a:t>
            </a:r>
          </a:p>
          <a:p>
            <a:endParaRPr lang="en-US" sz="2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Closing Nyquist plot from s=-j0 to s=+j0…</a:t>
            </a:r>
            <a:endParaRPr lang="en-US" sz="2800" dirty="0"/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19267"/>
              </p:ext>
            </p:extLst>
          </p:nvPr>
        </p:nvGraphicFramePr>
        <p:xfrm>
          <a:off x="2873375" y="2590800"/>
          <a:ext cx="40306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1" name="Equation" r:id="rId3" imgW="2539800" imgH="431640" progId="Equation.3">
                  <p:embed/>
                </p:oleObj>
              </mc:Choice>
              <mc:Fallback>
                <p:oleObj name="Equation" r:id="rId3" imgW="253980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75" y="2590800"/>
                        <a:ext cx="403066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4"/>
          <p:cNvGraphicFramePr>
            <a:graphicFrameLocks noChangeAspect="1"/>
          </p:cNvGraphicFramePr>
          <p:nvPr/>
        </p:nvGraphicFramePr>
        <p:xfrm>
          <a:off x="2841625" y="3892550"/>
          <a:ext cx="2852738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2" name="Equation" r:id="rId5" imgW="1485720" imgH="393480" progId="Equation.3">
                  <p:embed/>
                </p:oleObj>
              </mc:Choice>
              <mc:Fallback>
                <p:oleObj name="Equation" r:id="rId5" imgW="148572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25" y="3892550"/>
                        <a:ext cx="2852738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27922-9EB7-4978-9F33-028255E84C42}" type="datetime1">
              <a:rPr lang="en-US" smtClean="0"/>
              <a:t>11/15/2019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 is varied in s-plane from s=-0 to s=+0 in anti clockwise direction as shown above such that r→0.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Closing Nyquist plot from s=-j0 to s=+j0…</a:t>
            </a:r>
            <a:endParaRPr lang="en-US" sz="2800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7525" y="1524000"/>
            <a:ext cx="23526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705E-8E54-4A4D-B60A-4D049A75D13D}" type="datetime1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equation of phasor along the semi-circular arc will be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Put the value of s in </a:t>
            </a:r>
            <a:r>
              <a:rPr lang="en-US" dirty="0" err="1" smtClean="0"/>
              <a:t>equ</a:t>
            </a:r>
            <a:r>
              <a:rPr lang="en-US" dirty="0" smtClean="0"/>
              <a:t> (2)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s-plane </a:t>
            </a:r>
          </a:p>
          <a:p>
            <a:pPr lvl="1"/>
            <a:r>
              <a:rPr lang="en-US" dirty="0" smtClean="0"/>
              <a:t>At s=-j0		</a:t>
            </a:r>
            <a:r>
              <a:rPr lang="el-GR" dirty="0" smtClean="0">
                <a:latin typeface="Times New Roman"/>
                <a:cs typeface="Times New Roman"/>
              </a:rPr>
              <a:t>ϴ</a:t>
            </a:r>
            <a:r>
              <a:rPr lang="en-US" dirty="0" smtClean="0">
                <a:latin typeface="Times New Roman"/>
                <a:cs typeface="Times New Roman"/>
              </a:rPr>
              <a:t>=-</a:t>
            </a:r>
            <a:r>
              <a:rPr lang="el-GR" dirty="0" smtClean="0">
                <a:latin typeface="Times New Roman"/>
                <a:cs typeface="Times New Roman"/>
              </a:rPr>
              <a:t>π</a:t>
            </a:r>
            <a:r>
              <a:rPr lang="en-US" dirty="0" smtClean="0">
                <a:latin typeface="Times New Roman"/>
                <a:cs typeface="Times New Roman"/>
              </a:rPr>
              <a:t>/2</a:t>
            </a:r>
          </a:p>
          <a:p>
            <a:pPr lvl="1"/>
            <a:r>
              <a:rPr lang="en-US" dirty="0" smtClean="0"/>
              <a:t>At s=+j0		</a:t>
            </a:r>
            <a:r>
              <a:rPr lang="el-GR" dirty="0" smtClean="0">
                <a:latin typeface="Times New Roman"/>
                <a:cs typeface="Times New Roman"/>
              </a:rPr>
              <a:t>ϴ</a:t>
            </a:r>
            <a:r>
              <a:rPr lang="en-US" dirty="0" smtClean="0">
                <a:latin typeface="Times New Roman"/>
                <a:cs typeface="Times New Roman"/>
              </a:rPr>
              <a:t>=+</a:t>
            </a:r>
            <a:r>
              <a:rPr lang="el-GR" dirty="0" smtClean="0">
                <a:latin typeface="Times New Roman"/>
                <a:cs typeface="Times New Roman"/>
              </a:rPr>
              <a:t>π</a:t>
            </a:r>
            <a:r>
              <a:rPr lang="en-US" dirty="0" smtClean="0">
                <a:latin typeface="Times New Roman"/>
                <a:cs typeface="Times New Roman"/>
              </a:rPr>
              <a:t>/2</a:t>
            </a:r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So change in</a:t>
            </a:r>
            <a:r>
              <a:rPr lang="el-GR" dirty="0" smtClean="0">
                <a:latin typeface="Times New Roman"/>
                <a:cs typeface="Times New Roman"/>
              </a:rPr>
              <a:t> ϴ</a:t>
            </a:r>
            <a:r>
              <a:rPr lang="en-US" dirty="0" smtClean="0">
                <a:latin typeface="Times New Roman"/>
                <a:cs typeface="Times New Roman"/>
              </a:rPr>
              <a:t> =(+</a:t>
            </a:r>
            <a:r>
              <a:rPr lang="el-GR" dirty="0" smtClean="0">
                <a:latin typeface="Times New Roman"/>
                <a:cs typeface="Times New Roman"/>
              </a:rPr>
              <a:t>π</a:t>
            </a:r>
            <a:r>
              <a:rPr lang="en-US" dirty="0" smtClean="0">
                <a:latin typeface="Times New Roman"/>
                <a:cs typeface="Times New Roman"/>
              </a:rPr>
              <a:t>/2)-(-</a:t>
            </a:r>
            <a:r>
              <a:rPr lang="el-GR" dirty="0" smtClean="0">
                <a:latin typeface="Times New Roman"/>
                <a:cs typeface="Times New Roman"/>
              </a:rPr>
              <a:t>π</a:t>
            </a:r>
            <a:r>
              <a:rPr lang="en-US" dirty="0" smtClean="0">
                <a:latin typeface="Times New Roman"/>
                <a:cs typeface="Times New Roman"/>
              </a:rPr>
              <a:t>/2)=</a:t>
            </a:r>
            <a:r>
              <a:rPr lang="el-GR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+</a:t>
            </a:r>
            <a:r>
              <a:rPr lang="el-GR" dirty="0" smtClean="0">
                <a:latin typeface="Times New Roman"/>
                <a:cs typeface="Times New Roman"/>
              </a:rPr>
              <a:t>π</a:t>
            </a:r>
            <a:endParaRPr lang="en-US" dirty="0" smtClean="0">
              <a:latin typeface="Times New Roman"/>
              <a:cs typeface="Times New Roman"/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Closing Nyquist plot from s=-j0 to s=+j0…</a:t>
            </a:r>
            <a:endParaRPr lang="en-US" sz="2800" dirty="0"/>
          </a:p>
        </p:txBody>
      </p:sp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3057525" y="3657600"/>
          <a:ext cx="4437063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8" name="Equation" r:id="rId3" imgW="2311200" imgH="393480" progId="Equation.3">
                  <p:embed/>
                </p:oleObj>
              </mc:Choice>
              <mc:Fallback>
                <p:oleObj name="Equation" r:id="rId3" imgW="231120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525" y="3657600"/>
                        <a:ext cx="4437063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4402138" y="2046288"/>
          <a:ext cx="1560512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9" name="Equation" r:id="rId5" imgW="812520" imgH="482400" progId="Equation.3">
                  <p:embed/>
                </p:oleObj>
              </mc:Choice>
              <mc:Fallback>
                <p:oleObj name="Equation" r:id="rId5" imgW="81252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2138" y="2046288"/>
                        <a:ext cx="1560512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8DE39-D089-4A74-9365-EA26C1B63D34}" type="datetime1">
              <a:rPr lang="en-US" smtClean="0"/>
              <a:t>11/15/2019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corresponding change in phase of G(s)H(s) in G(s)H(s) plane is determined below:</a:t>
            </a:r>
          </a:p>
          <a:p>
            <a:r>
              <a:rPr lang="en-US" dirty="0" smtClean="0"/>
              <a:t>At s=-j0, </a:t>
            </a:r>
            <a:r>
              <a:rPr lang="el-GR" dirty="0" smtClean="0">
                <a:latin typeface="Times New Roman"/>
                <a:cs typeface="Times New Roman"/>
              </a:rPr>
              <a:t>ϴ</a:t>
            </a:r>
            <a:r>
              <a:rPr lang="en-US" dirty="0" smtClean="0">
                <a:latin typeface="Times New Roman"/>
                <a:cs typeface="Times New Roman"/>
              </a:rPr>
              <a:t>=-</a:t>
            </a:r>
            <a:r>
              <a:rPr lang="el-GR" dirty="0" smtClean="0">
                <a:latin typeface="Times New Roman"/>
                <a:cs typeface="Times New Roman"/>
              </a:rPr>
              <a:t>π</a:t>
            </a:r>
            <a:r>
              <a:rPr lang="en-US" dirty="0" smtClean="0">
                <a:latin typeface="Times New Roman"/>
                <a:cs typeface="Times New Roman"/>
              </a:rPr>
              <a:t>/2; put in equation (3)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/>
              <a:t>At s=+j0, </a:t>
            </a:r>
            <a:r>
              <a:rPr lang="el-GR" dirty="0" smtClean="0">
                <a:latin typeface="Times New Roman"/>
                <a:cs typeface="Times New Roman"/>
              </a:rPr>
              <a:t>ϴ</a:t>
            </a:r>
            <a:r>
              <a:rPr lang="en-US" dirty="0" smtClean="0">
                <a:latin typeface="Times New Roman"/>
                <a:cs typeface="Times New Roman"/>
              </a:rPr>
              <a:t>=+</a:t>
            </a:r>
            <a:r>
              <a:rPr lang="el-GR" dirty="0" smtClean="0">
                <a:latin typeface="Times New Roman"/>
                <a:cs typeface="Times New Roman"/>
              </a:rPr>
              <a:t>π</a:t>
            </a:r>
            <a:r>
              <a:rPr lang="en-US" dirty="0" smtClean="0">
                <a:latin typeface="Times New Roman"/>
                <a:cs typeface="Times New Roman"/>
              </a:rPr>
              <a:t>/2; put in equation (3)</a:t>
            </a:r>
          </a:p>
          <a:p>
            <a:endParaRPr lang="en-US" dirty="0" smtClean="0">
              <a:latin typeface="Times New Roman"/>
              <a:cs typeface="Times New Roman"/>
            </a:endParaRPr>
          </a:p>
          <a:p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So corresponding change </a:t>
            </a:r>
          </a:p>
          <a:p>
            <a:pPr lvl="1"/>
            <a:endParaRPr lang="en-US" dirty="0" smtClean="0">
              <a:latin typeface="Times New Roman"/>
              <a:cs typeface="Times New Roman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Closing Nyquist plot from s=-j0 to s=+j0…</a:t>
            </a:r>
            <a:endParaRPr lang="en-US" sz="2800" dirty="0"/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1828800" y="2743200"/>
          <a:ext cx="5413375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6" name="Equation" r:id="rId3" imgW="2819160" imgH="444240" progId="Equation.3">
                  <p:embed/>
                </p:oleObj>
              </mc:Choice>
              <mc:Fallback>
                <p:oleObj name="Equation" r:id="rId3" imgW="2819160" imgH="444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743200"/>
                        <a:ext cx="5413375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963249"/>
              </p:ext>
            </p:extLst>
          </p:nvPr>
        </p:nvGraphicFramePr>
        <p:xfrm>
          <a:off x="1804193" y="4109324"/>
          <a:ext cx="5535613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7" name="Equation" r:id="rId5" imgW="2882880" imgH="444240" progId="Equation.3">
                  <p:embed/>
                </p:oleObj>
              </mc:Choice>
              <mc:Fallback>
                <p:oleObj name="Equation" r:id="rId5" imgW="2882880" imgH="444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193" y="4109324"/>
                        <a:ext cx="5535613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550341"/>
              </p:ext>
            </p:extLst>
          </p:nvPr>
        </p:nvGraphicFramePr>
        <p:xfrm>
          <a:off x="3200400" y="5590763"/>
          <a:ext cx="505011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8" name="Equation" r:id="rId7" imgW="3301920" imgH="431640" progId="Equation.3">
                  <p:embed/>
                </p:oleObj>
              </mc:Choice>
              <mc:Fallback>
                <p:oleObj name="Equation" r:id="rId7" imgW="330192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5590763"/>
                        <a:ext cx="5050118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A9F19-DC96-48EE-A598-65E92C833918}" type="datetime1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Hence, if in the s-plane s changes from s=-j0 to s=+j0 by </a:t>
            </a:r>
            <a:r>
              <a:rPr lang="el-GR" dirty="0" smtClean="0"/>
              <a:t>π</a:t>
            </a:r>
            <a:r>
              <a:rPr lang="en-US" dirty="0" smtClean="0"/>
              <a:t> radian (anti-clockwise) then the corresponding change in phase of G(s)H(s) in G(s)H(s) plane is –n</a:t>
            </a:r>
            <a:r>
              <a:rPr lang="el-GR" dirty="0" smtClean="0"/>
              <a:t>π</a:t>
            </a:r>
            <a:r>
              <a:rPr lang="en-US" dirty="0" smtClean="0"/>
              <a:t> (clockwise) and the magnitude of G(s)H(s) during this phase change is infinite. </a:t>
            </a:r>
          </a:p>
          <a:p>
            <a:pPr algn="just"/>
            <a:r>
              <a:rPr lang="en-US" dirty="0" smtClean="0"/>
              <a:t>Where 	</a:t>
            </a:r>
          </a:p>
          <a:p>
            <a:pPr lvl="1" algn="just"/>
            <a:r>
              <a:rPr lang="en-US" dirty="0" smtClean="0"/>
              <a:t>n=Type of the system i.e. no of poles at origin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Closing Nyquist plot from s=-j0 to s=+j0…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2D016-A899-4DD9-8B6A-E6ED694E8D7B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closing angle for different type of sys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Closing Nyquist plot from s=-j0 to s=+j0…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2286000"/>
          <a:ext cx="8153400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5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62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 of G(s)H(s)</a:t>
                      </a:r>
                    </a:p>
                    <a:p>
                      <a:pPr algn="ctr"/>
                      <a:r>
                        <a:rPr lang="en-US" dirty="0" smtClean="0"/>
                        <a:t>(n)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Angle through</a:t>
                      </a:r>
                      <a:r>
                        <a:rPr lang="en-US" baseline="0" dirty="0" smtClean="0"/>
                        <a:t> which Nyquist plot is to be closed from </a:t>
                      </a:r>
                      <a:r>
                        <a:rPr lang="el-GR" baseline="0" dirty="0" smtClean="0"/>
                        <a:t>ω</a:t>
                      </a:r>
                      <a:r>
                        <a:rPr lang="en-US" baseline="0" dirty="0" smtClean="0"/>
                        <a:t>=-0 to </a:t>
                      </a:r>
                      <a:r>
                        <a:rPr lang="el-GR" baseline="0" dirty="0" smtClean="0"/>
                        <a:t>ω</a:t>
                      </a:r>
                      <a:r>
                        <a:rPr lang="en-US" baseline="0" dirty="0" smtClean="0"/>
                        <a:t>=+0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Magnitude of G(s)H(s)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 points </a:t>
                      </a:r>
                      <a:r>
                        <a:rPr lang="el-GR" baseline="0" dirty="0" smtClean="0"/>
                        <a:t>ω</a:t>
                      </a:r>
                      <a:r>
                        <a:rPr lang="en-US" baseline="0" dirty="0" smtClean="0"/>
                        <a:t>=-0 &amp; </a:t>
                      </a:r>
                      <a:r>
                        <a:rPr lang="el-GR" baseline="0" dirty="0" smtClean="0"/>
                        <a:t>ω</a:t>
                      </a:r>
                      <a:r>
                        <a:rPr lang="en-US" baseline="0" dirty="0" smtClean="0"/>
                        <a:t>=+0 </a:t>
                      </a:r>
                      <a:r>
                        <a:rPr lang="en-US" dirty="0" smtClean="0"/>
                        <a:t> are coincident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r>
                        <a:rPr lang="el-GR" dirty="0" smtClean="0"/>
                        <a:t>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∞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r>
                        <a:rPr lang="el-GR" dirty="0" smtClean="0"/>
                        <a:t>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∞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-3</a:t>
                      </a:r>
                      <a:r>
                        <a:rPr lang="el-GR" dirty="0" smtClean="0"/>
                        <a:t>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∞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-n</a:t>
                      </a:r>
                      <a:r>
                        <a:rPr lang="el-GR" dirty="0" smtClean="0"/>
                        <a:t>π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∞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E065-7DB8-4422-83C5-531B67BAC6EF}" type="datetime1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Although the purpose of using Nyquist criterion is similar to Routh-Hurwitz criterion but the approach differ in following respects: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The open loop transfer function G(s)H(s) is considered instead of closed loop characteristic equation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 dirty="0" smtClean="0"/>
              <a:t>Inspection of graphical plot of G(s)H(s) enables to get more than Yes or No answer of Routh-Hurwitz  method pertaining to stability of control systems. </a:t>
            </a:r>
          </a:p>
          <a:p>
            <a:r>
              <a:rPr lang="en-US" dirty="0" smtClean="0"/>
              <a:t>Nyquist stability criterion is based on the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principle of argument</a:t>
            </a:r>
            <a:r>
              <a:rPr lang="en-US" dirty="0" smtClean="0"/>
              <a:t>. The principle of argument is related with the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theory of mapping</a:t>
            </a:r>
            <a:r>
              <a:rPr lang="en-US" dirty="0" smtClean="0"/>
              <a:t> 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BF177-662A-441D-ACE0-16550A9CF0D1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Example 1: </a:t>
            </a:r>
            <a:r>
              <a:rPr lang="en-US" dirty="0" smtClean="0"/>
              <a:t>Examine the closed loop stability using Nyquist Stability criterion of a closed loop system whose open loop transfer function is given by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Sol: </a:t>
            </a:r>
            <a:r>
              <a:rPr lang="en-US" dirty="0" smtClean="0"/>
              <a:t>As discussed previously it Polar (Nyquist) plot will be as shown on next slide.</a:t>
            </a:r>
          </a:p>
          <a:p>
            <a:r>
              <a:rPr lang="en-US" sz="2800" dirty="0"/>
              <a:t>System is type 1=&gt; plot is closed from </a:t>
            </a:r>
            <a:r>
              <a:rPr lang="el-GR" sz="2800" dirty="0"/>
              <a:t>ω</a:t>
            </a:r>
            <a:r>
              <a:rPr lang="en-US" sz="2800" dirty="0"/>
              <a:t>=-0 to </a:t>
            </a:r>
            <a:r>
              <a:rPr lang="el-GR" sz="2800" dirty="0"/>
              <a:t>ω</a:t>
            </a:r>
            <a:r>
              <a:rPr lang="en-US" sz="2800" dirty="0"/>
              <a:t>=+0 through an angle of –</a:t>
            </a:r>
            <a:r>
              <a:rPr lang="el-GR" sz="2800" dirty="0"/>
              <a:t>π</a:t>
            </a:r>
            <a:r>
              <a:rPr lang="en-US" sz="2800" dirty="0"/>
              <a:t> (clockwise) with an infinite </a:t>
            </a:r>
            <a:r>
              <a:rPr lang="en-US" sz="2800" dirty="0" smtClean="0"/>
              <a:t>radius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Examples:	</a:t>
            </a:r>
            <a:endParaRPr lang="en-US" dirty="0"/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691484"/>
              </p:ext>
            </p:extLst>
          </p:nvPr>
        </p:nvGraphicFramePr>
        <p:xfrm>
          <a:off x="3429000" y="2743200"/>
          <a:ext cx="244673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4" name="Equation" r:id="rId3" imgW="1346040" imgH="419040" progId="Equation.3">
                  <p:embed/>
                </p:oleObj>
              </mc:Choice>
              <mc:Fallback>
                <p:oleObj name="Equation" r:id="rId3" imgW="134604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743200"/>
                        <a:ext cx="244673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3F07-F3E2-4479-BBB5-732FB4A5EBE3}" type="datetime1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465235" y="6354854"/>
            <a:ext cx="1920240" cy="365760"/>
          </a:xfrm>
        </p:spPr>
        <p:txBody>
          <a:bodyPr/>
          <a:lstStyle/>
          <a:p>
            <a:fld id="{9B15604B-1B35-4426-A125-2924D937CD40}" type="datetime1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Example1…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00200"/>
            <a:ext cx="2764556" cy="434121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572000" y="1387920"/>
            <a:ext cx="3627331" cy="4939225"/>
            <a:chOff x="1385893" y="1554486"/>
            <a:chExt cx="3627331" cy="4939225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1385893" y="3857450"/>
              <a:ext cx="34359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6200000">
              <a:off x="1264008" y="3853920"/>
              <a:ext cx="35661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833171" y="1554486"/>
              <a:ext cx="5329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Im</a:t>
              </a:r>
              <a:endParaRPr lang="en-US" sz="2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80263" y="3972010"/>
              <a:ext cx="5329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Re</a:t>
              </a:r>
              <a:endParaRPr lang="en-US" sz="2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41178" y="6032046"/>
              <a:ext cx="23390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Nyquist Plot </a:t>
              </a:r>
              <a:endParaRPr lang="en-US" sz="24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227039" y="3657600"/>
            <a:ext cx="2080520" cy="2055513"/>
            <a:chOff x="5227039" y="3657600"/>
            <a:chExt cx="2080520" cy="2055513"/>
          </a:xfrm>
        </p:grpSpPr>
        <p:grpSp>
          <p:nvGrpSpPr>
            <p:cNvPr id="22" name="Group 21"/>
            <p:cNvGrpSpPr/>
            <p:nvPr/>
          </p:nvGrpSpPr>
          <p:grpSpPr>
            <a:xfrm>
              <a:off x="5227039" y="3657600"/>
              <a:ext cx="2080520" cy="2055513"/>
              <a:chOff x="5227039" y="3687353"/>
              <a:chExt cx="2080520" cy="2055513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5490670" y="3719794"/>
                <a:ext cx="739676" cy="1900457"/>
              </a:xfrm>
              <a:custGeom>
                <a:avLst/>
                <a:gdLst>
                  <a:gd name="connsiteX0" fmla="*/ 739676 w 739676"/>
                  <a:gd name="connsiteY0" fmla="*/ 2385 h 1900457"/>
                  <a:gd name="connsiteX1" fmla="*/ 254767 w 739676"/>
                  <a:gd name="connsiteY1" fmla="*/ 57803 h 1900457"/>
                  <a:gd name="connsiteX2" fmla="*/ 19240 w 739676"/>
                  <a:gd name="connsiteY2" fmla="*/ 390312 h 1900457"/>
                  <a:gd name="connsiteX3" fmla="*/ 46949 w 739676"/>
                  <a:gd name="connsiteY3" fmla="*/ 722821 h 1900457"/>
                  <a:gd name="connsiteX4" fmla="*/ 310185 w 739676"/>
                  <a:gd name="connsiteY4" fmla="*/ 1027621 h 1900457"/>
                  <a:gd name="connsiteX5" fmla="*/ 573421 w 739676"/>
                  <a:gd name="connsiteY5" fmla="*/ 1235439 h 1900457"/>
                  <a:gd name="connsiteX6" fmla="*/ 642694 w 739676"/>
                  <a:gd name="connsiteY6" fmla="*/ 1540239 h 1900457"/>
                  <a:gd name="connsiteX7" fmla="*/ 656549 w 739676"/>
                  <a:gd name="connsiteY7" fmla="*/ 1900457 h 1900457"/>
                  <a:gd name="connsiteX8" fmla="*/ 656549 w 739676"/>
                  <a:gd name="connsiteY8" fmla="*/ 1900457 h 1900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9676" h="1900457">
                    <a:moveTo>
                      <a:pt x="739676" y="2385"/>
                    </a:moveTo>
                    <a:cubicBezTo>
                      <a:pt x="557258" y="-2234"/>
                      <a:pt x="374840" y="-6852"/>
                      <a:pt x="254767" y="57803"/>
                    </a:cubicBezTo>
                    <a:cubicBezTo>
                      <a:pt x="134694" y="122458"/>
                      <a:pt x="53876" y="279476"/>
                      <a:pt x="19240" y="390312"/>
                    </a:cubicBezTo>
                    <a:cubicBezTo>
                      <a:pt x="-15396" y="501148"/>
                      <a:pt x="-1542" y="616603"/>
                      <a:pt x="46949" y="722821"/>
                    </a:cubicBezTo>
                    <a:cubicBezTo>
                      <a:pt x="95440" y="829039"/>
                      <a:pt x="222440" y="942185"/>
                      <a:pt x="310185" y="1027621"/>
                    </a:cubicBezTo>
                    <a:cubicBezTo>
                      <a:pt x="397930" y="1113057"/>
                      <a:pt x="518003" y="1150003"/>
                      <a:pt x="573421" y="1235439"/>
                    </a:cubicBezTo>
                    <a:cubicBezTo>
                      <a:pt x="628839" y="1320875"/>
                      <a:pt x="628839" y="1429403"/>
                      <a:pt x="642694" y="1540239"/>
                    </a:cubicBezTo>
                    <a:cubicBezTo>
                      <a:pt x="656549" y="1651075"/>
                      <a:pt x="656549" y="1900457"/>
                      <a:pt x="656549" y="1900457"/>
                    </a:cubicBezTo>
                    <a:lnTo>
                      <a:pt x="656549" y="1900457"/>
                    </a:lnTo>
                  </a:path>
                </a:pathLst>
              </a:custGeom>
              <a:ln w="254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5227039" y="5373534"/>
                    <a:ext cx="10061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=+0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27039" y="5373534"/>
                    <a:ext cx="1006157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6146505" y="3687353"/>
                    <a:ext cx="116105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46505" y="3687353"/>
                    <a:ext cx="1161054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4" name="Straight Arrow Connector 33"/>
            <p:cNvCxnSpPr>
              <a:endCxn id="19" idx="2"/>
            </p:cNvCxnSpPr>
            <p:nvPr/>
          </p:nvCxnSpPr>
          <p:spPr>
            <a:xfrm flipV="1">
              <a:off x="5490670" y="4080353"/>
              <a:ext cx="19240" cy="1252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5204072" y="1793107"/>
            <a:ext cx="2103487" cy="1900775"/>
            <a:chOff x="5204072" y="1793107"/>
            <a:chExt cx="2103487" cy="1900775"/>
          </a:xfrm>
        </p:grpSpPr>
        <p:grpSp>
          <p:nvGrpSpPr>
            <p:cNvPr id="29" name="Group 28"/>
            <p:cNvGrpSpPr/>
            <p:nvPr/>
          </p:nvGrpSpPr>
          <p:grpSpPr>
            <a:xfrm>
              <a:off x="5204072" y="1793107"/>
              <a:ext cx="2103487" cy="1900775"/>
              <a:chOff x="5204072" y="1793107"/>
              <a:chExt cx="2103487" cy="1900775"/>
            </a:xfrm>
          </p:grpSpPr>
          <p:sp>
            <p:nvSpPr>
              <p:cNvPr id="24" name="Freeform 23"/>
              <p:cNvSpPr/>
              <p:nvPr/>
            </p:nvSpPr>
            <p:spPr>
              <a:xfrm flipV="1">
                <a:off x="5508795" y="1793107"/>
                <a:ext cx="739676" cy="1900457"/>
              </a:xfrm>
              <a:custGeom>
                <a:avLst/>
                <a:gdLst>
                  <a:gd name="connsiteX0" fmla="*/ 739676 w 739676"/>
                  <a:gd name="connsiteY0" fmla="*/ 2385 h 1900457"/>
                  <a:gd name="connsiteX1" fmla="*/ 254767 w 739676"/>
                  <a:gd name="connsiteY1" fmla="*/ 57803 h 1900457"/>
                  <a:gd name="connsiteX2" fmla="*/ 19240 w 739676"/>
                  <a:gd name="connsiteY2" fmla="*/ 390312 h 1900457"/>
                  <a:gd name="connsiteX3" fmla="*/ 46949 w 739676"/>
                  <a:gd name="connsiteY3" fmla="*/ 722821 h 1900457"/>
                  <a:gd name="connsiteX4" fmla="*/ 310185 w 739676"/>
                  <a:gd name="connsiteY4" fmla="*/ 1027621 h 1900457"/>
                  <a:gd name="connsiteX5" fmla="*/ 573421 w 739676"/>
                  <a:gd name="connsiteY5" fmla="*/ 1235439 h 1900457"/>
                  <a:gd name="connsiteX6" fmla="*/ 642694 w 739676"/>
                  <a:gd name="connsiteY6" fmla="*/ 1540239 h 1900457"/>
                  <a:gd name="connsiteX7" fmla="*/ 656549 w 739676"/>
                  <a:gd name="connsiteY7" fmla="*/ 1900457 h 1900457"/>
                  <a:gd name="connsiteX8" fmla="*/ 656549 w 739676"/>
                  <a:gd name="connsiteY8" fmla="*/ 1900457 h 1900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39676" h="1900457">
                    <a:moveTo>
                      <a:pt x="739676" y="2385"/>
                    </a:moveTo>
                    <a:cubicBezTo>
                      <a:pt x="557258" y="-2234"/>
                      <a:pt x="374840" y="-6852"/>
                      <a:pt x="254767" y="57803"/>
                    </a:cubicBezTo>
                    <a:cubicBezTo>
                      <a:pt x="134694" y="122458"/>
                      <a:pt x="53876" y="279476"/>
                      <a:pt x="19240" y="390312"/>
                    </a:cubicBezTo>
                    <a:cubicBezTo>
                      <a:pt x="-15396" y="501148"/>
                      <a:pt x="-1542" y="616603"/>
                      <a:pt x="46949" y="722821"/>
                    </a:cubicBezTo>
                    <a:cubicBezTo>
                      <a:pt x="95440" y="829039"/>
                      <a:pt x="222440" y="942185"/>
                      <a:pt x="310185" y="1027621"/>
                    </a:cubicBezTo>
                    <a:cubicBezTo>
                      <a:pt x="397930" y="1113057"/>
                      <a:pt x="518003" y="1150003"/>
                      <a:pt x="573421" y="1235439"/>
                    </a:cubicBezTo>
                    <a:cubicBezTo>
                      <a:pt x="628839" y="1320875"/>
                      <a:pt x="628839" y="1429403"/>
                      <a:pt x="642694" y="1540239"/>
                    </a:cubicBezTo>
                    <a:cubicBezTo>
                      <a:pt x="656549" y="1651075"/>
                      <a:pt x="656549" y="1900457"/>
                      <a:pt x="656549" y="1900457"/>
                    </a:cubicBezTo>
                    <a:lnTo>
                      <a:pt x="656549" y="1900457"/>
                    </a:lnTo>
                  </a:path>
                </a:pathLst>
              </a:custGeom>
              <a:ln w="25400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5204072" y="1812684"/>
                    <a:ext cx="1006157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=−0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4072" y="1812684"/>
                    <a:ext cx="1006157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6146505" y="3324550"/>
                    <a:ext cx="1161054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46505" y="3324550"/>
                    <a:ext cx="1161054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5" name="Straight Arrow Connector 34"/>
            <p:cNvCxnSpPr/>
            <p:nvPr/>
          </p:nvCxnSpPr>
          <p:spPr>
            <a:xfrm rot="-180000" flipV="1">
              <a:off x="5514110" y="3124200"/>
              <a:ext cx="19240" cy="1252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736755" y="1806857"/>
            <a:ext cx="2845060" cy="3825013"/>
            <a:chOff x="4736755" y="1806857"/>
            <a:chExt cx="2845060" cy="3825013"/>
          </a:xfrm>
        </p:grpSpPr>
        <p:grpSp>
          <p:nvGrpSpPr>
            <p:cNvPr id="32" name="Group 31"/>
            <p:cNvGrpSpPr/>
            <p:nvPr/>
          </p:nvGrpSpPr>
          <p:grpSpPr>
            <a:xfrm>
              <a:off x="4736755" y="1806857"/>
              <a:ext cx="2845060" cy="3825013"/>
              <a:chOff x="4736755" y="1806857"/>
              <a:chExt cx="2845060" cy="3825013"/>
            </a:xfrm>
          </p:grpSpPr>
          <p:sp>
            <p:nvSpPr>
              <p:cNvPr id="30" name="Arc 29"/>
              <p:cNvSpPr/>
              <p:nvPr/>
            </p:nvSpPr>
            <p:spPr>
              <a:xfrm>
                <a:off x="4736755" y="1833077"/>
                <a:ext cx="2845060" cy="3798793"/>
              </a:xfrm>
              <a:prstGeom prst="arc">
                <a:avLst>
                  <a:gd name="adj1" fmla="val 16200000"/>
                  <a:gd name="adj2" fmla="val 21531933"/>
                </a:avLst>
              </a:prstGeom>
              <a:ln w="254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Arc 30"/>
              <p:cNvSpPr/>
              <p:nvPr/>
            </p:nvSpPr>
            <p:spPr>
              <a:xfrm flipV="1">
                <a:off x="4736755" y="1806857"/>
                <a:ext cx="2845060" cy="3798793"/>
              </a:xfrm>
              <a:prstGeom prst="arc">
                <a:avLst>
                  <a:gd name="adj1" fmla="val 16200000"/>
                  <a:gd name="adj2" fmla="val 21531933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6" name="Straight Arrow Connector 35"/>
            <p:cNvCxnSpPr/>
            <p:nvPr/>
          </p:nvCxnSpPr>
          <p:spPr>
            <a:xfrm rot="-900000">
              <a:off x="7299621" y="2591218"/>
              <a:ext cx="19240" cy="1252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rot="1440000">
              <a:off x="7382164" y="4598842"/>
              <a:ext cx="19240" cy="1252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047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of roots of characteristic equation having + real part(Z</a:t>
            </a:r>
            <a:r>
              <a:rPr lang="en-US" baseline="-25000" dirty="0" smtClean="0"/>
              <a:t>+</a:t>
            </a:r>
            <a:r>
              <a:rPr lang="en-US" dirty="0" smtClean="0"/>
              <a:t>) are given by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N=0 	As point -1+j0 is not encircled by the plot </a:t>
            </a:r>
          </a:p>
          <a:p>
            <a:pPr lvl="1"/>
            <a:r>
              <a:rPr lang="en-US" dirty="0" smtClean="0"/>
              <a:t>P</a:t>
            </a:r>
            <a:r>
              <a:rPr lang="en-US" baseline="-25000" dirty="0" smtClean="0"/>
              <a:t>+</a:t>
            </a:r>
            <a:r>
              <a:rPr lang="en-US" dirty="0" smtClean="0"/>
              <a:t>=0     (Poles of G(s)H(s) having + real parts)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Hence, closed loop system is stable 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Example1…</a:t>
            </a:r>
            <a:endParaRPr lang="en-US" sz="3200" dirty="0"/>
          </a:p>
        </p:txBody>
      </p:sp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3124200" y="2438400"/>
          <a:ext cx="1371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5" name="Equation" r:id="rId3" imgW="799920" imgH="177480" progId="Equation.3">
                  <p:embed/>
                </p:oleObj>
              </mc:Choice>
              <mc:Fallback>
                <p:oleObj name="Equation" r:id="rId3" imgW="79992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438400"/>
                        <a:ext cx="1371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636743"/>
              </p:ext>
            </p:extLst>
          </p:nvPr>
        </p:nvGraphicFramePr>
        <p:xfrm>
          <a:off x="2895600" y="3884708"/>
          <a:ext cx="224472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6" name="Equation" r:id="rId5" imgW="1307880" imgH="190440" progId="Equation.3">
                  <p:embed/>
                </p:oleObj>
              </mc:Choice>
              <mc:Fallback>
                <p:oleObj name="Equation" r:id="rId5" imgW="1307880" imgH="1904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884708"/>
                        <a:ext cx="2244725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E2AE-594A-4AF3-97A6-B2376A333E16}" type="datetime1">
              <a:rPr lang="en-US" smtClean="0"/>
              <a:t>11/15/2019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2:The open loop transfer function of a unity feedback control is given below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Determine the closed loop stability by applying Nyquist criterion.</a:t>
            </a:r>
          </a:p>
          <a:p>
            <a:r>
              <a:rPr lang="en-US" dirty="0" smtClean="0"/>
              <a:t>Sol: Draw it Polar plot, put s=j</a:t>
            </a:r>
            <a:r>
              <a:rPr lang="el-GR" dirty="0" smtClean="0"/>
              <a:t>ω</a:t>
            </a:r>
            <a:r>
              <a:rPr lang="en-US" dirty="0" smtClean="0"/>
              <a:t>, H(j</a:t>
            </a:r>
            <a:r>
              <a:rPr lang="el-GR" dirty="0" smtClean="0"/>
              <a:t>ω</a:t>
            </a:r>
            <a:r>
              <a:rPr lang="en-US" dirty="0" smtClean="0"/>
              <a:t>)=1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2971800" y="2447925"/>
          <a:ext cx="23796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0" name="Equation" r:id="rId3" imgW="1498320" imgH="419040" progId="Equation.3">
                  <p:embed/>
                </p:oleObj>
              </mc:Choice>
              <mc:Fallback>
                <p:oleObj name="Equation" r:id="rId3" imgW="149832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447925"/>
                        <a:ext cx="2379663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2362200" y="4876800"/>
          <a:ext cx="397192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21" name="Equation" r:id="rId5" imgW="2501640" imgH="419040" progId="Equation.3">
                  <p:embed/>
                </p:oleObj>
              </mc:Choice>
              <mc:Fallback>
                <p:oleObj name="Equation" r:id="rId5" imgW="250164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876800"/>
                        <a:ext cx="3971925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B6C8E-F080-4613-810F-FE46CC1E5846}" type="datetime1">
              <a:rPr lang="en-US" smtClean="0"/>
              <a:t>11/15/2019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Put </a:t>
            </a:r>
            <a:r>
              <a:rPr lang="el-GR" dirty="0" smtClean="0"/>
              <a:t>ω</a:t>
            </a:r>
            <a:r>
              <a:rPr lang="en-US" dirty="0" smtClean="0"/>
              <a:t>=+0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Put </a:t>
            </a:r>
            <a:r>
              <a:rPr lang="el-GR" dirty="0" smtClean="0"/>
              <a:t>ω</a:t>
            </a:r>
            <a:r>
              <a:rPr lang="en-US" dirty="0" smtClean="0"/>
              <a:t>=+∞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Separate the real &amp; </a:t>
            </a:r>
            <a:r>
              <a:rPr lang="en-US" dirty="0" err="1" smtClean="0"/>
              <a:t>imj</a:t>
            </a:r>
            <a:r>
              <a:rPr lang="en-US" dirty="0" smtClean="0"/>
              <a:t> parts 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intersection with real axis, put </a:t>
            </a:r>
            <a:r>
              <a:rPr lang="en-US" dirty="0" err="1" smtClean="0"/>
              <a:t>Imj</a:t>
            </a:r>
            <a:r>
              <a:rPr lang="en-US" dirty="0" smtClean="0"/>
              <a:t>=0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Real part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 2…</a:t>
            </a:r>
            <a:endParaRPr lang="en-US" sz="3200" dirty="0"/>
          </a:p>
        </p:txBody>
      </p:sp>
      <p:graphicFrame>
        <p:nvGraphicFramePr>
          <p:cNvPr id="60421" name="Object 5"/>
          <p:cNvGraphicFramePr>
            <a:graphicFrameLocks noChangeAspect="1"/>
          </p:cNvGraphicFramePr>
          <p:nvPr/>
        </p:nvGraphicFramePr>
        <p:xfrm>
          <a:off x="3276600" y="1524000"/>
          <a:ext cx="45608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6" name="Equation" r:id="rId3" imgW="3136680" imgH="419040" progId="Equation.3">
                  <p:embed/>
                </p:oleObj>
              </mc:Choice>
              <mc:Fallback>
                <p:oleObj name="Equation" r:id="rId3" imgW="3136680" imgH="419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524000"/>
                        <a:ext cx="456088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2" name="Object 6"/>
          <p:cNvGraphicFramePr>
            <a:graphicFrameLocks noChangeAspect="1"/>
          </p:cNvGraphicFramePr>
          <p:nvPr/>
        </p:nvGraphicFramePr>
        <p:xfrm>
          <a:off x="3271837" y="2286000"/>
          <a:ext cx="46529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7" name="Equation" r:id="rId5" imgW="3200400" imgH="419040" progId="Equation.3">
                  <p:embed/>
                </p:oleObj>
              </mc:Choice>
              <mc:Fallback>
                <p:oleObj name="Equation" r:id="rId5" imgW="3200400" imgH="419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1837" y="2286000"/>
                        <a:ext cx="465296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3" name="Object 7"/>
          <p:cNvGraphicFramePr>
            <a:graphicFrameLocks noChangeAspect="1"/>
          </p:cNvGraphicFramePr>
          <p:nvPr/>
        </p:nvGraphicFramePr>
        <p:xfrm>
          <a:off x="2239963" y="3411538"/>
          <a:ext cx="5745162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8" name="Equation" r:id="rId7" imgW="3949560" imgH="444240" progId="Equation.3">
                  <p:embed/>
                </p:oleObj>
              </mc:Choice>
              <mc:Fallback>
                <p:oleObj name="Equation" r:id="rId7" imgW="3949560" imgH="4442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3411538"/>
                        <a:ext cx="5745162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4" name="Object 8"/>
          <p:cNvGraphicFramePr>
            <a:graphicFrameLocks noChangeAspect="1"/>
          </p:cNvGraphicFramePr>
          <p:nvPr/>
        </p:nvGraphicFramePr>
        <p:xfrm>
          <a:off x="2209800" y="4572000"/>
          <a:ext cx="3962400" cy="693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9" name="Equation" r:id="rId9" imgW="2539800" imgH="444240" progId="Equation.3">
                  <p:embed/>
                </p:oleObj>
              </mc:Choice>
              <mc:Fallback>
                <p:oleObj name="Equation" r:id="rId9" imgW="2539800" imgH="4442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572000"/>
                        <a:ext cx="3962400" cy="6934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5" name="Object 9"/>
          <p:cNvGraphicFramePr>
            <a:graphicFrameLocks noChangeAspect="1"/>
          </p:cNvGraphicFramePr>
          <p:nvPr/>
        </p:nvGraphicFramePr>
        <p:xfrm>
          <a:off x="2514600" y="4800600"/>
          <a:ext cx="5603875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90" name="Equation" r:id="rId11" imgW="2971800" imgH="685800" progId="Equation.3">
                  <p:embed/>
                </p:oleObj>
              </mc:Choice>
              <mc:Fallback>
                <p:oleObj name="Equation" r:id="rId11" imgW="2971800" imgH="6858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800600"/>
                        <a:ext cx="5603875" cy="129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D2B7F-117C-408E-9642-05CD8CDB96C2}" type="datetime1">
              <a:rPr lang="en-US" smtClean="0"/>
              <a:t>11/15/2019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 the system is type 2 the Nyquist plot from </a:t>
            </a:r>
            <a:r>
              <a:rPr lang="el-GR" dirty="0" smtClean="0"/>
              <a:t>ω</a:t>
            </a:r>
            <a:r>
              <a:rPr lang="en-US" dirty="0" smtClean="0"/>
              <a:t>=-0 to </a:t>
            </a:r>
            <a:r>
              <a:rPr lang="el-GR" dirty="0" smtClean="0"/>
              <a:t>ω</a:t>
            </a:r>
            <a:r>
              <a:rPr lang="en-US" dirty="0" smtClean="0"/>
              <a:t>=+0 is closed through an angle of 2</a:t>
            </a:r>
            <a:r>
              <a:rPr lang="el-GR" dirty="0" smtClean="0"/>
              <a:t>π</a:t>
            </a:r>
            <a:r>
              <a:rPr lang="en-US" dirty="0" smtClean="0"/>
              <a:t> in clockwise direction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 2…</a:t>
            </a:r>
            <a:endParaRPr lang="en-US" sz="3200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457200"/>
            <a:ext cx="441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0C9F8-930B-4759-BE91-6A0C8F438B65}" type="datetime1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N=-2 </a:t>
            </a:r>
            <a:r>
              <a:rPr lang="en-US" sz="2400" dirty="0" smtClean="0"/>
              <a:t>(</a:t>
            </a:r>
            <a:r>
              <a:rPr lang="en-US" sz="2000" dirty="0" smtClean="0"/>
              <a:t>as point (-1+j0) is encircled twice clockwise)</a:t>
            </a:r>
            <a:endParaRPr lang="en-US" dirty="0" smtClean="0"/>
          </a:p>
          <a:p>
            <a:r>
              <a:rPr lang="en-US" dirty="0" smtClean="0"/>
              <a:t>P</a:t>
            </a:r>
            <a:r>
              <a:rPr lang="en-US" baseline="-25000" dirty="0" smtClean="0"/>
              <a:t>+</a:t>
            </a:r>
            <a:r>
              <a:rPr lang="en-US" dirty="0" smtClean="0"/>
              <a:t>=0</a:t>
            </a:r>
            <a:r>
              <a:rPr lang="en-US" sz="3200" dirty="0" smtClean="0"/>
              <a:t> </a:t>
            </a:r>
            <a:r>
              <a:rPr lang="en-US" sz="2400" dirty="0" smtClean="0"/>
              <a:t>(</a:t>
            </a:r>
            <a:r>
              <a:rPr lang="en-US" sz="2000" dirty="0" smtClean="0"/>
              <a:t>No poles with +real part)</a:t>
            </a:r>
            <a:endParaRPr lang="en-US" dirty="0" smtClean="0"/>
          </a:p>
          <a:p>
            <a:r>
              <a:rPr lang="en-US" dirty="0" smtClean="0"/>
              <a:t>So By</a:t>
            </a:r>
          </a:p>
          <a:p>
            <a:pPr>
              <a:buNone/>
            </a:pPr>
            <a:r>
              <a:rPr lang="en-US" dirty="0" smtClean="0"/>
              <a:t>	N=P</a:t>
            </a:r>
            <a:r>
              <a:rPr lang="en-US" baseline="-25000" dirty="0" smtClean="0"/>
              <a:t>+</a:t>
            </a:r>
            <a:r>
              <a:rPr lang="en-US" dirty="0" smtClean="0"/>
              <a:t>-Z</a:t>
            </a:r>
            <a:r>
              <a:rPr lang="en-US" baseline="-25000" dirty="0" smtClean="0"/>
              <a:t>+</a:t>
            </a:r>
            <a:r>
              <a:rPr lang="en-US" dirty="0" smtClean="0"/>
              <a:t>=&gt; -2=0-Z+ =&gt;Z</a:t>
            </a:r>
            <a:r>
              <a:rPr lang="en-US" baseline="-25000" dirty="0" smtClean="0"/>
              <a:t>+</a:t>
            </a:r>
            <a:r>
              <a:rPr lang="en-US" dirty="0" smtClean="0"/>
              <a:t>=2</a:t>
            </a:r>
          </a:p>
          <a:p>
            <a:r>
              <a:rPr lang="en-US" dirty="0" smtClean="0"/>
              <a:t>No of roots having + real parts are 2</a:t>
            </a:r>
          </a:p>
          <a:p>
            <a:r>
              <a:rPr lang="en-US" dirty="0" smtClean="0"/>
              <a:t>=&gt; Closed loop unstable system</a:t>
            </a:r>
          </a:p>
          <a:p>
            <a:endParaRPr lang="en-US" baseline="-25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Example 2…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DB911-F474-496C-8CF1-5436A66D66CF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Determine the stability by Nyquist stability criterion of the system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Sol:</a:t>
            </a:r>
          </a:p>
          <a:p>
            <a:r>
              <a:rPr lang="en-US" dirty="0" smtClean="0"/>
              <a:t>As it is type 1 system so</a:t>
            </a:r>
          </a:p>
          <a:p>
            <a:r>
              <a:rPr lang="en-US" dirty="0" smtClean="0"/>
              <a:t>Nyquist plot from </a:t>
            </a:r>
            <a:r>
              <a:rPr lang="el-GR" dirty="0" smtClean="0"/>
              <a:t>ω</a:t>
            </a:r>
            <a:r>
              <a:rPr lang="en-US" dirty="0" smtClean="0"/>
              <a:t>=-0 </a:t>
            </a:r>
          </a:p>
          <a:p>
            <a:r>
              <a:rPr lang="en-US" dirty="0" smtClean="0"/>
              <a:t>to </a:t>
            </a:r>
            <a:r>
              <a:rPr lang="el-GR" dirty="0" smtClean="0"/>
              <a:t>ω</a:t>
            </a:r>
            <a:r>
              <a:rPr lang="en-US" dirty="0" smtClean="0"/>
              <a:t>=+0 is closed </a:t>
            </a:r>
          </a:p>
          <a:p>
            <a:r>
              <a:rPr lang="en-US" dirty="0" smtClean="0"/>
              <a:t>through an angle of </a:t>
            </a:r>
          </a:p>
          <a:p>
            <a:r>
              <a:rPr lang="el-GR" dirty="0" smtClean="0"/>
              <a:t>π</a:t>
            </a:r>
            <a:r>
              <a:rPr lang="en-US" dirty="0" smtClean="0"/>
              <a:t> in clockwise direction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 3</a:t>
            </a:r>
            <a:endParaRPr lang="en-US" sz="3200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286000"/>
            <a:ext cx="31623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1720850" y="2514600"/>
          <a:ext cx="21383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6" name="Equation" r:id="rId4" imgW="1346040" imgH="419040" progId="Equation.3">
                  <p:embed/>
                </p:oleObj>
              </mc:Choice>
              <mc:Fallback>
                <p:oleObj name="Equation" r:id="rId4" imgW="134604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850" y="2514600"/>
                        <a:ext cx="2138363" cy="66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2151D-4A97-4A0E-8906-302B002F8529}" type="datetime1">
              <a:rPr lang="en-US" smtClean="0"/>
              <a:t>11/15/2019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N=-1, P</a:t>
            </a:r>
            <a:r>
              <a:rPr lang="en-US" baseline="-25000" dirty="0" smtClean="0"/>
              <a:t>+</a:t>
            </a:r>
            <a:r>
              <a:rPr lang="en-US" dirty="0" smtClean="0"/>
              <a:t>=1 </a:t>
            </a:r>
          </a:p>
          <a:p>
            <a:r>
              <a:rPr lang="en-US" dirty="0" smtClean="0"/>
              <a:t>N=P</a:t>
            </a:r>
            <a:r>
              <a:rPr lang="en-US" baseline="-25000" dirty="0" smtClean="0"/>
              <a:t>+</a:t>
            </a:r>
            <a:r>
              <a:rPr lang="en-US" dirty="0" smtClean="0"/>
              <a:t>-Z</a:t>
            </a:r>
            <a:r>
              <a:rPr lang="en-US" baseline="-25000" dirty="0" smtClean="0"/>
              <a:t>+</a:t>
            </a:r>
            <a:r>
              <a:rPr lang="en-US" dirty="0" smtClean="0"/>
              <a:t> =&gt;Z</a:t>
            </a:r>
            <a:r>
              <a:rPr lang="en-US" baseline="-25000" dirty="0" smtClean="0"/>
              <a:t>+</a:t>
            </a:r>
            <a:r>
              <a:rPr lang="en-US" dirty="0" smtClean="0"/>
              <a:t>=2 	</a:t>
            </a:r>
            <a:r>
              <a:rPr lang="en-US" sz="2400" dirty="0" smtClean="0"/>
              <a:t>(</a:t>
            </a:r>
            <a:r>
              <a:rPr lang="en-US" sz="2000" dirty="0" smtClean="0"/>
              <a:t>Two roots on RHS of s-plane)</a:t>
            </a:r>
            <a:endParaRPr lang="en-US" dirty="0" smtClean="0"/>
          </a:p>
          <a:p>
            <a:r>
              <a:rPr lang="en-US" dirty="0" smtClean="0"/>
              <a:t>So closed loop system will be unstable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Example 3…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9F68B-CDE5-4656-BA58-D814658F66D7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Gain Margin, Phase Margin, Gain crossover freq, Phase crossover freq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828800"/>
            <a:ext cx="57721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0668-C8E4-463E-B5AF-FE3E082A3547}" type="datetime1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/>
          <a:lstStyle/>
          <a:p>
            <a:r>
              <a:rPr lang="en-US" dirty="0" smtClean="0"/>
              <a:t>Mapping from s-plane to G(s)H(s) plane 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1.Consider a single valued function G(s)H(s) of s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s is being traversed along a line though points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a</a:t>
            </a:r>
            <a:r>
              <a:rPr lang="en-US" dirty="0" smtClean="0"/>
              <a:t>=1+j1 &amp;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b</a:t>
            </a:r>
            <a:r>
              <a:rPr lang="en-US" dirty="0" smtClean="0"/>
              <a:t>=2.8+j0.5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</a:t>
            </a:r>
            <a:endParaRPr lang="en-US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813175" y="2814638"/>
          <a:ext cx="266065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Equation" r:id="rId3" imgW="1168200" imgH="203040" progId="Equation.3">
                  <p:embed/>
                </p:oleObj>
              </mc:Choice>
              <mc:Fallback>
                <p:oleObj name="Equation" r:id="rId3" imgW="11682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3175" y="2814638"/>
                        <a:ext cx="266065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817688" y="4414837"/>
          <a:ext cx="43656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Equation" r:id="rId5" imgW="1917360" imgH="203040" progId="Equation.3">
                  <p:embed/>
                </p:oleObj>
              </mc:Choice>
              <mc:Fallback>
                <p:oleObj name="Equation" r:id="rId5" imgW="191736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688" y="4414837"/>
                        <a:ext cx="436562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746250" y="5024437"/>
          <a:ext cx="465455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Equation" r:id="rId7" imgW="2044440" imgH="203040" progId="Equation.3">
                  <p:embed/>
                </p:oleObj>
              </mc:Choice>
              <mc:Fallback>
                <p:oleObj name="Equation" r:id="rId7" imgW="204444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5024437"/>
                        <a:ext cx="4654550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24ED-D732-4566-B4F6-8B60ADD42E8A}" type="datetime1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buClr>
                <a:schemeClr val="accent3"/>
              </a:buClr>
              <a:buSzPct val="95000"/>
            </a:pPr>
            <a:r>
              <a:rPr lang="en-US" sz="2700" b="1" dirty="0" smtClean="0"/>
              <a:t>Phase Crossover Frequency (</a:t>
            </a:r>
            <a:r>
              <a:rPr lang="el-GR" sz="2700" b="1" dirty="0" smtClean="0"/>
              <a:t>ω</a:t>
            </a:r>
            <a:r>
              <a:rPr lang="en-US" sz="2700" b="1" dirty="0" smtClean="0"/>
              <a:t>p) : </a:t>
            </a:r>
            <a:r>
              <a:rPr lang="en-US" sz="2700" dirty="0" smtClean="0"/>
              <a:t>The frequency where a polar plot intersects the –</a:t>
            </a:r>
            <a:r>
              <a:rPr lang="en-US" sz="2700" dirty="0" err="1" smtClean="0"/>
              <a:t>ve</a:t>
            </a:r>
            <a:r>
              <a:rPr lang="en-US" sz="2700" dirty="0" smtClean="0"/>
              <a:t> real axis is called phase crossover frequency</a:t>
            </a:r>
          </a:p>
          <a:p>
            <a:r>
              <a:rPr lang="en-US" b="1" dirty="0" smtClean="0"/>
              <a:t>Gain Crossover Frequency (</a:t>
            </a:r>
            <a:r>
              <a:rPr lang="el-GR" b="1" dirty="0" smtClean="0"/>
              <a:t>ω</a:t>
            </a:r>
            <a:r>
              <a:rPr lang="en-US" b="1" baseline="-25000" dirty="0" smtClean="0"/>
              <a:t>g</a:t>
            </a:r>
            <a:r>
              <a:rPr lang="en-US" b="1" dirty="0" smtClean="0"/>
              <a:t>) : </a:t>
            </a:r>
            <a:r>
              <a:rPr lang="en-US" dirty="0" smtClean="0"/>
              <a:t>The frequency where a polar plot intersects the unit circle is called gain crossover frequency</a:t>
            </a:r>
          </a:p>
          <a:p>
            <a:pPr>
              <a:buNone/>
            </a:pPr>
            <a:r>
              <a:rPr lang="en-US" dirty="0" smtClean="0"/>
              <a:t>	So at </a:t>
            </a:r>
            <a:r>
              <a:rPr lang="el-GR" b="1" dirty="0" smtClean="0"/>
              <a:t>ω</a:t>
            </a:r>
            <a:r>
              <a:rPr lang="en-US" b="1" baseline="-25000" dirty="0" smtClean="0"/>
              <a:t>g	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Gain Margin, Phase Margin, Gain crossover freq, Phase crossover freq…</a:t>
            </a:r>
            <a:endParaRPr lang="en-US" dirty="0"/>
          </a:p>
        </p:txBody>
      </p: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2514600" y="4495800"/>
          <a:ext cx="1981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9" name="Equation" r:id="rId3" imgW="990360" imgH="253800" progId="Equation.3">
                  <p:embed/>
                </p:oleObj>
              </mc:Choice>
              <mc:Fallback>
                <p:oleObj name="Equation" r:id="rId3" imgW="99036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495800"/>
                        <a:ext cx="19812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656BF-3896-443D-A1CE-162DF2B2F809}" type="datetime1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Phase Margin (PM): </a:t>
            </a:r>
          </a:p>
          <a:p>
            <a:pPr lvl="1"/>
            <a:r>
              <a:rPr lang="en-US" dirty="0" smtClean="0"/>
              <a:t>Phase margin is that amount of additional phase lag at the gain crossover frequency required to bring the system to the verge of instability (marginally stabile)</a:t>
            </a:r>
          </a:p>
          <a:p>
            <a:pPr lvl="1">
              <a:buNone/>
            </a:pPr>
            <a:r>
              <a:rPr lang="en-US" dirty="0" smtClean="0"/>
              <a:t>			</a:t>
            </a:r>
            <a:r>
              <a:rPr lang="en-US" dirty="0" err="1" smtClean="0"/>
              <a:t>Φ</a:t>
            </a:r>
            <a:r>
              <a:rPr lang="en-US" baseline="-25000" dirty="0" err="1" smtClean="0"/>
              <a:t>m</a:t>
            </a:r>
            <a:r>
              <a:rPr lang="en-US" dirty="0" smtClean="0"/>
              <a:t>=180</a:t>
            </a:r>
            <a:r>
              <a:rPr lang="en-US" baseline="30000" dirty="0" smtClean="0"/>
              <a:t>0</a:t>
            </a:r>
            <a:r>
              <a:rPr lang="en-US" dirty="0" smtClean="0"/>
              <a:t>+</a:t>
            </a:r>
            <a:r>
              <a:rPr lang="el-GR" dirty="0" smtClean="0"/>
              <a:t>Φ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Where </a:t>
            </a:r>
          </a:p>
          <a:p>
            <a:pPr lvl="1">
              <a:buNone/>
            </a:pPr>
            <a:r>
              <a:rPr lang="en-US" dirty="0" smtClean="0"/>
              <a:t>			</a:t>
            </a:r>
            <a:r>
              <a:rPr lang="el-GR" dirty="0" smtClean="0"/>
              <a:t>Φ</a:t>
            </a:r>
            <a:r>
              <a:rPr lang="en-US" dirty="0" smtClean="0"/>
              <a:t>=</a:t>
            </a:r>
            <a:r>
              <a:rPr lang="en-US" dirty="0" smtClean="0">
                <a:latin typeface="Cambria Math"/>
                <a:ea typeface="Cambria Math"/>
              </a:rPr>
              <a:t>∠G(j</a:t>
            </a:r>
            <a:r>
              <a:rPr lang="el-GR" dirty="0" smtClean="0">
                <a:latin typeface="Cambria Math"/>
                <a:ea typeface="Cambria Math"/>
              </a:rPr>
              <a:t>ω</a:t>
            </a:r>
            <a:r>
              <a:rPr lang="en-US" baseline="-25000" dirty="0" smtClean="0">
                <a:latin typeface="Cambria Math"/>
                <a:ea typeface="Cambria Math"/>
              </a:rPr>
              <a:t>g</a:t>
            </a:r>
            <a:r>
              <a:rPr lang="en-US" dirty="0" smtClean="0">
                <a:latin typeface="Cambria Math"/>
                <a:ea typeface="Cambria Math"/>
              </a:rPr>
              <a:t>)</a:t>
            </a:r>
          </a:p>
          <a:p>
            <a:pPr lvl="1">
              <a:buNone/>
            </a:pPr>
            <a:r>
              <a:rPr lang="en-US" dirty="0" smtClean="0">
                <a:latin typeface="Cambria Math"/>
                <a:ea typeface="Cambria Math"/>
              </a:rPr>
              <a:t>	if 		</a:t>
            </a:r>
            <a:r>
              <a:rPr lang="en-US" dirty="0" err="1" smtClean="0"/>
              <a:t>Φ</a:t>
            </a:r>
            <a:r>
              <a:rPr lang="en-US" baseline="-25000" dirty="0" err="1" smtClean="0"/>
              <a:t>m</a:t>
            </a:r>
            <a:r>
              <a:rPr lang="en-US" dirty="0" smtClean="0"/>
              <a:t>&gt;0 =&gt; +PM		(Stable System)</a:t>
            </a:r>
            <a:endParaRPr lang="en-US" dirty="0" smtClean="0">
              <a:latin typeface="Cambria Math"/>
              <a:ea typeface="Cambria Math"/>
            </a:endParaRPr>
          </a:p>
          <a:p>
            <a:pPr lvl="1">
              <a:buNone/>
            </a:pPr>
            <a:r>
              <a:rPr lang="en-US" dirty="0" smtClean="0">
                <a:latin typeface="Cambria Math"/>
                <a:ea typeface="Cambria Math"/>
              </a:rPr>
              <a:t>	if 		</a:t>
            </a:r>
            <a:r>
              <a:rPr lang="en-US" dirty="0" err="1" smtClean="0"/>
              <a:t>Φ</a:t>
            </a:r>
            <a:r>
              <a:rPr lang="en-US" baseline="-25000" dirty="0" err="1" smtClean="0"/>
              <a:t>m</a:t>
            </a:r>
            <a:r>
              <a:rPr lang="en-US" dirty="0" smtClean="0"/>
              <a:t>&lt;0 =&gt; -PM		(Unstable System)</a:t>
            </a:r>
            <a:endParaRPr lang="en-US" dirty="0" smtClean="0">
              <a:latin typeface="Cambria Math"/>
              <a:ea typeface="Cambria Math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Gain Margin, Phase Margin, Gain crossover freq, Phase crossover freq…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5159E-8E22-4A54-B869-CEDD5864521D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Gain Margin (GM): </a:t>
            </a:r>
          </a:p>
          <a:p>
            <a:pPr lvl="1"/>
            <a:r>
              <a:rPr lang="en-US" dirty="0" smtClean="0"/>
              <a:t>The gain margin is the reciprocal of magnitude             at the frequency at which the phase angle is -180</a:t>
            </a:r>
            <a:r>
              <a:rPr lang="en-US" baseline="30000" dirty="0" smtClean="0"/>
              <a:t>0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			</a:t>
            </a:r>
          </a:p>
          <a:p>
            <a:pPr lvl="1">
              <a:buNone/>
            </a:pPr>
            <a:r>
              <a:rPr lang="en-US" dirty="0" smtClean="0"/>
              <a:t>	</a:t>
            </a:r>
          </a:p>
          <a:p>
            <a:pPr lvl="1">
              <a:buNone/>
            </a:pPr>
            <a:r>
              <a:rPr lang="en-US" dirty="0" smtClean="0"/>
              <a:t>	In terms of dB</a:t>
            </a:r>
          </a:p>
          <a:p>
            <a:pPr lvl="1">
              <a:buNone/>
            </a:pPr>
            <a:r>
              <a:rPr lang="en-US" dirty="0" smtClean="0"/>
              <a:t>				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Gain Margin, Phase Margin, Gain crossover freq, Phase crossover freq…</a:t>
            </a:r>
            <a:endParaRPr lang="en-US" dirty="0"/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2817813" y="2743200"/>
          <a:ext cx="2227262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6" name="Equation" r:id="rId3" imgW="1333440" imgH="419040" progId="Equation.3">
                  <p:embed/>
                </p:oleObj>
              </mc:Choice>
              <mc:Fallback>
                <p:oleObj name="Equation" r:id="rId3" imgW="133344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7813" y="2743200"/>
                        <a:ext cx="2227262" cy="700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533400" y="3962400"/>
          <a:ext cx="82518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7" name="Equation" r:id="rId5" imgW="4127400" imgH="419040" progId="Equation.3">
                  <p:embed/>
                </p:oleObj>
              </mc:Choice>
              <mc:Fallback>
                <p:oleObj name="Equation" r:id="rId5" imgW="412740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962400"/>
                        <a:ext cx="8251825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71D42-F648-447D-B675-A05DD908C84E}" type="datetime1">
              <a:rPr lang="en-US" smtClean="0"/>
              <a:t>11/15/2019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Stability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Stable: </a:t>
            </a:r>
            <a:r>
              <a:rPr lang="en-US" dirty="0" smtClean="0"/>
              <a:t>If critical point (-1+j0) is within the plot as shown, Both GM &amp; PM are +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					GM=20log</a:t>
            </a:r>
            <a:r>
              <a:rPr lang="en-US" baseline="-25000" dirty="0" smtClean="0"/>
              <a:t>10</a:t>
            </a:r>
            <a:r>
              <a:rPr lang="en-US" dirty="0" smtClean="0"/>
              <a:t>(1/x) dB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819400"/>
            <a:ext cx="4976812" cy="303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87B10-6706-4B04-93E7-D68BA6DA6E6C}" type="datetime1">
              <a:rPr lang="en-US" smtClean="0"/>
              <a:t>11/15/2019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Stability 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Unstable: </a:t>
            </a:r>
            <a:r>
              <a:rPr lang="en-US" dirty="0" smtClean="0"/>
              <a:t>If critical point (-1+j0) is outside the plot as shown, Both GM &amp; PM are -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			</a:t>
            </a:r>
            <a:r>
              <a:rPr lang="en-US" dirty="0"/>
              <a:t>	</a:t>
            </a:r>
            <a:r>
              <a:rPr lang="en-US" dirty="0" smtClean="0"/>
              <a:t> GM=20log</a:t>
            </a:r>
            <a:r>
              <a:rPr lang="en-US" baseline="-25000" dirty="0" smtClean="0"/>
              <a:t>10</a:t>
            </a:r>
            <a:r>
              <a:rPr lang="en-US" dirty="0" smtClean="0"/>
              <a:t>(1 /x) dB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		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819400"/>
            <a:ext cx="4648200" cy="30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A00DD-B4AE-4483-B8E1-F7330368B856}" type="datetime1">
              <a:rPr lang="en-US" smtClean="0"/>
              <a:t>11/15/2019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Stability …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Marginally Stable System: </a:t>
            </a:r>
            <a:r>
              <a:rPr lang="en-US" dirty="0" smtClean="0"/>
              <a:t>If critical point (-1+j0) is on the plot as shown, Both GM &amp; PM are ZERO 		GM=20log</a:t>
            </a:r>
            <a:r>
              <a:rPr lang="en-US" baseline="-25000" dirty="0" smtClean="0"/>
              <a:t>10</a:t>
            </a:r>
            <a:r>
              <a:rPr lang="en-US" dirty="0" smtClean="0"/>
              <a:t>(1 /1)=0 dB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895600"/>
            <a:ext cx="4724400" cy="305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43997-E0E5-4979-8E65-D3A40F1779AC}" type="datetime1">
              <a:rPr lang="en-US" smtClean="0"/>
              <a:t>11/15/2019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GM</a:t>
            </a:r>
            <a:r>
              <a:rPr lang="en-US" baseline="-25000" dirty="0" smtClean="0"/>
              <a:t>system1</a:t>
            </a:r>
            <a:r>
              <a:rPr lang="en-US" dirty="0" smtClean="0"/>
              <a:t>=GM</a:t>
            </a:r>
            <a:r>
              <a:rPr lang="en-US" baseline="-25000" dirty="0" smtClean="0"/>
              <a:t>system2</a:t>
            </a:r>
          </a:p>
          <a:p>
            <a:r>
              <a:rPr lang="en-US" dirty="0" smtClean="0"/>
              <a:t>But </a:t>
            </a:r>
          </a:p>
          <a:p>
            <a:r>
              <a:rPr lang="en-US" dirty="0" smtClean="0"/>
              <a:t>PM</a:t>
            </a:r>
            <a:r>
              <a:rPr lang="en-US" baseline="-25000" dirty="0" smtClean="0"/>
              <a:t>system1</a:t>
            </a:r>
            <a:r>
              <a:rPr lang="en-US" dirty="0" smtClean="0"/>
              <a:t>&gt;PM</a:t>
            </a:r>
            <a:r>
              <a:rPr lang="en-US" baseline="-25000" dirty="0" smtClean="0"/>
              <a:t>system2</a:t>
            </a:r>
          </a:p>
          <a:p>
            <a:r>
              <a:rPr lang="en-US" dirty="0" smtClean="0"/>
              <a:t>So </a:t>
            </a:r>
          </a:p>
          <a:p>
            <a:r>
              <a:rPr lang="en-US" dirty="0" smtClean="0"/>
              <a:t>system 1 </a:t>
            </a:r>
          </a:p>
          <a:p>
            <a:r>
              <a:rPr lang="en-US" dirty="0" smtClean="0"/>
              <a:t>is more stable </a:t>
            </a:r>
          </a:p>
          <a:p>
            <a:endParaRPr lang="en-US" baseline="-25000" dirty="0" smtClean="0"/>
          </a:p>
          <a:p>
            <a:endParaRPr lang="en-US" baseline="-25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stability</a:t>
            </a:r>
            <a:endParaRPr lang="en-US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600200"/>
            <a:ext cx="41148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7028-436E-4942-90FE-BBE35FFDCEA7}" type="datetime1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Control System By B.S. </a:t>
            </a:r>
            <a:r>
              <a:rPr lang="en-US" dirty="0" err="1" smtClean="0"/>
              <a:t>Manke</a:t>
            </a:r>
            <a:r>
              <a:rPr lang="en-US" dirty="0" smtClean="0"/>
              <a:t>; Khanna Publication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2E284-ED86-4B60-B834-E3065939B4B6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Mapping…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57400"/>
            <a:ext cx="82296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0D743-6E4B-43E5-8BA3-A8DF9EAC30C1}" type="datetime1">
              <a:rPr lang="en-US" smtClean="0"/>
              <a:t>11/15/2019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Note:</a:t>
            </a:r>
          </a:p>
          <a:p>
            <a:r>
              <a:rPr lang="en-US" dirty="0" smtClean="0"/>
              <a:t>For s-plane</a:t>
            </a:r>
          </a:p>
          <a:p>
            <a:r>
              <a:rPr lang="en-US" dirty="0" smtClean="0"/>
              <a:t>The zero of the transfer function is at s=-1.5 in s-plane</a:t>
            </a:r>
          </a:p>
          <a:p>
            <a:r>
              <a:rPr lang="en-US" dirty="0" smtClean="0"/>
              <a:t>A Phasor M</a:t>
            </a:r>
            <a:r>
              <a:rPr lang="en-US" baseline="-25000" dirty="0" smtClean="0"/>
              <a:t>a</a:t>
            </a:r>
            <a:r>
              <a:rPr lang="en-US" dirty="0" smtClean="0"/>
              <a:t> is drawn from the point s=-1.5 to the point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a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magnitude M</a:t>
            </a:r>
            <a:r>
              <a:rPr lang="en-US" baseline="-25000" dirty="0" smtClean="0"/>
              <a:t>a</a:t>
            </a:r>
            <a:r>
              <a:rPr lang="en-US" dirty="0" smtClean="0"/>
              <a:t> &amp; Phase </a:t>
            </a:r>
            <a:r>
              <a:rPr lang="el-GR" dirty="0" smtClean="0"/>
              <a:t>φ</a:t>
            </a:r>
            <a:r>
              <a:rPr lang="en-US" baseline="-25000" dirty="0" smtClean="0"/>
              <a:t>a</a:t>
            </a:r>
            <a:r>
              <a:rPr lang="en-US" dirty="0" smtClean="0"/>
              <a:t> of this phasor gives the value of the G(s)H(s) at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a</a:t>
            </a:r>
            <a:r>
              <a:rPr lang="en-US" dirty="0" smtClean="0"/>
              <a:t> in polar form. </a:t>
            </a:r>
          </a:p>
          <a:p>
            <a:r>
              <a:rPr lang="en-US" dirty="0" smtClean="0"/>
              <a:t>Similarly the magnitude M</a:t>
            </a:r>
            <a:r>
              <a:rPr lang="en-US" baseline="-25000" dirty="0" smtClean="0"/>
              <a:t>b</a:t>
            </a:r>
            <a:r>
              <a:rPr lang="en-US" dirty="0" smtClean="0"/>
              <a:t> &amp; Phase </a:t>
            </a:r>
            <a:r>
              <a:rPr lang="el-GR" dirty="0" smtClean="0"/>
              <a:t>φ</a:t>
            </a:r>
            <a:r>
              <a:rPr lang="en-US" baseline="-25000" dirty="0" smtClean="0"/>
              <a:t>b</a:t>
            </a:r>
            <a:r>
              <a:rPr lang="en-US" dirty="0" smtClean="0"/>
              <a:t> of the phasor gives the value of the G(s)H(s) at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b</a:t>
            </a:r>
            <a:r>
              <a:rPr lang="en-US" dirty="0" smtClean="0"/>
              <a:t> in polar form</a:t>
            </a:r>
          </a:p>
          <a:p>
            <a:r>
              <a:rPr lang="en-US" dirty="0" smtClean="0"/>
              <a:t>For G(s)H(s)-plane </a:t>
            </a:r>
          </a:p>
          <a:p>
            <a:r>
              <a:rPr lang="en-US" dirty="0" smtClean="0"/>
              <a:t>The magnitude &amp; phasor of the transfer function G(s)H(s)=s+1.5 at a point in G(s)H(s) plane is given by the magnitude and the phase of the phasor drawn from the </a:t>
            </a:r>
            <a:r>
              <a:rPr lang="en-US" b="1" dirty="0" smtClean="0"/>
              <a:t>origin of G(s)H(s)-plane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E750E-8CD2-477C-A3D7-E196E71B1D0E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b="1" dirty="0" smtClean="0"/>
              <a:t>2. Consider another single valued function G(s)H(s) of s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/>
            <a:r>
              <a:rPr lang="en-US" dirty="0" smtClean="0"/>
              <a:t>Here s is varied along a closed path (</a:t>
            </a:r>
            <a:r>
              <a:rPr lang="en-US" dirty="0" err="1" smtClean="0"/>
              <a:t>s</a:t>
            </a:r>
            <a:r>
              <a:rPr lang="en-US" baseline="-25000" dirty="0" err="1" smtClean="0"/>
              <a:t>a</a:t>
            </a:r>
            <a:r>
              <a:rPr lang="en-US" dirty="0" err="1" smtClean="0"/>
              <a:t>→s</a:t>
            </a:r>
            <a:r>
              <a:rPr lang="en-US" baseline="-25000" dirty="0" err="1" smtClean="0"/>
              <a:t>b</a:t>
            </a:r>
            <a:r>
              <a:rPr lang="en-US" dirty="0" err="1" smtClean="0"/>
              <a:t>→s</a:t>
            </a:r>
            <a:r>
              <a:rPr lang="en-US" baseline="-25000" dirty="0" err="1" smtClean="0"/>
              <a:t>c</a:t>
            </a:r>
            <a:r>
              <a:rPr lang="en-US" dirty="0" err="1" smtClean="0"/>
              <a:t>→s</a:t>
            </a:r>
            <a:r>
              <a:rPr lang="en-US" baseline="-25000" dirty="0" err="1" smtClean="0"/>
              <a:t>d</a:t>
            </a:r>
            <a:r>
              <a:rPr lang="en-US" dirty="0" err="1" smtClean="0"/>
              <a:t>→s</a:t>
            </a:r>
            <a:r>
              <a:rPr lang="en-US" baseline="-25000" dirty="0" err="1" smtClean="0"/>
              <a:t>a</a:t>
            </a:r>
            <a:r>
              <a:rPr lang="en-US" dirty="0" smtClean="0"/>
              <a:t>) in clockwise direction as shown in figure. </a:t>
            </a:r>
          </a:p>
          <a:p>
            <a:pPr algn="just"/>
            <a:r>
              <a:rPr lang="en-US" dirty="0" smtClean="0"/>
              <a:t>Zero z</a:t>
            </a:r>
            <a:r>
              <a:rPr lang="en-US" baseline="-25000" dirty="0" smtClean="0"/>
              <a:t>1</a:t>
            </a:r>
            <a:r>
              <a:rPr lang="en-US" dirty="0" smtClean="0"/>
              <a:t> is inside while z</a:t>
            </a:r>
            <a:r>
              <a:rPr lang="en-US" baseline="-25000" dirty="0" smtClean="0"/>
              <a:t>2</a:t>
            </a:r>
            <a:r>
              <a:rPr lang="en-US" dirty="0" smtClean="0"/>
              <a:t> is outside the specified path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Mapping…</a:t>
            </a:r>
            <a:endParaRPr lang="en-US" dirty="0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2464215"/>
              </p:ext>
            </p:extLst>
          </p:nvPr>
        </p:nvGraphicFramePr>
        <p:xfrm>
          <a:off x="2462213" y="2514600"/>
          <a:ext cx="38004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Equation" r:id="rId3" imgW="1688760" imgH="203040" progId="Equation.DSMT4">
                  <p:embed/>
                </p:oleObj>
              </mc:Choice>
              <mc:Fallback>
                <p:oleObj name="Equation" r:id="rId3" imgW="168876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213" y="2514600"/>
                        <a:ext cx="380047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7EF0-CD8D-4748-AA62-5E52F3E77516}" type="datetime1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860107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620A-C864-4E7B-9E7C-70590266844E}" type="datetime1">
              <a:rPr lang="en-US" smtClean="0"/>
              <a:t>11/15/2019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Note: </a:t>
            </a:r>
            <a:r>
              <a:rPr lang="en-US" sz="2400" dirty="0" smtClean="0"/>
              <a:t>From above s-plane</a:t>
            </a:r>
          </a:p>
          <a:p>
            <a:pPr marL="109728" indent="0">
              <a:buNone/>
            </a:pPr>
            <a:endParaRPr lang="en-US" sz="2400" dirty="0" smtClean="0"/>
          </a:p>
          <a:p>
            <a:r>
              <a:rPr lang="en-US" sz="2400" dirty="0" smtClean="0"/>
              <a:t>φ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is the phase angle of phasor 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(=s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-z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at 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a</a:t>
            </a:r>
            <a:endParaRPr lang="en-US" sz="2400" baseline="-25000" dirty="0" smtClean="0"/>
          </a:p>
          <a:p>
            <a:r>
              <a:rPr lang="en-US" sz="2400" dirty="0" smtClean="0"/>
              <a:t>φ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is the phase angle of phasor 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(=s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-z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) at </a:t>
            </a:r>
            <a:r>
              <a:rPr lang="en-US" sz="2400" dirty="0" err="1" smtClean="0"/>
              <a:t>s</a:t>
            </a:r>
            <a:r>
              <a:rPr lang="en-US" sz="2400" baseline="-25000" dirty="0" err="1" smtClean="0"/>
              <a:t>a</a:t>
            </a:r>
            <a:endParaRPr lang="en-US" sz="2400" dirty="0" smtClean="0"/>
          </a:p>
          <a:p>
            <a:r>
              <a:rPr lang="en-US" sz="2400" dirty="0" smtClean="0"/>
              <a:t>The phasor M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undergoes a change of -2</a:t>
            </a:r>
            <a:r>
              <a:rPr lang="el-GR" sz="2400" dirty="0" smtClean="0"/>
              <a:t>π</a:t>
            </a:r>
            <a:r>
              <a:rPr lang="en-US" sz="2400" dirty="0" smtClean="0"/>
              <a:t> i.e. one clockwise rotation </a:t>
            </a:r>
          </a:p>
          <a:p>
            <a:r>
              <a:rPr lang="en-US" sz="2400" dirty="0" smtClean="0"/>
              <a:t>The phase M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undergoes a changes of zero i.e. No rotation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8EC2-4D5C-4796-A359-1C815AA8A48B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By: Nafees Ahmed, EED, DIT, DDun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1190</TotalTime>
  <Words>2680</Words>
  <Application>Microsoft Office PowerPoint</Application>
  <PresentationFormat>On-screen Show (4:3)</PresentationFormat>
  <Paragraphs>519</Paragraphs>
  <Slides>47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Calibri</vt:lpstr>
      <vt:lpstr>Cambria Math</vt:lpstr>
      <vt:lpstr>Lucida Sans Unicode</vt:lpstr>
      <vt:lpstr>Times New Roman</vt:lpstr>
      <vt:lpstr>Verdana</vt:lpstr>
      <vt:lpstr>Wingdings 2</vt:lpstr>
      <vt:lpstr>Wingdings 3</vt:lpstr>
      <vt:lpstr>Concourse</vt:lpstr>
      <vt:lpstr>Equation</vt:lpstr>
      <vt:lpstr>Nyquist Stability Criterion</vt:lpstr>
      <vt:lpstr>Introduction </vt:lpstr>
      <vt:lpstr>Introduction…</vt:lpstr>
      <vt:lpstr>Mapping </vt:lpstr>
      <vt:lpstr>Mapping…</vt:lpstr>
      <vt:lpstr>Mapping…</vt:lpstr>
      <vt:lpstr>Mapping…</vt:lpstr>
      <vt:lpstr>Mapping…</vt:lpstr>
      <vt:lpstr>Mapping…</vt:lpstr>
      <vt:lpstr>Mapping…</vt:lpstr>
      <vt:lpstr>Mapping…</vt:lpstr>
      <vt:lpstr>Mapping…</vt:lpstr>
      <vt:lpstr>Determination of Zeros of G(s)H(s) which are located inside a specified region in s-plane</vt:lpstr>
      <vt:lpstr>Determination of Zeros of G(s)H(s) which are located inside a specified region in s-plane…</vt:lpstr>
      <vt:lpstr>Determination of Zeros of G(s)H(s) which are located inside a specified region in s-plane…</vt:lpstr>
      <vt:lpstr>Determination of Zeros of G(s)H(s) which are located inside a specified region in s-plane…</vt:lpstr>
      <vt:lpstr>Application of Nyquist Criterion to determine the stability of closed loop system</vt:lpstr>
      <vt:lpstr>Application of Nyquist Criterion to determine the stability of closed loop system…</vt:lpstr>
      <vt:lpstr>Application of Nyquist Criterion to determine the stability of closed loop system…</vt:lpstr>
      <vt:lpstr>Application of Nyquist Criterion to determine the stability of closed loop system…</vt:lpstr>
      <vt:lpstr>Application of Nyquist Criterion to determine the stability of closed loop system…</vt:lpstr>
      <vt:lpstr>Closing Nyquist plot from s=-j0 to s=+j0</vt:lpstr>
      <vt:lpstr>Closing Nyquist plot from s=-j0 to s=+j0…</vt:lpstr>
      <vt:lpstr>Closing Nyquist plot from s=-j0 to s=+j0…</vt:lpstr>
      <vt:lpstr>Closing Nyquist plot from s=-j0 to s=+j0…</vt:lpstr>
      <vt:lpstr>Closing Nyquist plot from s=-j0 to s=+j0…</vt:lpstr>
      <vt:lpstr>Closing Nyquist plot from s=-j0 to s=+j0…</vt:lpstr>
      <vt:lpstr>Closing Nyquist plot from s=-j0 to s=+j0…</vt:lpstr>
      <vt:lpstr>Closing Nyquist plot from s=-j0 to s=+j0…</vt:lpstr>
      <vt:lpstr>Examples: </vt:lpstr>
      <vt:lpstr>Example1…</vt:lpstr>
      <vt:lpstr>Example1…</vt:lpstr>
      <vt:lpstr>PowerPoint Presentation</vt:lpstr>
      <vt:lpstr>Example 2…</vt:lpstr>
      <vt:lpstr>Example 2…</vt:lpstr>
      <vt:lpstr>Example 2…</vt:lpstr>
      <vt:lpstr>Example 3</vt:lpstr>
      <vt:lpstr>Example 3…</vt:lpstr>
      <vt:lpstr>Gain Margin, Phase Margin, Gain crossover freq, Phase crossover freq</vt:lpstr>
      <vt:lpstr>Gain Margin, Phase Margin, Gain crossover freq, Phase crossover freq…</vt:lpstr>
      <vt:lpstr>Gain Margin, Phase Margin, Gain crossover freq, Phase crossover freq…</vt:lpstr>
      <vt:lpstr>Gain Margin, Phase Margin, Gain crossover freq, Phase crossover freq…</vt:lpstr>
      <vt:lpstr>Stability </vt:lpstr>
      <vt:lpstr>Stability …</vt:lpstr>
      <vt:lpstr>Stability …</vt:lpstr>
      <vt:lpstr>Relative stability</vt:lpstr>
      <vt:lpstr>Books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Nyquist Stability Criterion</dc:title>
  <dc:creator>nafees</dc:creator>
  <cp:lastModifiedBy>nafees ahamad</cp:lastModifiedBy>
  <cp:revision>54</cp:revision>
  <dcterms:created xsi:type="dcterms:W3CDTF">2013-04-09T07:54:55Z</dcterms:created>
  <dcterms:modified xsi:type="dcterms:W3CDTF">2019-11-15T04:26:06Z</dcterms:modified>
</cp:coreProperties>
</file>