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3" r:id="rId9"/>
    <p:sldId id="264" r:id="rId10"/>
    <p:sldId id="268" r:id="rId11"/>
    <p:sldId id="265" r:id="rId12"/>
    <p:sldId id="270" r:id="rId13"/>
    <p:sldId id="266" r:id="rId14"/>
    <p:sldId id="274" r:id="rId15"/>
    <p:sldId id="275" r:id="rId16"/>
    <p:sldId id="271" r:id="rId17"/>
    <p:sldId id="272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4" r:id="rId26"/>
    <p:sldId id="285" r:id="rId27"/>
    <p:sldId id="286" r:id="rId28"/>
    <p:sldId id="287" r:id="rId29"/>
    <p:sldId id="28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CD64-1525-4C08-9364-BCC8738C62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3F70-1019-44C5-9AB2-E32496CBE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6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CD64-1525-4C08-9364-BCC8738C62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3F70-1019-44C5-9AB2-E32496CBE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1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CD64-1525-4C08-9364-BCC8738C62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3F70-1019-44C5-9AB2-E32496CBE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5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CD64-1525-4C08-9364-BCC8738C62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3F70-1019-44C5-9AB2-E32496CBE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9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CD64-1525-4C08-9364-BCC8738C62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3F70-1019-44C5-9AB2-E32496CBE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CD64-1525-4C08-9364-BCC8738C62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3F70-1019-44C5-9AB2-E32496CBE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5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CD64-1525-4C08-9364-BCC8738C62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3F70-1019-44C5-9AB2-E32496CBE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23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CD64-1525-4C08-9364-BCC8738C62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3F70-1019-44C5-9AB2-E32496CBE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5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CD64-1525-4C08-9364-BCC8738C62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3F70-1019-44C5-9AB2-E32496CBE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0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CD64-1525-4C08-9364-BCC8738C62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3F70-1019-44C5-9AB2-E32496CBE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CD64-1525-4C08-9364-BCC8738C62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3F70-1019-44C5-9AB2-E32496CBE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10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8CD64-1525-4C08-9364-BCC8738C62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43F70-1019-44C5-9AB2-E32496CBE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1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7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Nyquist Stability Criterion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Nafees Ahamad </a:t>
            </a:r>
          </a:p>
          <a:p>
            <a:r>
              <a:rPr lang="en-US" dirty="0" smtClean="0"/>
              <a:t>AP, Department of EECE, DIT University, </a:t>
            </a:r>
          </a:p>
          <a:p>
            <a:r>
              <a:rPr lang="en-US" dirty="0" smtClean="0"/>
              <a:t>Dehradun</a:t>
            </a:r>
          </a:p>
        </p:txBody>
      </p:sp>
    </p:spTree>
    <p:extLst>
      <p:ext uri="{BB962C8B-B14F-4D97-AF65-F5344CB8AC3E}">
        <p14:creationId xmlns:p14="http://schemas.microsoft.com/office/powerpoint/2010/main" val="16065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47114" y="2105752"/>
            <a:ext cx="4377179" cy="3627748"/>
            <a:chOff x="693584" y="2123500"/>
            <a:chExt cx="4377179" cy="3627748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693584" y="4461164"/>
              <a:ext cx="4210925" cy="236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rot="16200000">
              <a:off x="572192" y="3634046"/>
              <a:ext cx="26517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365111" y="2123500"/>
              <a:ext cx="532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Im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37802" y="4525879"/>
              <a:ext cx="532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Re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80608" y="5289583"/>
              <a:ext cx="1389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S-plane</a:t>
              </a:r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81866" y="2567417"/>
            <a:ext cx="3490261" cy="3557778"/>
            <a:chOff x="1468581" y="2509915"/>
            <a:chExt cx="3490261" cy="3557778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1468581" y="4142874"/>
              <a:ext cx="34359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>
              <a:off x="1860665" y="3973557"/>
              <a:ext cx="26517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272291" y="2509915"/>
              <a:ext cx="532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Im</a:t>
              </a:r>
              <a:endParaRPr lang="en-US" sz="2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25881" y="4204762"/>
              <a:ext cx="532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Re</a:t>
              </a:r>
              <a:endParaRPr lang="en-US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71397" y="5606028"/>
              <a:ext cx="17571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D(s)-plane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26315" y="256879"/>
            <a:ext cx="4827731" cy="4460905"/>
            <a:chOff x="2531251" y="1081905"/>
            <a:chExt cx="6008743" cy="4620060"/>
          </a:xfrm>
        </p:grpSpPr>
        <p:sp>
          <p:nvSpPr>
            <p:cNvPr id="2" name="Arc 1"/>
            <p:cNvSpPr/>
            <p:nvPr/>
          </p:nvSpPr>
          <p:spPr>
            <a:xfrm>
              <a:off x="2531251" y="1566127"/>
              <a:ext cx="6008743" cy="4135838"/>
            </a:xfrm>
            <a:prstGeom prst="arc">
              <a:avLst>
                <a:gd name="adj1" fmla="val 12588090"/>
                <a:gd name="adj2" fmla="val 140758"/>
              </a:avLst>
            </a:prstGeom>
            <a:ln w="22225">
              <a:solidFill>
                <a:schemeClr val="tx1"/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04282" y="1081905"/>
              <a:ext cx="1625504" cy="478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Mapped</a:t>
              </a:r>
              <a:endParaRPr lang="en-US" sz="2400" dirty="0"/>
            </a:p>
          </p:txBody>
        </p:sp>
      </p:grpSp>
      <p:grpSp>
        <p:nvGrpSpPr>
          <p:cNvPr id="45" name="Group 44"/>
          <p:cNvGrpSpPr/>
          <p:nvPr/>
        </p:nvGrpSpPr>
        <p:grpSpPr>
          <a:xfrm rot="5400000">
            <a:off x="2368223" y="1976257"/>
            <a:ext cx="1664101" cy="1725110"/>
            <a:chOff x="2506116" y="2538998"/>
            <a:chExt cx="1664101" cy="1725110"/>
          </a:xfrm>
        </p:grpSpPr>
        <p:sp>
          <p:nvSpPr>
            <p:cNvPr id="3" name="Freeform 2"/>
            <p:cNvSpPr/>
            <p:nvPr/>
          </p:nvSpPr>
          <p:spPr>
            <a:xfrm>
              <a:off x="2506116" y="2538998"/>
              <a:ext cx="1664101" cy="1725110"/>
            </a:xfrm>
            <a:custGeom>
              <a:avLst/>
              <a:gdLst>
                <a:gd name="connsiteX0" fmla="*/ 276 w 1664101"/>
                <a:gd name="connsiteY0" fmla="*/ 706402 h 1725110"/>
                <a:gd name="connsiteX1" fmla="*/ 239426 w 1664101"/>
                <a:gd name="connsiteY1" fmla="*/ 214033 h 1725110"/>
                <a:gd name="connsiteX2" fmla="*/ 999082 w 1664101"/>
                <a:gd name="connsiteY2" fmla="*/ 3017 h 1725110"/>
                <a:gd name="connsiteX3" fmla="*/ 1322639 w 1664101"/>
                <a:gd name="connsiteY3" fmla="*/ 354710 h 1725110"/>
                <a:gd name="connsiteX4" fmla="*/ 1660263 w 1664101"/>
                <a:gd name="connsiteY4" fmla="*/ 664199 h 1725110"/>
                <a:gd name="connsiteX5" fmla="*/ 1491451 w 1664101"/>
                <a:gd name="connsiteY5" fmla="*/ 1058094 h 1725110"/>
                <a:gd name="connsiteX6" fmla="*/ 1280436 w 1664101"/>
                <a:gd name="connsiteY6" fmla="*/ 1353516 h 1725110"/>
                <a:gd name="connsiteX7" fmla="*/ 942811 w 1664101"/>
                <a:gd name="connsiteY7" fmla="*/ 1691140 h 1725110"/>
                <a:gd name="connsiteX8" fmla="*/ 408239 w 1664101"/>
                <a:gd name="connsiteY8" fmla="*/ 1691140 h 1725110"/>
                <a:gd name="connsiteX9" fmla="*/ 225359 w 1664101"/>
                <a:gd name="connsiteY9" fmla="*/ 1494193 h 1725110"/>
                <a:gd name="connsiteX10" fmla="*/ 464510 w 1664101"/>
                <a:gd name="connsiteY10" fmla="*/ 1297245 h 1725110"/>
                <a:gd name="connsiteX11" fmla="*/ 197223 w 1664101"/>
                <a:gd name="connsiteY11" fmla="*/ 1072162 h 1725110"/>
                <a:gd name="connsiteX12" fmla="*/ 276 w 1664101"/>
                <a:gd name="connsiteY12" fmla="*/ 706402 h 172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4101" h="1725110">
                  <a:moveTo>
                    <a:pt x="276" y="706402"/>
                  </a:moveTo>
                  <a:cubicBezTo>
                    <a:pt x="7310" y="563381"/>
                    <a:pt x="72958" y="331264"/>
                    <a:pt x="239426" y="214033"/>
                  </a:cubicBezTo>
                  <a:cubicBezTo>
                    <a:pt x="405894" y="96802"/>
                    <a:pt x="818547" y="-20429"/>
                    <a:pt x="999082" y="3017"/>
                  </a:cubicBezTo>
                  <a:cubicBezTo>
                    <a:pt x="1179617" y="26463"/>
                    <a:pt x="1212442" y="244513"/>
                    <a:pt x="1322639" y="354710"/>
                  </a:cubicBezTo>
                  <a:cubicBezTo>
                    <a:pt x="1432836" y="464907"/>
                    <a:pt x="1632128" y="546968"/>
                    <a:pt x="1660263" y="664199"/>
                  </a:cubicBezTo>
                  <a:cubicBezTo>
                    <a:pt x="1688398" y="781430"/>
                    <a:pt x="1554755" y="943208"/>
                    <a:pt x="1491451" y="1058094"/>
                  </a:cubicBezTo>
                  <a:cubicBezTo>
                    <a:pt x="1428147" y="1172980"/>
                    <a:pt x="1371876" y="1248008"/>
                    <a:pt x="1280436" y="1353516"/>
                  </a:cubicBezTo>
                  <a:cubicBezTo>
                    <a:pt x="1188996" y="1459024"/>
                    <a:pt x="1088177" y="1634869"/>
                    <a:pt x="942811" y="1691140"/>
                  </a:cubicBezTo>
                  <a:cubicBezTo>
                    <a:pt x="797445" y="1747411"/>
                    <a:pt x="527814" y="1723965"/>
                    <a:pt x="408239" y="1691140"/>
                  </a:cubicBezTo>
                  <a:cubicBezTo>
                    <a:pt x="288664" y="1658315"/>
                    <a:pt x="215980" y="1559842"/>
                    <a:pt x="225359" y="1494193"/>
                  </a:cubicBezTo>
                  <a:cubicBezTo>
                    <a:pt x="234738" y="1428544"/>
                    <a:pt x="469199" y="1367584"/>
                    <a:pt x="464510" y="1297245"/>
                  </a:cubicBezTo>
                  <a:cubicBezTo>
                    <a:pt x="459821" y="1226906"/>
                    <a:pt x="272251" y="1163602"/>
                    <a:pt x="197223" y="1072162"/>
                  </a:cubicBezTo>
                  <a:cubicBezTo>
                    <a:pt x="122195" y="980722"/>
                    <a:pt x="-6758" y="849423"/>
                    <a:pt x="276" y="706402"/>
                  </a:cubicBezTo>
                  <a:close/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-1020000" flipV="1">
              <a:off x="2559386" y="2871760"/>
              <a:ext cx="91440" cy="9144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3854054" y="3683997"/>
              <a:ext cx="83358" cy="10392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 rot="16200000">
              <a:off x="2502831" y="3020430"/>
              <a:ext cx="532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97586" y="2790679"/>
            <a:ext cx="2215819" cy="1627908"/>
            <a:chOff x="997586" y="2790679"/>
            <a:chExt cx="2215819" cy="1627908"/>
          </a:xfrm>
        </p:grpSpPr>
        <p:cxnSp>
          <p:nvCxnSpPr>
            <p:cNvPr id="53" name="Straight Arrow Connector 52"/>
            <p:cNvCxnSpPr>
              <a:stCxn id="48" idx="1"/>
              <a:endCxn id="3" idx="7"/>
            </p:cNvCxnSpPr>
            <p:nvPr/>
          </p:nvCxnSpPr>
          <p:spPr>
            <a:xfrm flipH="1" flipV="1">
              <a:off x="2371689" y="2949573"/>
              <a:ext cx="233445" cy="11337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50" idx="7"/>
              <a:endCxn id="3" idx="7"/>
            </p:cNvCxnSpPr>
            <p:nvPr/>
          </p:nvCxnSpPr>
          <p:spPr>
            <a:xfrm flipV="1">
              <a:off x="1431341" y="2949573"/>
              <a:ext cx="940348" cy="60853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49" idx="7"/>
              <a:endCxn id="3" idx="7"/>
            </p:cNvCxnSpPr>
            <p:nvPr/>
          </p:nvCxnSpPr>
          <p:spPr>
            <a:xfrm flipV="1">
              <a:off x="997586" y="2949573"/>
              <a:ext cx="1374103" cy="14690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51" idx="2"/>
              <a:endCxn id="3" idx="7"/>
            </p:cNvCxnSpPr>
            <p:nvPr/>
          </p:nvCxnSpPr>
          <p:spPr>
            <a:xfrm flipH="1">
              <a:off x="2371689" y="2790679"/>
              <a:ext cx="841716" cy="1588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7680876" y="3455130"/>
            <a:ext cx="1745151" cy="1723691"/>
            <a:chOff x="7680876" y="3455130"/>
            <a:chExt cx="1745151" cy="17236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7913257" y="3750701"/>
                  <a:ext cx="5329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3257" y="3750701"/>
                  <a:ext cx="532961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8" name="Group 67"/>
            <p:cNvGrpSpPr/>
            <p:nvPr/>
          </p:nvGrpSpPr>
          <p:grpSpPr>
            <a:xfrm>
              <a:off x="7680876" y="3455130"/>
              <a:ext cx="1745151" cy="1723691"/>
              <a:chOff x="7680876" y="3455130"/>
              <a:chExt cx="1745151" cy="1723691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 rot="21180000" flipV="1">
                <a:off x="7820969" y="3884862"/>
                <a:ext cx="91440" cy="914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rot="21120000" flipH="1">
                <a:off x="9326657" y="4162533"/>
                <a:ext cx="83358" cy="10392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Freeform 66"/>
              <p:cNvSpPr/>
              <p:nvPr/>
            </p:nvSpPr>
            <p:spPr>
              <a:xfrm>
                <a:off x="7680876" y="3455130"/>
                <a:ext cx="1745151" cy="1723691"/>
              </a:xfrm>
              <a:custGeom>
                <a:avLst/>
                <a:gdLst>
                  <a:gd name="connsiteX0" fmla="*/ 112626 w 1745151"/>
                  <a:gd name="connsiteY0" fmla="*/ 1229412 h 1723691"/>
                  <a:gd name="connsiteX1" fmla="*/ 84 w 1745151"/>
                  <a:gd name="connsiteY1" fmla="*/ 962125 h 1723691"/>
                  <a:gd name="connsiteX2" fmla="*/ 98558 w 1745151"/>
                  <a:gd name="connsiteY2" fmla="*/ 582298 h 1723691"/>
                  <a:gd name="connsiteX3" fmla="*/ 323641 w 1745151"/>
                  <a:gd name="connsiteY3" fmla="*/ 329079 h 1723691"/>
                  <a:gd name="connsiteX4" fmla="*/ 647198 w 1745151"/>
                  <a:gd name="connsiteY4" fmla="*/ 132132 h 1723691"/>
                  <a:gd name="connsiteX5" fmla="*/ 1153635 w 1745151"/>
                  <a:gd name="connsiteY5" fmla="*/ 5522 h 1723691"/>
                  <a:gd name="connsiteX6" fmla="*/ 1589733 w 1745151"/>
                  <a:gd name="connsiteY6" fmla="*/ 315012 h 1723691"/>
                  <a:gd name="connsiteX7" fmla="*/ 1744478 w 1745151"/>
                  <a:gd name="connsiteY7" fmla="*/ 554162 h 1723691"/>
                  <a:gd name="connsiteX8" fmla="*/ 1646004 w 1745151"/>
                  <a:gd name="connsiteY8" fmla="*/ 933990 h 1723691"/>
                  <a:gd name="connsiteX9" fmla="*/ 1646004 w 1745151"/>
                  <a:gd name="connsiteY9" fmla="*/ 1285682 h 1723691"/>
                  <a:gd name="connsiteX10" fmla="*/ 1533462 w 1745151"/>
                  <a:gd name="connsiteY10" fmla="*/ 1496698 h 1723691"/>
                  <a:gd name="connsiteX11" fmla="*/ 1252109 w 1745151"/>
                  <a:gd name="connsiteY11" fmla="*/ 1651442 h 1723691"/>
                  <a:gd name="connsiteX12" fmla="*/ 858213 w 1745151"/>
                  <a:gd name="connsiteY12" fmla="*/ 1721781 h 1723691"/>
                  <a:gd name="connsiteX13" fmla="*/ 436182 w 1745151"/>
                  <a:gd name="connsiteY13" fmla="*/ 1581104 h 1723691"/>
                  <a:gd name="connsiteX14" fmla="*/ 281438 w 1745151"/>
                  <a:gd name="connsiteY14" fmla="*/ 1299750 h 1723691"/>
                  <a:gd name="connsiteX15" fmla="*/ 112626 w 1745151"/>
                  <a:gd name="connsiteY15" fmla="*/ 1229412 h 1723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45151" h="1723691">
                    <a:moveTo>
                      <a:pt x="112626" y="1229412"/>
                    </a:moveTo>
                    <a:cubicBezTo>
                      <a:pt x="65734" y="1173141"/>
                      <a:pt x="2429" y="1069977"/>
                      <a:pt x="84" y="962125"/>
                    </a:cubicBezTo>
                    <a:cubicBezTo>
                      <a:pt x="-2261" y="854273"/>
                      <a:pt x="44632" y="687806"/>
                      <a:pt x="98558" y="582298"/>
                    </a:cubicBezTo>
                    <a:cubicBezTo>
                      <a:pt x="152484" y="476790"/>
                      <a:pt x="232201" y="404107"/>
                      <a:pt x="323641" y="329079"/>
                    </a:cubicBezTo>
                    <a:cubicBezTo>
                      <a:pt x="415081" y="254051"/>
                      <a:pt x="508866" y="186058"/>
                      <a:pt x="647198" y="132132"/>
                    </a:cubicBezTo>
                    <a:cubicBezTo>
                      <a:pt x="785530" y="78206"/>
                      <a:pt x="996546" y="-24958"/>
                      <a:pt x="1153635" y="5522"/>
                    </a:cubicBezTo>
                    <a:cubicBezTo>
                      <a:pt x="1310724" y="36002"/>
                      <a:pt x="1491259" y="223572"/>
                      <a:pt x="1589733" y="315012"/>
                    </a:cubicBezTo>
                    <a:cubicBezTo>
                      <a:pt x="1688207" y="406452"/>
                      <a:pt x="1735100" y="450999"/>
                      <a:pt x="1744478" y="554162"/>
                    </a:cubicBezTo>
                    <a:cubicBezTo>
                      <a:pt x="1753857" y="657325"/>
                      <a:pt x="1662416" y="812070"/>
                      <a:pt x="1646004" y="933990"/>
                    </a:cubicBezTo>
                    <a:cubicBezTo>
                      <a:pt x="1629592" y="1055910"/>
                      <a:pt x="1664761" y="1191897"/>
                      <a:pt x="1646004" y="1285682"/>
                    </a:cubicBezTo>
                    <a:cubicBezTo>
                      <a:pt x="1627247" y="1379467"/>
                      <a:pt x="1599111" y="1435738"/>
                      <a:pt x="1533462" y="1496698"/>
                    </a:cubicBezTo>
                    <a:cubicBezTo>
                      <a:pt x="1467813" y="1557658"/>
                      <a:pt x="1364650" y="1613928"/>
                      <a:pt x="1252109" y="1651442"/>
                    </a:cubicBezTo>
                    <a:cubicBezTo>
                      <a:pt x="1139568" y="1688956"/>
                      <a:pt x="994201" y="1733504"/>
                      <a:pt x="858213" y="1721781"/>
                    </a:cubicBezTo>
                    <a:cubicBezTo>
                      <a:pt x="722225" y="1710058"/>
                      <a:pt x="532311" y="1651443"/>
                      <a:pt x="436182" y="1581104"/>
                    </a:cubicBezTo>
                    <a:cubicBezTo>
                      <a:pt x="340053" y="1510766"/>
                      <a:pt x="333020" y="1356021"/>
                      <a:pt x="281438" y="1299750"/>
                    </a:cubicBezTo>
                    <a:cubicBezTo>
                      <a:pt x="229857" y="1243479"/>
                      <a:pt x="159518" y="1285683"/>
                      <a:pt x="112626" y="1229412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609365" y="2722099"/>
            <a:ext cx="2741200" cy="2345993"/>
            <a:chOff x="609365" y="2722099"/>
            <a:chExt cx="2741200" cy="2345993"/>
          </a:xfrm>
        </p:grpSpPr>
        <p:sp>
          <p:nvSpPr>
            <p:cNvPr id="48" name="Oval 47"/>
            <p:cNvSpPr/>
            <p:nvPr/>
          </p:nvSpPr>
          <p:spPr>
            <a:xfrm>
              <a:off x="2585047" y="4063216"/>
              <a:ext cx="137160" cy="13716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880513" y="4398500"/>
              <a:ext cx="137160" cy="13716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314268" y="3538025"/>
              <a:ext cx="137160" cy="13716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3213405" y="2722099"/>
              <a:ext cx="137160" cy="13716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09365" y="4606427"/>
              <a:ext cx="1085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Zeros</a:t>
              </a:r>
              <a:endParaRPr lang="en-US" sz="2400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341885" y="6218209"/>
            <a:ext cx="4043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One Zero inside the contour ‘C’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9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of closed contour and principle of </a:t>
            </a:r>
            <a:r>
              <a:rPr lang="en-US" smtClean="0"/>
              <a:t>argument…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From previous slide we can say that the tip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forms a closed counter about the origin in clockwise direction.  </a:t>
                </a:r>
              </a:p>
              <a:p>
                <a:r>
                  <a:rPr lang="en-US" dirty="0" smtClean="0"/>
                  <a:t>Similarly, if the contour ‘C’ encircles ‘z’ zeros in clockwise direction then the contour in D(s) plane encircles the origin of D(s) plane ‘z’ times in clockwise direction. </a:t>
                </a:r>
              </a:p>
              <a:p>
                <a:r>
                  <a:rPr lang="en-US" dirty="0" smtClean="0"/>
                  <a:t>This is shown on next slide for z = 2.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336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47114" y="2105752"/>
            <a:ext cx="4377179" cy="3627748"/>
            <a:chOff x="693584" y="2123500"/>
            <a:chExt cx="4377179" cy="3627748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693584" y="4461164"/>
              <a:ext cx="4210925" cy="236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rot="16200000">
              <a:off x="572192" y="3634046"/>
              <a:ext cx="26517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365111" y="2123500"/>
              <a:ext cx="532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Im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37802" y="4525879"/>
              <a:ext cx="532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Re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80608" y="5289583"/>
              <a:ext cx="1389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S-plane</a:t>
              </a:r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81866" y="2567417"/>
            <a:ext cx="3490261" cy="3557778"/>
            <a:chOff x="1468581" y="2509915"/>
            <a:chExt cx="3490261" cy="3557778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1468581" y="4142874"/>
              <a:ext cx="34359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>
              <a:off x="1860665" y="3973557"/>
              <a:ext cx="26517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272291" y="2509915"/>
              <a:ext cx="532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Im</a:t>
              </a:r>
              <a:endParaRPr lang="en-US" sz="2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25881" y="4204762"/>
              <a:ext cx="532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Re</a:t>
              </a:r>
              <a:endParaRPr lang="en-US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71397" y="5606028"/>
              <a:ext cx="17571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D(s)-plane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26315" y="256879"/>
            <a:ext cx="4827731" cy="4460905"/>
            <a:chOff x="2531251" y="1081905"/>
            <a:chExt cx="6008743" cy="4620060"/>
          </a:xfrm>
        </p:grpSpPr>
        <p:sp>
          <p:nvSpPr>
            <p:cNvPr id="2" name="Arc 1"/>
            <p:cNvSpPr/>
            <p:nvPr/>
          </p:nvSpPr>
          <p:spPr>
            <a:xfrm>
              <a:off x="2531251" y="1566127"/>
              <a:ext cx="6008743" cy="4135838"/>
            </a:xfrm>
            <a:prstGeom prst="arc">
              <a:avLst>
                <a:gd name="adj1" fmla="val 12588090"/>
                <a:gd name="adj2" fmla="val 140758"/>
              </a:avLst>
            </a:prstGeom>
            <a:ln w="22225">
              <a:solidFill>
                <a:schemeClr val="tx1"/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04282" y="1081905"/>
              <a:ext cx="1625504" cy="478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Mapped</a:t>
              </a:r>
              <a:endParaRPr lang="en-US" sz="2400" dirty="0"/>
            </a:p>
          </p:txBody>
        </p:sp>
      </p:grpSp>
      <p:grpSp>
        <p:nvGrpSpPr>
          <p:cNvPr id="45" name="Group 44"/>
          <p:cNvGrpSpPr/>
          <p:nvPr/>
        </p:nvGrpSpPr>
        <p:grpSpPr>
          <a:xfrm rot="5400000">
            <a:off x="2368223" y="1976257"/>
            <a:ext cx="1664101" cy="1725110"/>
            <a:chOff x="2506116" y="2538998"/>
            <a:chExt cx="1664101" cy="1725110"/>
          </a:xfrm>
        </p:grpSpPr>
        <p:sp>
          <p:nvSpPr>
            <p:cNvPr id="3" name="Freeform 2"/>
            <p:cNvSpPr/>
            <p:nvPr/>
          </p:nvSpPr>
          <p:spPr>
            <a:xfrm>
              <a:off x="2506116" y="2538998"/>
              <a:ext cx="1664101" cy="1725110"/>
            </a:xfrm>
            <a:custGeom>
              <a:avLst/>
              <a:gdLst>
                <a:gd name="connsiteX0" fmla="*/ 276 w 1664101"/>
                <a:gd name="connsiteY0" fmla="*/ 706402 h 1725110"/>
                <a:gd name="connsiteX1" fmla="*/ 239426 w 1664101"/>
                <a:gd name="connsiteY1" fmla="*/ 214033 h 1725110"/>
                <a:gd name="connsiteX2" fmla="*/ 999082 w 1664101"/>
                <a:gd name="connsiteY2" fmla="*/ 3017 h 1725110"/>
                <a:gd name="connsiteX3" fmla="*/ 1322639 w 1664101"/>
                <a:gd name="connsiteY3" fmla="*/ 354710 h 1725110"/>
                <a:gd name="connsiteX4" fmla="*/ 1660263 w 1664101"/>
                <a:gd name="connsiteY4" fmla="*/ 664199 h 1725110"/>
                <a:gd name="connsiteX5" fmla="*/ 1491451 w 1664101"/>
                <a:gd name="connsiteY5" fmla="*/ 1058094 h 1725110"/>
                <a:gd name="connsiteX6" fmla="*/ 1280436 w 1664101"/>
                <a:gd name="connsiteY6" fmla="*/ 1353516 h 1725110"/>
                <a:gd name="connsiteX7" fmla="*/ 942811 w 1664101"/>
                <a:gd name="connsiteY7" fmla="*/ 1691140 h 1725110"/>
                <a:gd name="connsiteX8" fmla="*/ 408239 w 1664101"/>
                <a:gd name="connsiteY8" fmla="*/ 1691140 h 1725110"/>
                <a:gd name="connsiteX9" fmla="*/ 225359 w 1664101"/>
                <a:gd name="connsiteY9" fmla="*/ 1494193 h 1725110"/>
                <a:gd name="connsiteX10" fmla="*/ 464510 w 1664101"/>
                <a:gd name="connsiteY10" fmla="*/ 1297245 h 1725110"/>
                <a:gd name="connsiteX11" fmla="*/ 197223 w 1664101"/>
                <a:gd name="connsiteY11" fmla="*/ 1072162 h 1725110"/>
                <a:gd name="connsiteX12" fmla="*/ 276 w 1664101"/>
                <a:gd name="connsiteY12" fmla="*/ 706402 h 172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4101" h="1725110">
                  <a:moveTo>
                    <a:pt x="276" y="706402"/>
                  </a:moveTo>
                  <a:cubicBezTo>
                    <a:pt x="7310" y="563381"/>
                    <a:pt x="72958" y="331264"/>
                    <a:pt x="239426" y="214033"/>
                  </a:cubicBezTo>
                  <a:cubicBezTo>
                    <a:pt x="405894" y="96802"/>
                    <a:pt x="818547" y="-20429"/>
                    <a:pt x="999082" y="3017"/>
                  </a:cubicBezTo>
                  <a:cubicBezTo>
                    <a:pt x="1179617" y="26463"/>
                    <a:pt x="1212442" y="244513"/>
                    <a:pt x="1322639" y="354710"/>
                  </a:cubicBezTo>
                  <a:cubicBezTo>
                    <a:pt x="1432836" y="464907"/>
                    <a:pt x="1632128" y="546968"/>
                    <a:pt x="1660263" y="664199"/>
                  </a:cubicBezTo>
                  <a:cubicBezTo>
                    <a:pt x="1688398" y="781430"/>
                    <a:pt x="1554755" y="943208"/>
                    <a:pt x="1491451" y="1058094"/>
                  </a:cubicBezTo>
                  <a:cubicBezTo>
                    <a:pt x="1428147" y="1172980"/>
                    <a:pt x="1371876" y="1248008"/>
                    <a:pt x="1280436" y="1353516"/>
                  </a:cubicBezTo>
                  <a:cubicBezTo>
                    <a:pt x="1188996" y="1459024"/>
                    <a:pt x="1088177" y="1634869"/>
                    <a:pt x="942811" y="1691140"/>
                  </a:cubicBezTo>
                  <a:cubicBezTo>
                    <a:pt x="797445" y="1747411"/>
                    <a:pt x="527814" y="1723965"/>
                    <a:pt x="408239" y="1691140"/>
                  </a:cubicBezTo>
                  <a:cubicBezTo>
                    <a:pt x="288664" y="1658315"/>
                    <a:pt x="215980" y="1559842"/>
                    <a:pt x="225359" y="1494193"/>
                  </a:cubicBezTo>
                  <a:cubicBezTo>
                    <a:pt x="234738" y="1428544"/>
                    <a:pt x="469199" y="1367584"/>
                    <a:pt x="464510" y="1297245"/>
                  </a:cubicBezTo>
                  <a:cubicBezTo>
                    <a:pt x="459821" y="1226906"/>
                    <a:pt x="272251" y="1163602"/>
                    <a:pt x="197223" y="1072162"/>
                  </a:cubicBezTo>
                  <a:cubicBezTo>
                    <a:pt x="122195" y="980722"/>
                    <a:pt x="-6758" y="849423"/>
                    <a:pt x="276" y="706402"/>
                  </a:cubicBezTo>
                  <a:close/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-1020000" flipV="1">
              <a:off x="2559386" y="2871760"/>
              <a:ext cx="91440" cy="9144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3854054" y="3683997"/>
              <a:ext cx="83358" cy="10392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 rot="16200000">
              <a:off x="2502831" y="3020430"/>
              <a:ext cx="532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en-US" sz="2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74964" y="2874499"/>
            <a:ext cx="880401" cy="289560"/>
            <a:chOff x="2774964" y="2874499"/>
            <a:chExt cx="880401" cy="289560"/>
          </a:xfrm>
        </p:grpSpPr>
        <p:sp>
          <p:nvSpPr>
            <p:cNvPr id="40" name="Oval 39"/>
            <p:cNvSpPr/>
            <p:nvPr/>
          </p:nvSpPr>
          <p:spPr>
            <a:xfrm>
              <a:off x="2774964" y="2874499"/>
              <a:ext cx="137160" cy="13716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518205" y="3026899"/>
              <a:ext cx="137160" cy="13716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64022" y="3218369"/>
            <a:ext cx="1386699" cy="1666318"/>
            <a:chOff x="7664022" y="3218369"/>
            <a:chExt cx="1386699" cy="1666318"/>
          </a:xfrm>
        </p:grpSpPr>
        <p:grpSp>
          <p:nvGrpSpPr>
            <p:cNvPr id="13" name="Group 12"/>
            <p:cNvGrpSpPr/>
            <p:nvPr/>
          </p:nvGrpSpPr>
          <p:grpSpPr>
            <a:xfrm>
              <a:off x="7664022" y="3558202"/>
              <a:ext cx="1386699" cy="1326485"/>
              <a:chOff x="7664022" y="3558202"/>
              <a:chExt cx="1386699" cy="1326485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7664022" y="3558202"/>
                <a:ext cx="1386699" cy="1284348"/>
              </a:xfrm>
              <a:custGeom>
                <a:avLst/>
                <a:gdLst>
                  <a:gd name="connsiteX0" fmla="*/ 493174 w 1386699"/>
                  <a:gd name="connsiteY0" fmla="*/ 965396 h 1284348"/>
                  <a:gd name="connsiteX1" fmla="*/ 408768 w 1386699"/>
                  <a:gd name="connsiteY1" fmla="*/ 627771 h 1284348"/>
                  <a:gd name="connsiteX2" fmla="*/ 605715 w 1386699"/>
                  <a:gd name="connsiteY2" fmla="*/ 430823 h 1284348"/>
                  <a:gd name="connsiteX3" fmla="*/ 887069 w 1386699"/>
                  <a:gd name="connsiteY3" fmla="*/ 276079 h 1284348"/>
                  <a:gd name="connsiteX4" fmla="*/ 1084017 w 1386699"/>
                  <a:gd name="connsiteY4" fmla="*/ 402688 h 1284348"/>
                  <a:gd name="connsiteX5" fmla="*/ 1295032 w 1386699"/>
                  <a:gd name="connsiteY5" fmla="*/ 585568 h 1284348"/>
                  <a:gd name="connsiteX6" fmla="*/ 1295032 w 1386699"/>
                  <a:gd name="connsiteY6" fmla="*/ 838787 h 1284348"/>
                  <a:gd name="connsiteX7" fmla="*/ 1182491 w 1386699"/>
                  <a:gd name="connsiteY7" fmla="*/ 1021667 h 1284348"/>
                  <a:gd name="connsiteX8" fmla="*/ 1098085 w 1386699"/>
                  <a:gd name="connsiteY8" fmla="*/ 1218614 h 1284348"/>
                  <a:gd name="connsiteX9" fmla="*/ 718257 w 1386699"/>
                  <a:gd name="connsiteY9" fmla="*/ 1260817 h 1284348"/>
                  <a:gd name="connsiteX10" fmla="*/ 197752 w 1386699"/>
                  <a:gd name="connsiteY10" fmla="*/ 1260817 h 1284348"/>
                  <a:gd name="connsiteX11" fmla="*/ 141482 w 1386699"/>
                  <a:gd name="connsiteY11" fmla="*/ 965396 h 1284348"/>
                  <a:gd name="connsiteX12" fmla="*/ 805 w 1386699"/>
                  <a:gd name="connsiteY12" fmla="*/ 529297 h 1284348"/>
                  <a:gd name="connsiteX13" fmla="*/ 211820 w 1386699"/>
                  <a:gd name="connsiteY13" fmla="*/ 205740 h 1284348"/>
                  <a:gd name="connsiteX14" fmla="*/ 746392 w 1386699"/>
                  <a:gd name="connsiteY14" fmla="*/ 22860 h 1284348"/>
                  <a:gd name="connsiteX15" fmla="*/ 1098085 w 1386699"/>
                  <a:gd name="connsiteY15" fmla="*/ 22860 h 1284348"/>
                  <a:gd name="connsiteX16" fmla="*/ 1309100 w 1386699"/>
                  <a:gd name="connsiteY16" fmla="*/ 205740 h 1284348"/>
                  <a:gd name="connsiteX17" fmla="*/ 1379439 w 1386699"/>
                  <a:gd name="connsiteY17" fmla="*/ 444891 h 1284348"/>
                  <a:gd name="connsiteX18" fmla="*/ 1365371 w 1386699"/>
                  <a:gd name="connsiteY18" fmla="*/ 669974 h 1284348"/>
                  <a:gd name="connsiteX19" fmla="*/ 1210626 w 1386699"/>
                  <a:gd name="connsiteY19" fmla="*/ 937260 h 1284348"/>
                  <a:gd name="connsiteX20" fmla="*/ 915205 w 1386699"/>
                  <a:gd name="connsiteY20" fmla="*/ 1049802 h 1284348"/>
                  <a:gd name="connsiteX21" fmla="*/ 690122 w 1386699"/>
                  <a:gd name="connsiteY21" fmla="*/ 1063870 h 1284348"/>
                  <a:gd name="connsiteX22" fmla="*/ 493174 w 1386699"/>
                  <a:gd name="connsiteY22" fmla="*/ 965396 h 1284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86699" h="1284348">
                    <a:moveTo>
                      <a:pt x="493174" y="965396"/>
                    </a:moveTo>
                    <a:cubicBezTo>
                      <a:pt x="446282" y="892713"/>
                      <a:pt x="390011" y="716866"/>
                      <a:pt x="408768" y="627771"/>
                    </a:cubicBezTo>
                    <a:cubicBezTo>
                      <a:pt x="427525" y="538676"/>
                      <a:pt x="525998" y="489438"/>
                      <a:pt x="605715" y="430823"/>
                    </a:cubicBezTo>
                    <a:cubicBezTo>
                      <a:pt x="685432" y="372208"/>
                      <a:pt x="807352" y="280768"/>
                      <a:pt x="887069" y="276079"/>
                    </a:cubicBezTo>
                    <a:cubicBezTo>
                      <a:pt x="966786" y="271390"/>
                      <a:pt x="1016023" y="351106"/>
                      <a:pt x="1084017" y="402688"/>
                    </a:cubicBezTo>
                    <a:cubicBezTo>
                      <a:pt x="1152011" y="454269"/>
                      <a:pt x="1259863" y="512885"/>
                      <a:pt x="1295032" y="585568"/>
                    </a:cubicBezTo>
                    <a:cubicBezTo>
                      <a:pt x="1330201" y="658251"/>
                      <a:pt x="1313789" y="766104"/>
                      <a:pt x="1295032" y="838787"/>
                    </a:cubicBezTo>
                    <a:cubicBezTo>
                      <a:pt x="1276275" y="911470"/>
                      <a:pt x="1215315" y="958363"/>
                      <a:pt x="1182491" y="1021667"/>
                    </a:cubicBezTo>
                    <a:cubicBezTo>
                      <a:pt x="1149667" y="1084971"/>
                      <a:pt x="1175457" y="1178756"/>
                      <a:pt x="1098085" y="1218614"/>
                    </a:cubicBezTo>
                    <a:cubicBezTo>
                      <a:pt x="1020713" y="1258472"/>
                      <a:pt x="868312" y="1253783"/>
                      <a:pt x="718257" y="1260817"/>
                    </a:cubicBezTo>
                    <a:cubicBezTo>
                      <a:pt x="568202" y="1267851"/>
                      <a:pt x="293881" y="1310054"/>
                      <a:pt x="197752" y="1260817"/>
                    </a:cubicBezTo>
                    <a:cubicBezTo>
                      <a:pt x="101623" y="1211580"/>
                      <a:pt x="174306" y="1087316"/>
                      <a:pt x="141482" y="965396"/>
                    </a:cubicBezTo>
                    <a:cubicBezTo>
                      <a:pt x="108657" y="843476"/>
                      <a:pt x="-10918" y="655906"/>
                      <a:pt x="805" y="529297"/>
                    </a:cubicBezTo>
                    <a:cubicBezTo>
                      <a:pt x="12528" y="402688"/>
                      <a:pt x="87556" y="290146"/>
                      <a:pt x="211820" y="205740"/>
                    </a:cubicBezTo>
                    <a:cubicBezTo>
                      <a:pt x="336084" y="121334"/>
                      <a:pt x="598681" y="53340"/>
                      <a:pt x="746392" y="22860"/>
                    </a:cubicBezTo>
                    <a:cubicBezTo>
                      <a:pt x="894103" y="-7620"/>
                      <a:pt x="1004300" y="-7620"/>
                      <a:pt x="1098085" y="22860"/>
                    </a:cubicBezTo>
                    <a:cubicBezTo>
                      <a:pt x="1191870" y="53340"/>
                      <a:pt x="1262208" y="135402"/>
                      <a:pt x="1309100" y="205740"/>
                    </a:cubicBezTo>
                    <a:cubicBezTo>
                      <a:pt x="1355992" y="276078"/>
                      <a:pt x="1370061" y="367519"/>
                      <a:pt x="1379439" y="444891"/>
                    </a:cubicBezTo>
                    <a:cubicBezTo>
                      <a:pt x="1388817" y="522263"/>
                      <a:pt x="1393506" y="587913"/>
                      <a:pt x="1365371" y="669974"/>
                    </a:cubicBezTo>
                    <a:cubicBezTo>
                      <a:pt x="1337236" y="752035"/>
                      <a:pt x="1285654" y="873955"/>
                      <a:pt x="1210626" y="937260"/>
                    </a:cubicBezTo>
                    <a:cubicBezTo>
                      <a:pt x="1135598" y="1000565"/>
                      <a:pt x="1001956" y="1028700"/>
                      <a:pt x="915205" y="1049802"/>
                    </a:cubicBezTo>
                    <a:cubicBezTo>
                      <a:pt x="828454" y="1070904"/>
                      <a:pt x="758116" y="1075593"/>
                      <a:pt x="690122" y="1063870"/>
                    </a:cubicBezTo>
                    <a:cubicBezTo>
                      <a:pt x="622128" y="1052147"/>
                      <a:pt x="540066" y="1038079"/>
                      <a:pt x="493174" y="965396"/>
                    </a:cubicBez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 rot="3360000" flipH="1">
                <a:off x="8055027" y="4791045"/>
                <a:ext cx="83358" cy="10392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rot="11820000" flipH="1">
                <a:off x="8010479" y="3621082"/>
                <a:ext cx="83358" cy="10392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rot="11820000" flipH="1">
                <a:off x="8233219" y="3956366"/>
                <a:ext cx="83358" cy="10392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7857823" y="3218369"/>
                  <a:ext cx="5329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7823" y="3218369"/>
                  <a:ext cx="532961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6" name="TextBox 55"/>
          <p:cNvSpPr txBox="1"/>
          <p:nvPr/>
        </p:nvSpPr>
        <p:spPr>
          <a:xfrm>
            <a:off x="3341885" y="6218209"/>
            <a:ext cx="4043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Zero inside the contour ‘C’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656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of closed contour and principle of </a:t>
            </a:r>
            <a:r>
              <a:rPr lang="en-US" smtClean="0"/>
              <a:t>argument…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 another case when the contour ‘C’ encircles ‘P’ number of poles in clockwise direction then the corresponding contour </a:t>
                </a:r>
                <a:r>
                  <a:rPr lang="en-US" dirty="0"/>
                  <a:t>‘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/>
                  <a:t>’</a:t>
                </a:r>
                <a:r>
                  <a:rPr lang="en-US" dirty="0" smtClean="0"/>
                  <a:t> will encircle the origin ‘P’ time in anti-clockwise direction.</a:t>
                </a:r>
              </a:p>
              <a:p>
                <a:r>
                  <a:rPr lang="en-US" dirty="0" smtClean="0"/>
                  <a:t>Next two slides show this situation when P =1 and P = 2.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89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47114" y="2105752"/>
            <a:ext cx="4377179" cy="3627748"/>
            <a:chOff x="693584" y="2123500"/>
            <a:chExt cx="4377179" cy="3627748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693584" y="4461164"/>
              <a:ext cx="4210925" cy="236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rot="16200000">
              <a:off x="572192" y="3634046"/>
              <a:ext cx="26517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365111" y="2123500"/>
              <a:ext cx="532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Im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37802" y="4525879"/>
              <a:ext cx="532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Re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80608" y="5289583"/>
              <a:ext cx="1389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S-plane</a:t>
              </a:r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81866" y="2567417"/>
            <a:ext cx="3490261" cy="3557778"/>
            <a:chOff x="1468581" y="2509915"/>
            <a:chExt cx="3490261" cy="3557778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1468581" y="4142874"/>
              <a:ext cx="34359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>
              <a:off x="1860665" y="3973557"/>
              <a:ext cx="26517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272291" y="2509915"/>
              <a:ext cx="532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Im</a:t>
              </a:r>
              <a:endParaRPr lang="en-US" sz="2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25881" y="4204762"/>
              <a:ext cx="532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Re</a:t>
              </a:r>
              <a:endParaRPr lang="en-US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71397" y="5606028"/>
              <a:ext cx="17571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D(s)-plane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26315" y="256879"/>
            <a:ext cx="4827731" cy="4460905"/>
            <a:chOff x="2531251" y="1081905"/>
            <a:chExt cx="6008743" cy="4620060"/>
          </a:xfrm>
        </p:grpSpPr>
        <p:sp>
          <p:nvSpPr>
            <p:cNvPr id="2" name="Arc 1"/>
            <p:cNvSpPr/>
            <p:nvPr/>
          </p:nvSpPr>
          <p:spPr>
            <a:xfrm>
              <a:off x="2531251" y="1566127"/>
              <a:ext cx="6008743" cy="4135838"/>
            </a:xfrm>
            <a:prstGeom prst="arc">
              <a:avLst>
                <a:gd name="adj1" fmla="val 12588090"/>
                <a:gd name="adj2" fmla="val 140758"/>
              </a:avLst>
            </a:prstGeom>
            <a:ln w="22225">
              <a:solidFill>
                <a:schemeClr val="tx1"/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04282" y="1081905"/>
              <a:ext cx="1625504" cy="478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Mapped</a:t>
              </a:r>
              <a:endParaRPr lang="en-US" sz="2400" dirty="0"/>
            </a:p>
          </p:txBody>
        </p:sp>
      </p:grpSp>
      <p:grpSp>
        <p:nvGrpSpPr>
          <p:cNvPr id="45" name="Group 44"/>
          <p:cNvGrpSpPr/>
          <p:nvPr/>
        </p:nvGrpSpPr>
        <p:grpSpPr>
          <a:xfrm rot="5400000">
            <a:off x="2368223" y="1976257"/>
            <a:ext cx="1664101" cy="1725110"/>
            <a:chOff x="2506116" y="2538998"/>
            <a:chExt cx="1664101" cy="1725110"/>
          </a:xfrm>
        </p:grpSpPr>
        <p:sp>
          <p:nvSpPr>
            <p:cNvPr id="3" name="Freeform 2"/>
            <p:cNvSpPr/>
            <p:nvPr/>
          </p:nvSpPr>
          <p:spPr>
            <a:xfrm>
              <a:off x="2506116" y="2538998"/>
              <a:ext cx="1664101" cy="1725110"/>
            </a:xfrm>
            <a:custGeom>
              <a:avLst/>
              <a:gdLst>
                <a:gd name="connsiteX0" fmla="*/ 276 w 1664101"/>
                <a:gd name="connsiteY0" fmla="*/ 706402 h 1725110"/>
                <a:gd name="connsiteX1" fmla="*/ 239426 w 1664101"/>
                <a:gd name="connsiteY1" fmla="*/ 214033 h 1725110"/>
                <a:gd name="connsiteX2" fmla="*/ 999082 w 1664101"/>
                <a:gd name="connsiteY2" fmla="*/ 3017 h 1725110"/>
                <a:gd name="connsiteX3" fmla="*/ 1322639 w 1664101"/>
                <a:gd name="connsiteY3" fmla="*/ 354710 h 1725110"/>
                <a:gd name="connsiteX4" fmla="*/ 1660263 w 1664101"/>
                <a:gd name="connsiteY4" fmla="*/ 664199 h 1725110"/>
                <a:gd name="connsiteX5" fmla="*/ 1491451 w 1664101"/>
                <a:gd name="connsiteY5" fmla="*/ 1058094 h 1725110"/>
                <a:gd name="connsiteX6" fmla="*/ 1280436 w 1664101"/>
                <a:gd name="connsiteY6" fmla="*/ 1353516 h 1725110"/>
                <a:gd name="connsiteX7" fmla="*/ 942811 w 1664101"/>
                <a:gd name="connsiteY7" fmla="*/ 1691140 h 1725110"/>
                <a:gd name="connsiteX8" fmla="*/ 408239 w 1664101"/>
                <a:gd name="connsiteY8" fmla="*/ 1691140 h 1725110"/>
                <a:gd name="connsiteX9" fmla="*/ 225359 w 1664101"/>
                <a:gd name="connsiteY9" fmla="*/ 1494193 h 1725110"/>
                <a:gd name="connsiteX10" fmla="*/ 464510 w 1664101"/>
                <a:gd name="connsiteY10" fmla="*/ 1297245 h 1725110"/>
                <a:gd name="connsiteX11" fmla="*/ 197223 w 1664101"/>
                <a:gd name="connsiteY11" fmla="*/ 1072162 h 1725110"/>
                <a:gd name="connsiteX12" fmla="*/ 276 w 1664101"/>
                <a:gd name="connsiteY12" fmla="*/ 706402 h 172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4101" h="1725110">
                  <a:moveTo>
                    <a:pt x="276" y="706402"/>
                  </a:moveTo>
                  <a:cubicBezTo>
                    <a:pt x="7310" y="563381"/>
                    <a:pt x="72958" y="331264"/>
                    <a:pt x="239426" y="214033"/>
                  </a:cubicBezTo>
                  <a:cubicBezTo>
                    <a:pt x="405894" y="96802"/>
                    <a:pt x="818547" y="-20429"/>
                    <a:pt x="999082" y="3017"/>
                  </a:cubicBezTo>
                  <a:cubicBezTo>
                    <a:pt x="1179617" y="26463"/>
                    <a:pt x="1212442" y="244513"/>
                    <a:pt x="1322639" y="354710"/>
                  </a:cubicBezTo>
                  <a:cubicBezTo>
                    <a:pt x="1432836" y="464907"/>
                    <a:pt x="1632128" y="546968"/>
                    <a:pt x="1660263" y="664199"/>
                  </a:cubicBezTo>
                  <a:cubicBezTo>
                    <a:pt x="1688398" y="781430"/>
                    <a:pt x="1554755" y="943208"/>
                    <a:pt x="1491451" y="1058094"/>
                  </a:cubicBezTo>
                  <a:cubicBezTo>
                    <a:pt x="1428147" y="1172980"/>
                    <a:pt x="1371876" y="1248008"/>
                    <a:pt x="1280436" y="1353516"/>
                  </a:cubicBezTo>
                  <a:cubicBezTo>
                    <a:pt x="1188996" y="1459024"/>
                    <a:pt x="1088177" y="1634869"/>
                    <a:pt x="942811" y="1691140"/>
                  </a:cubicBezTo>
                  <a:cubicBezTo>
                    <a:pt x="797445" y="1747411"/>
                    <a:pt x="527814" y="1723965"/>
                    <a:pt x="408239" y="1691140"/>
                  </a:cubicBezTo>
                  <a:cubicBezTo>
                    <a:pt x="288664" y="1658315"/>
                    <a:pt x="215980" y="1559842"/>
                    <a:pt x="225359" y="1494193"/>
                  </a:cubicBezTo>
                  <a:cubicBezTo>
                    <a:pt x="234738" y="1428544"/>
                    <a:pt x="469199" y="1367584"/>
                    <a:pt x="464510" y="1297245"/>
                  </a:cubicBezTo>
                  <a:cubicBezTo>
                    <a:pt x="459821" y="1226906"/>
                    <a:pt x="272251" y="1163602"/>
                    <a:pt x="197223" y="1072162"/>
                  </a:cubicBezTo>
                  <a:cubicBezTo>
                    <a:pt x="122195" y="980722"/>
                    <a:pt x="-6758" y="849423"/>
                    <a:pt x="276" y="706402"/>
                  </a:cubicBezTo>
                  <a:close/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-1020000" flipV="1">
              <a:off x="2559386" y="2871760"/>
              <a:ext cx="91440" cy="9144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3854054" y="3683997"/>
              <a:ext cx="83358" cy="10392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 rot="16200000">
              <a:off x="2502831" y="3020430"/>
              <a:ext cx="532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en-US" sz="24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80876" y="3455130"/>
            <a:ext cx="1745151" cy="1723691"/>
            <a:chOff x="7680876" y="3455130"/>
            <a:chExt cx="1745151" cy="17236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7913257" y="3750701"/>
                  <a:ext cx="5329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3257" y="3750701"/>
                  <a:ext cx="532961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/>
            <p:cNvCxnSpPr/>
            <p:nvPr/>
          </p:nvCxnSpPr>
          <p:spPr>
            <a:xfrm rot="10380000" flipV="1">
              <a:off x="7820969" y="3884862"/>
              <a:ext cx="91440" cy="9144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10680000" flipH="1">
              <a:off x="9214114" y="4851848"/>
              <a:ext cx="83358" cy="10392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Freeform 66"/>
            <p:cNvSpPr/>
            <p:nvPr/>
          </p:nvSpPr>
          <p:spPr>
            <a:xfrm>
              <a:off x="7680876" y="3455130"/>
              <a:ext cx="1745151" cy="1723691"/>
            </a:xfrm>
            <a:custGeom>
              <a:avLst/>
              <a:gdLst>
                <a:gd name="connsiteX0" fmla="*/ 112626 w 1745151"/>
                <a:gd name="connsiteY0" fmla="*/ 1229412 h 1723691"/>
                <a:gd name="connsiteX1" fmla="*/ 84 w 1745151"/>
                <a:gd name="connsiteY1" fmla="*/ 962125 h 1723691"/>
                <a:gd name="connsiteX2" fmla="*/ 98558 w 1745151"/>
                <a:gd name="connsiteY2" fmla="*/ 582298 h 1723691"/>
                <a:gd name="connsiteX3" fmla="*/ 323641 w 1745151"/>
                <a:gd name="connsiteY3" fmla="*/ 329079 h 1723691"/>
                <a:gd name="connsiteX4" fmla="*/ 647198 w 1745151"/>
                <a:gd name="connsiteY4" fmla="*/ 132132 h 1723691"/>
                <a:gd name="connsiteX5" fmla="*/ 1153635 w 1745151"/>
                <a:gd name="connsiteY5" fmla="*/ 5522 h 1723691"/>
                <a:gd name="connsiteX6" fmla="*/ 1589733 w 1745151"/>
                <a:gd name="connsiteY6" fmla="*/ 315012 h 1723691"/>
                <a:gd name="connsiteX7" fmla="*/ 1744478 w 1745151"/>
                <a:gd name="connsiteY7" fmla="*/ 554162 h 1723691"/>
                <a:gd name="connsiteX8" fmla="*/ 1646004 w 1745151"/>
                <a:gd name="connsiteY8" fmla="*/ 933990 h 1723691"/>
                <a:gd name="connsiteX9" fmla="*/ 1646004 w 1745151"/>
                <a:gd name="connsiteY9" fmla="*/ 1285682 h 1723691"/>
                <a:gd name="connsiteX10" fmla="*/ 1533462 w 1745151"/>
                <a:gd name="connsiteY10" fmla="*/ 1496698 h 1723691"/>
                <a:gd name="connsiteX11" fmla="*/ 1252109 w 1745151"/>
                <a:gd name="connsiteY11" fmla="*/ 1651442 h 1723691"/>
                <a:gd name="connsiteX12" fmla="*/ 858213 w 1745151"/>
                <a:gd name="connsiteY12" fmla="*/ 1721781 h 1723691"/>
                <a:gd name="connsiteX13" fmla="*/ 436182 w 1745151"/>
                <a:gd name="connsiteY13" fmla="*/ 1581104 h 1723691"/>
                <a:gd name="connsiteX14" fmla="*/ 281438 w 1745151"/>
                <a:gd name="connsiteY14" fmla="*/ 1299750 h 1723691"/>
                <a:gd name="connsiteX15" fmla="*/ 112626 w 1745151"/>
                <a:gd name="connsiteY15" fmla="*/ 1229412 h 1723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5151" h="1723691">
                  <a:moveTo>
                    <a:pt x="112626" y="1229412"/>
                  </a:moveTo>
                  <a:cubicBezTo>
                    <a:pt x="65734" y="1173141"/>
                    <a:pt x="2429" y="1069977"/>
                    <a:pt x="84" y="962125"/>
                  </a:cubicBezTo>
                  <a:cubicBezTo>
                    <a:pt x="-2261" y="854273"/>
                    <a:pt x="44632" y="687806"/>
                    <a:pt x="98558" y="582298"/>
                  </a:cubicBezTo>
                  <a:cubicBezTo>
                    <a:pt x="152484" y="476790"/>
                    <a:pt x="232201" y="404107"/>
                    <a:pt x="323641" y="329079"/>
                  </a:cubicBezTo>
                  <a:cubicBezTo>
                    <a:pt x="415081" y="254051"/>
                    <a:pt x="508866" y="186058"/>
                    <a:pt x="647198" y="132132"/>
                  </a:cubicBezTo>
                  <a:cubicBezTo>
                    <a:pt x="785530" y="78206"/>
                    <a:pt x="996546" y="-24958"/>
                    <a:pt x="1153635" y="5522"/>
                  </a:cubicBezTo>
                  <a:cubicBezTo>
                    <a:pt x="1310724" y="36002"/>
                    <a:pt x="1491259" y="223572"/>
                    <a:pt x="1589733" y="315012"/>
                  </a:cubicBezTo>
                  <a:cubicBezTo>
                    <a:pt x="1688207" y="406452"/>
                    <a:pt x="1735100" y="450999"/>
                    <a:pt x="1744478" y="554162"/>
                  </a:cubicBezTo>
                  <a:cubicBezTo>
                    <a:pt x="1753857" y="657325"/>
                    <a:pt x="1662416" y="812070"/>
                    <a:pt x="1646004" y="933990"/>
                  </a:cubicBezTo>
                  <a:cubicBezTo>
                    <a:pt x="1629592" y="1055910"/>
                    <a:pt x="1664761" y="1191897"/>
                    <a:pt x="1646004" y="1285682"/>
                  </a:cubicBezTo>
                  <a:cubicBezTo>
                    <a:pt x="1627247" y="1379467"/>
                    <a:pt x="1599111" y="1435738"/>
                    <a:pt x="1533462" y="1496698"/>
                  </a:cubicBezTo>
                  <a:cubicBezTo>
                    <a:pt x="1467813" y="1557658"/>
                    <a:pt x="1364650" y="1613928"/>
                    <a:pt x="1252109" y="1651442"/>
                  </a:cubicBezTo>
                  <a:cubicBezTo>
                    <a:pt x="1139568" y="1688956"/>
                    <a:pt x="994201" y="1733504"/>
                    <a:pt x="858213" y="1721781"/>
                  </a:cubicBezTo>
                  <a:cubicBezTo>
                    <a:pt x="722225" y="1710058"/>
                    <a:pt x="532311" y="1651443"/>
                    <a:pt x="436182" y="1581104"/>
                  </a:cubicBezTo>
                  <a:cubicBezTo>
                    <a:pt x="340053" y="1510766"/>
                    <a:pt x="333020" y="1356021"/>
                    <a:pt x="281438" y="1299750"/>
                  </a:cubicBezTo>
                  <a:cubicBezTo>
                    <a:pt x="229857" y="1243479"/>
                    <a:pt x="159518" y="1285683"/>
                    <a:pt x="112626" y="1229412"/>
                  </a:cubicBezTo>
                  <a:close/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Cross 39"/>
          <p:cNvSpPr/>
          <p:nvPr/>
        </p:nvSpPr>
        <p:spPr>
          <a:xfrm rot="2700000">
            <a:off x="3056164" y="2754405"/>
            <a:ext cx="168812" cy="168813"/>
          </a:xfrm>
          <a:prstGeom prst="plus">
            <a:avLst>
              <a:gd name="adj" fmla="val 50000"/>
            </a:avLst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1885" y="6218209"/>
            <a:ext cx="4043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One pole inside the contour ‘C’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195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47114" y="2105752"/>
            <a:ext cx="4377179" cy="3627748"/>
            <a:chOff x="693584" y="2123500"/>
            <a:chExt cx="4377179" cy="3627748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693584" y="4461164"/>
              <a:ext cx="4210925" cy="236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rot="16200000">
              <a:off x="572192" y="3634046"/>
              <a:ext cx="26517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365111" y="2123500"/>
              <a:ext cx="532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Im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37802" y="4525879"/>
              <a:ext cx="532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Re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80608" y="5289583"/>
              <a:ext cx="1389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S-plane</a:t>
              </a:r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81866" y="2567417"/>
            <a:ext cx="3490261" cy="3557778"/>
            <a:chOff x="1468581" y="2509915"/>
            <a:chExt cx="3490261" cy="3557778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1468581" y="4142874"/>
              <a:ext cx="34359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>
              <a:off x="1860665" y="3973557"/>
              <a:ext cx="26517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272291" y="2509915"/>
              <a:ext cx="532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Im</a:t>
              </a:r>
              <a:endParaRPr lang="en-US" sz="2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25881" y="4204762"/>
              <a:ext cx="532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Re</a:t>
              </a:r>
              <a:endParaRPr lang="en-US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71397" y="5606028"/>
              <a:ext cx="17571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D(s)-plane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26315" y="256879"/>
            <a:ext cx="4827731" cy="4460905"/>
            <a:chOff x="2531251" y="1081905"/>
            <a:chExt cx="6008743" cy="4620060"/>
          </a:xfrm>
        </p:grpSpPr>
        <p:sp>
          <p:nvSpPr>
            <p:cNvPr id="2" name="Arc 1"/>
            <p:cNvSpPr/>
            <p:nvPr/>
          </p:nvSpPr>
          <p:spPr>
            <a:xfrm>
              <a:off x="2531251" y="1566127"/>
              <a:ext cx="6008743" cy="4135838"/>
            </a:xfrm>
            <a:prstGeom prst="arc">
              <a:avLst>
                <a:gd name="adj1" fmla="val 12588090"/>
                <a:gd name="adj2" fmla="val 140758"/>
              </a:avLst>
            </a:prstGeom>
            <a:ln w="22225">
              <a:solidFill>
                <a:schemeClr val="tx1"/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04282" y="1081905"/>
              <a:ext cx="1625504" cy="478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Mapped</a:t>
              </a:r>
              <a:endParaRPr lang="en-US" sz="2400" dirty="0"/>
            </a:p>
          </p:txBody>
        </p:sp>
      </p:grpSp>
      <p:grpSp>
        <p:nvGrpSpPr>
          <p:cNvPr id="45" name="Group 44"/>
          <p:cNvGrpSpPr/>
          <p:nvPr/>
        </p:nvGrpSpPr>
        <p:grpSpPr>
          <a:xfrm rot="5400000">
            <a:off x="2368223" y="1976257"/>
            <a:ext cx="1664101" cy="1725110"/>
            <a:chOff x="2506116" y="2538998"/>
            <a:chExt cx="1664101" cy="1725110"/>
          </a:xfrm>
        </p:grpSpPr>
        <p:sp>
          <p:nvSpPr>
            <p:cNvPr id="3" name="Freeform 2"/>
            <p:cNvSpPr/>
            <p:nvPr/>
          </p:nvSpPr>
          <p:spPr>
            <a:xfrm>
              <a:off x="2506116" y="2538998"/>
              <a:ext cx="1664101" cy="1725110"/>
            </a:xfrm>
            <a:custGeom>
              <a:avLst/>
              <a:gdLst>
                <a:gd name="connsiteX0" fmla="*/ 276 w 1664101"/>
                <a:gd name="connsiteY0" fmla="*/ 706402 h 1725110"/>
                <a:gd name="connsiteX1" fmla="*/ 239426 w 1664101"/>
                <a:gd name="connsiteY1" fmla="*/ 214033 h 1725110"/>
                <a:gd name="connsiteX2" fmla="*/ 999082 w 1664101"/>
                <a:gd name="connsiteY2" fmla="*/ 3017 h 1725110"/>
                <a:gd name="connsiteX3" fmla="*/ 1322639 w 1664101"/>
                <a:gd name="connsiteY3" fmla="*/ 354710 h 1725110"/>
                <a:gd name="connsiteX4" fmla="*/ 1660263 w 1664101"/>
                <a:gd name="connsiteY4" fmla="*/ 664199 h 1725110"/>
                <a:gd name="connsiteX5" fmla="*/ 1491451 w 1664101"/>
                <a:gd name="connsiteY5" fmla="*/ 1058094 h 1725110"/>
                <a:gd name="connsiteX6" fmla="*/ 1280436 w 1664101"/>
                <a:gd name="connsiteY6" fmla="*/ 1353516 h 1725110"/>
                <a:gd name="connsiteX7" fmla="*/ 942811 w 1664101"/>
                <a:gd name="connsiteY7" fmla="*/ 1691140 h 1725110"/>
                <a:gd name="connsiteX8" fmla="*/ 408239 w 1664101"/>
                <a:gd name="connsiteY8" fmla="*/ 1691140 h 1725110"/>
                <a:gd name="connsiteX9" fmla="*/ 225359 w 1664101"/>
                <a:gd name="connsiteY9" fmla="*/ 1494193 h 1725110"/>
                <a:gd name="connsiteX10" fmla="*/ 464510 w 1664101"/>
                <a:gd name="connsiteY10" fmla="*/ 1297245 h 1725110"/>
                <a:gd name="connsiteX11" fmla="*/ 197223 w 1664101"/>
                <a:gd name="connsiteY11" fmla="*/ 1072162 h 1725110"/>
                <a:gd name="connsiteX12" fmla="*/ 276 w 1664101"/>
                <a:gd name="connsiteY12" fmla="*/ 706402 h 172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4101" h="1725110">
                  <a:moveTo>
                    <a:pt x="276" y="706402"/>
                  </a:moveTo>
                  <a:cubicBezTo>
                    <a:pt x="7310" y="563381"/>
                    <a:pt x="72958" y="331264"/>
                    <a:pt x="239426" y="214033"/>
                  </a:cubicBezTo>
                  <a:cubicBezTo>
                    <a:pt x="405894" y="96802"/>
                    <a:pt x="818547" y="-20429"/>
                    <a:pt x="999082" y="3017"/>
                  </a:cubicBezTo>
                  <a:cubicBezTo>
                    <a:pt x="1179617" y="26463"/>
                    <a:pt x="1212442" y="244513"/>
                    <a:pt x="1322639" y="354710"/>
                  </a:cubicBezTo>
                  <a:cubicBezTo>
                    <a:pt x="1432836" y="464907"/>
                    <a:pt x="1632128" y="546968"/>
                    <a:pt x="1660263" y="664199"/>
                  </a:cubicBezTo>
                  <a:cubicBezTo>
                    <a:pt x="1688398" y="781430"/>
                    <a:pt x="1554755" y="943208"/>
                    <a:pt x="1491451" y="1058094"/>
                  </a:cubicBezTo>
                  <a:cubicBezTo>
                    <a:pt x="1428147" y="1172980"/>
                    <a:pt x="1371876" y="1248008"/>
                    <a:pt x="1280436" y="1353516"/>
                  </a:cubicBezTo>
                  <a:cubicBezTo>
                    <a:pt x="1188996" y="1459024"/>
                    <a:pt x="1088177" y="1634869"/>
                    <a:pt x="942811" y="1691140"/>
                  </a:cubicBezTo>
                  <a:cubicBezTo>
                    <a:pt x="797445" y="1747411"/>
                    <a:pt x="527814" y="1723965"/>
                    <a:pt x="408239" y="1691140"/>
                  </a:cubicBezTo>
                  <a:cubicBezTo>
                    <a:pt x="288664" y="1658315"/>
                    <a:pt x="215980" y="1559842"/>
                    <a:pt x="225359" y="1494193"/>
                  </a:cubicBezTo>
                  <a:cubicBezTo>
                    <a:pt x="234738" y="1428544"/>
                    <a:pt x="469199" y="1367584"/>
                    <a:pt x="464510" y="1297245"/>
                  </a:cubicBezTo>
                  <a:cubicBezTo>
                    <a:pt x="459821" y="1226906"/>
                    <a:pt x="272251" y="1163602"/>
                    <a:pt x="197223" y="1072162"/>
                  </a:cubicBezTo>
                  <a:cubicBezTo>
                    <a:pt x="122195" y="980722"/>
                    <a:pt x="-6758" y="849423"/>
                    <a:pt x="276" y="706402"/>
                  </a:cubicBezTo>
                  <a:close/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-1020000" flipV="1">
              <a:off x="2559386" y="2871760"/>
              <a:ext cx="91440" cy="9144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3854054" y="3683997"/>
              <a:ext cx="83358" cy="10392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 rot="16200000">
              <a:off x="2502831" y="3020430"/>
              <a:ext cx="532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64022" y="3218369"/>
            <a:ext cx="1386699" cy="1666318"/>
            <a:chOff x="7664022" y="3218369"/>
            <a:chExt cx="1386699" cy="1666318"/>
          </a:xfrm>
        </p:grpSpPr>
        <p:grpSp>
          <p:nvGrpSpPr>
            <p:cNvPr id="13" name="Group 12"/>
            <p:cNvGrpSpPr/>
            <p:nvPr/>
          </p:nvGrpSpPr>
          <p:grpSpPr>
            <a:xfrm>
              <a:off x="7664022" y="3558202"/>
              <a:ext cx="1386699" cy="1326485"/>
              <a:chOff x="7664022" y="3558202"/>
              <a:chExt cx="1386699" cy="1326485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7664022" y="3558202"/>
                <a:ext cx="1386699" cy="1284348"/>
              </a:xfrm>
              <a:custGeom>
                <a:avLst/>
                <a:gdLst>
                  <a:gd name="connsiteX0" fmla="*/ 493174 w 1386699"/>
                  <a:gd name="connsiteY0" fmla="*/ 965396 h 1284348"/>
                  <a:gd name="connsiteX1" fmla="*/ 408768 w 1386699"/>
                  <a:gd name="connsiteY1" fmla="*/ 627771 h 1284348"/>
                  <a:gd name="connsiteX2" fmla="*/ 605715 w 1386699"/>
                  <a:gd name="connsiteY2" fmla="*/ 430823 h 1284348"/>
                  <a:gd name="connsiteX3" fmla="*/ 887069 w 1386699"/>
                  <a:gd name="connsiteY3" fmla="*/ 276079 h 1284348"/>
                  <a:gd name="connsiteX4" fmla="*/ 1084017 w 1386699"/>
                  <a:gd name="connsiteY4" fmla="*/ 402688 h 1284348"/>
                  <a:gd name="connsiteX5" fmla="*/ 1295032 w 1386699"/>
                  <a:gd name="connsiteY5" fmla="*/ 585568 h 1284348"/>
                  <a:gd name="connsiteX6" fmla="*/ 1295032 w 1386699"/>
                  <a:gd name="connsiteY6" fmla="*/ 838787 h 1284348"/>
                  <a:gd name="connsiteX7" fmla="*/ 1182491 w 1386699"/>
                  <a:gd name="connsiteY7" fmla="*/ 1021667 h 1284348"/>
                  <a:gd name="connsiteX8" fmla="*/ 1098085 w 1386699"/>
                  <a:gd name="connsiteY8" fmla="*/ 1218614 h 1284348"/>
                  <a:gd name="connsiteX9" fmla="*/ 718257 w 1386699"/>
                  <a:gd name="connsiteY9" fmla="*/ 1260817 h 1284348"/>
                  <a:gd name="connsiteX10" fmla="*/ 197752 w 1386699"/>
                  <a:gd name="connsiteY10" fmla="*/ 1260817 h 1284348"/>
                  <a:gd name="connsiteX11" fmla="*/ 141482 w 1386699"/>
                  <a:gd name="connsiteY11" fmla="*/ 965396 h 1284348"/>
                  <a:gd name="connsiteX12" fmla="*/ 805 w 1386699"/>
                  <a:gd name="connsiteY12" fmla="*/ 529297 h 1284348"/>
                  <a:gd name="connsiteX13" fmla="*/ 211820 w 1386699"/>
                  <a:gd name="connsiteY13" fmla="*/ 205740 h 1284348"/>
                  <a:gd name="connsiteX14" fmla="*/ 746392 w 1386699"/>
                  <a:gd name="connsiteY14" fmla="*/ 22860 h 1284348"/>
                  <a:gd name="connsiteX15" fmla="*/ 1098085 w 1386699"/>
                  <a:gd name="connsiteY15" fmla="*/ 22860 h 1284348"/>
                  <a:gd name="connsiteX16" fmla="*/ 1309100 w 1386699"/>
                  <a:gd name="connsiteY16" fmla="*/ 205740 h 1284348"/>
                  <a:gd name="connsiteX17" fmla="*/ 1379439 w 1386699"/>
                  <a:gd name="connsiteY17" fmla="*/ 444891 h 1284348"/>
                  <a:gd name="connsiteX18" fmla="*/ 1365371 w 1386699"/>
                  <a:gd name="connsiteY18" fmla="*/ 669974 h 1284348"/>
                  <a:gd name="connsiteX19" fmla="*/ 1210626 w 1386699"/>
                  <a:gd name="connsiteY19" fmla="*/ 937260 h 1284348"/>
                  <a:gd name="connsiteX20" fmla="*/ 915205 w 1386699"/>
                  <a:gd name="connsiteY20" fmla="*/ 1049802 h 1284348"/>
                  <a:gd name="connsiteX21" fmla="*/ 690122 w 1386699"/>
                  <a:gd name="connsiteY21" fmla="*/ 1063870 h 1284348"/>
                  <a:gd name="connsiteX22" fmla="*/ 493174 w 1386699"/>
                  <a:gd name="connsiteY22" fmla="*/ 965396 h 1284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86699" h="1284348">
                    <a:moveTo>
                      <a:pt x="493174" y="965396"/>
                    </a:moveTo>
                    <a:cubicBezTo>
                      <a:pt x="446282" y="892713"/>
                      <a:pt x="390011" y="716866"/>
                      <a:pt x="408768" y="627771"/>
                    </a:cubicBezTo>
                    <a:cubicBezTo>
                      <a:pt x="427525" y="538676"/>
                      <a:pt x="525998" y="489438"/>
                      <a:pt x="605715" y="430823"/>
                    </a:cubicBezTo>
                    <a:cubicBezTo>
                      <a:pt x="685432" y="372208"/>
                      <a:pt x="807352" y="280768"/>
                      <a:pt x="887069" y="276079"/>
                    </a:cubicBezTo>
                    <a:cubicBezTo>
                      <a:pt x="966786" y="271390"/>
                      <a:pt x="1016023" y="351106"/>
                      <a:pt x="1084017" y="402688"/>
                    </a:cubicBezTo>
                    <a:cubicBezTo>
                      <a:pt x="1152011" y="454269"/>
                      <a:pt x="1259863" y="512885"/>
                      <a:pt x="1295032" y="585568"/>
                    </a:cubicBezTo>
                    <a:cubicBezTo>
                      <a:pt x="1330201" y="658251"/>
                      <a:pt x="1313789" y="766104"/>
                      <a:pt x="1295032" y="838787"/>
                    </a:cubicBezTo>
                    <a:cubicBezTo>
                      <a:pt x="1276275" y="911470"/>
                      <a:pt x="1215315" y="958363"/>
                      <a:pt x="1182491" y="1021667"/>
                    </a:cubicBezTo>
                    <a:cubicBezTo>
                      <a:pt x="1149667" y="1084971"/>
                      <a:pt x="1175457" y="1178756"/>
                      <a:pt x="1098085" y="1218614"/>
                    </a:cubicBezTo>
                    <a:cubicBezTo>
                      <a:pt x="1020713" y="1258472"/>
                      <a:pt x="868312" y="1253783"/>
                      <a:pt x="718257" y="1260817"/>
                    </a:cubicBezTo>
                    <a:cubicBezTo>
                      <a:pt x="568202" y="1267851"/>
                      <a:pt x="293881" y="1310054"/>
                      <a:pt x="197752" y="1260817"/>
                    </a:cubicBezTo>
                    <a:cubicBezTo>
                      <a:pt x="101623" y="1211580"/>
                      <a:pt x="174306" y="1087316"/>
                      <a:pt x="141482" y="965396"/>
                    </a:cubicBezTo>
                    <a:cubicBezTo>
                      <a:pt x="108657" y="843476"/>
                      <a:pt x="-10918" y="655906"/>
                      <a:pt x="805" y="529297"/>
                    </a:cubicBezTo>
                    <a:cubicBezTo>
                      <a:pt x="12528" y="402688"/>
                      <a:pt x="87556" y="290146"/>
                      <a:pt x="211820" y="205740"/>
                    </a:cubicBezTo>
                    <a:cubicBezTo>
                      <a:pt x="336084" y="121334"/>
                      <a:pt x="598681" y="53340"/>
                      <a:pt x="746392" y="22860"/>
                    </a:cubicBezTo>
                    <a:cubicBezTo>
                      <a:pt x="894103" y="-7620"/>
                      <a:pt x="1004300" y="-7620"/>
                      <a:pt x="1098085" y="22860"/>
                    </a:cubicBezTo>
                    <a:cubicBezTo>
                      <a:pt x="1191870" y="53340"/>
                      <a:pt x="1262208" y="135402"/>
                      <a:pt x="1309100" y="205740"/>
                    </a:cubicBezTo>
                    <a:cubicBezTo>
                      <a:pt x="1355992" y="276078"/>
                      <a:pt x="1370061" y="367519"/>
                      <a:pt x="1379439" y="444891"/>
                    </a:cubicBezTo>
                    <a:cubicBezTo>
                      <a:pt x="1388817" y="522263"/>
                      <a:pt x="1393506" y="587913"/>
                      <a:pt x="1365371" y="669974"/>
                    </a:cubicBezTo>
                    <a:cubicBezTo>
                      <a:pt x="1337236" y="752035"/>
                      <a:pt x="1285654" y="873955"/>
                      <a:pt x="1210626" y="937260"/>
                    </a:cubicBezTo>
                    <a:cubicBezTo>
                      <a:pt x="1135598" y="1000565"/>
                      <a:pt x="1001956" y="1028700"/>
                      <a:pt x="915205" y="1049802"/>
                    </a:cubicBezTo>
                    <a:cubicBezTo>
                      <a:pt x="828454" y="1070904"/>
                      <a:pt x="758116" y="1075593"/>
                      <a:pt x="690122" y="1063870"/>
                    </a:cubicBezTo>
                    <a:cubicBezTo>
                      <a:pt x="622128" y="1052147"/>
                      <a:pt x="540066" y="1038079"/>
                      <a:pt x="493174" y="965396"/>
                    </a:cubicBez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 rot="14160000" flipH="1">
                <a:off x="8055027" y="4791045"/>
                <a:ext cx="83358" cy="10392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rot="1500000" flipH="1">
                <a:off x="8010479" y="3621082"/>
                <a:ext cx="83358" cy="10392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rot="1020000" flipH="1">
                <a:off x="8233219" y="3956366"/>
                <a:ext cx="83358" cy="10392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7857823" y="3218369"/>
                  <a:ext cx="5329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7823" y="3218369"/>
                  <a:ext cx="532961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TextBox 31"/>
          <p:cNvSpPr txBox="1"/>
          <p:nvPr/>
        </p:nvSpPr>
        <p:spPr>
          <a:xfrm>
            <a:off x="3341885" y="6218209"/>
            <a:ext cx="4515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poles inside the contour ‘C’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3056163" y="2754406"/>
            <a:ext cx="457184" cy="492005"/>
            <a:chOff x="3056163" y="2754406"/>
            <a:chExt cx="457184" cy="492005"/>
          </a:xfrm>
        </p:grpSpPr>
        <p:sp>
          <p:nvSpPr>
            <p:cNvPr id="33" name="Cross 32"/>
            <p:cNvSpPr/>
            <p:nvPr/>
          </p:nvSpPr>
          <p:spPr>
            <a:xfrm rot="2700000">
              <a:off x="3056164" y="2754405"/>
              <a:ext cx="168812" cy="168813"/>
            </a:xfrm>
            <a:prstGeom prst="plus">
              <a:avLst>
                <a:gd name="adj" fmla="val 50000"/>
              </a:avLst>
            </a:prstGeom>
            <a:solidFill>
              <a:srgbClr val="FF0000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Cross 34"/>
            <p:cNvSpPr/>
            <p:nvPr/>
          </p:nvSpPr>
          <p:spPr>
            <a:xfrm rot="2700000">
              <a:off x="3344535" y="3077598"/>
              <a:ext cx="168812" cy="168813"/>
            </a:xfrm>
            <a:prstGeom prst="plus">
              <a:avLst>
                <a:gd name="adj" fmla="val 50000"/>
              </a:avLst>
            </a:prstGeom>
            <a:solidFill>
              <a:srgbClr val="FF0000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167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of closed contour and principle of </a:t>
            </a:r>
            <a:r>
              <a:rPr lang="en-US" smtClean="0"/>
              <a:t>argument…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Now, if contour ‘C’ encircles both zeros and poles in clockwise direction then corresponding contour </a:t>
                </a:r>
                <a:r>
                  <a:rPr lang="en-US" dirty="0"/>
                  <a:t>‘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/>
                  <a:t>’ </a:t>
                </a:r>
                <a:r>
                  <a:rPr lang="en-US" dirty="0" smtClean="0"/>
                  <a:t>encircles the origin of D(s) plane N (=Z-P) time in clockwise direction. </a:t>
                </a:r>
              </a:p>
              <a:p>
                <a:r>
                  <a:rPr lang="en-US" dirty="0" smtClean="0"/>
                  <a:t>This relationship between enclosure of poles and zeros by the contour in s-plane and encirclement of origin of the contour </a:t>
                </a:r>
                <a:r>
                  <a:rPr lang="en-US" dirty="0"/>
                  <a:t>‘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/>
                  <a:t>’ </a:t>
                </a:r>
                <a:r>
                  <a:rPr lang="en-US" dirty="0" smtClean="0"/>
                  <a:t>in D(s) plane is known as principle of argument.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810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Nyquist path or Nyquist Contour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The overall transfer function of a given system is given by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 , Its characteristic equation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For stability of closed loop system this characteristic equation should not have any root (Pole of T.F) on right half of s-plane.</a:t>
                </a:r>
              </a:p>
              <a:p>
                <a:r>
                  <a:rPr lang="en-US" dirty="0" smtClean="0"/>
                  <a:t>For this purpose, we use a contour in s-plane which enclosed the entire right half of s-plane with clockwise encirclement and radios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This contour is know as Nyquist Contour. (See on next slide)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01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Nyquist path or Nyquist Contour </a:t>
            </a:r>
            <a:r>
              <a:rPr lang="en-US" dirty="0" smtClean="0"/>
              <a:t>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00137" y="6119446"/>
                <a:ext cx="2819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No Poles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dirty="0" smtClean="0"/>
                  <a:t> axis 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137" y="6119446"/>
                <a:ext cx="2819400" cy="461665"/>
              </a:xfrm>
              <a:prstGeom prst="rect">
                <a:avLst/>
              </a:prstGeom>
              <a:blipFill>
                <a:blip r:embed="rId2"/>
                <a:stretch>
                  <a:fillRect l="-324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305226" y="6119446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One Poles at origin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774" y="1780992"/>
            <a:ext cx="3638034" cy="39768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88616" y="6119445"/>
                <a:ext cx="3729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Poles at origin and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dirty="0"/>
                  <a:t> axis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8616" y="6119445"/>
                <a:ext cx="3729772" cy="461665"/>
              </a:xfrm>
              <a:prstGeom prst="rect">
                <a:avLst/>
              </a:prstGeom>
              <a:blipFill>
                <a:blip r:embed="rId4"/>
                <a:stretch>
                  <a:fillRect l="-245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1075243" y="1690688"/>
            <a:ext cx="3095625" cy="3981450"/>
            <a:chOff x="1075243" y="1690688"/>
            <a:chExt cx="3095625" cy="398145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5243" y="1690688"/>
              <a:ext cx="3095625" cy="39814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596654" y="2657032"/>
                  <a:ext cx="104807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→∞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6654" y="2657032"/>
                  <a:ext cx="1048071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4657184" y="1780992"/>
            <a:ext cx="3105150" cy="4010025"/>
            <a:chOff x="4657184" y="1780992"/>
            <a:chExt cx="3105150" cy="4010025"/>
          </a:xfrm>
        </p:grpSpPr>
        <p:grpSp>
          <p:nvGrpSpPr>
            <p:cNvPr id="19" name="Group 18"/>
            <p:cNvGrpSpPr/>
            <p:nvPr/>
          </p:nvGrpSpPr>
          <p:grpSpPr>
            <a:xfrm>
              <a:off x="4657184" y="1780992"/>
              <a:ext cx="3105150" cy="4010025"/>
              <a:chOff x="7045641" y="2115498"/>
              <a:chExt cx="3105150" cy="4010025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45641" y="2115498"/>
                <a:ext cx="3105150" cy="4010025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7538450" y="4254973"/>
                    <a:ext cx="90033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→0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8450" y="4254973"/>
                    <a:ext cx="900332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190890" y="2657032"/>
                  <a:ext cx="104807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→∞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0890" y="2657032"/>
                  <a:ext cx="1048071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3735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Nyquist Criterion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characteristic equation is given by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Let there are ‘Z’ zeros and ‘P’ poles of D(s) in the right hand side of s-plane. </a:t>
                </a:r>
                <a:endParaRPr lang="en-US" dirty="0"/>
              </a:p>
              <a:p>
                <a:r>
                  <a:rPr lang="en-US" dirty="0" smtClean="0"/>
                  <a:t>If this contour is mapped in D(s) plane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 smtClean="0"/>
                  <a:t> encloses the origin N times (N = Z – P) in clockwise direction. </a:t>
                </a:r>
              </a:p>
              <a:p>
                <a:r>
                  <a:rPr lang="en-US" dirty="0" smtClean="0"/>
                  <a:t>Then the system becomes unstable because the clockwise encirclement is possible only when there are zeros of D(s) in right half of s-plane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599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Nyquist stability criterion is based on the principle of argument. </a:t>
            </a:r>
          </a:p>
          <a:p>
            <a:r>
              <a:rPr lang="en-US" dirty="0" smtClean="0"/>
              <a:t>The principle of argument is related with the theory of mapping.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20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Nyquist Criterion </a:t>
            </a:r>
            <a:r>
              <a:rPr lang="en-US" dirty="0" smtClean="0"/>
              <a:t>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feedback system (closed loop system) is stable if and only if there is no zeros of D(s) in the right half of s-plane. i.e., Z = 0</a:t>
                </a:r>
              </a:p>
              <a:p>
                <a:r>
                  <a:rPr lang="en-US" dirty="0" smtClean="0"/>
                  <a:t>N = Z – P = - P  </a:t>
                </a:r>
              </a:p>
              <a:p>
                <a:r>
                  <a:rPr lang="en-US" dirty="0" smtClean="0"/>
                  <a:t>Therefore, for a closed loop system to be stable, the number of counter clockwise encirclement of the origin of D(s) plane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 smtClean="0"/>
                  <a:t> should equal the number of right half s-plane poles of D(s) [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which are the poles of open loop transfer function G(s)H(s)</a:t>
                </a:r>
                <a:r>
                  <a:rPr lang="en-US" dirty="0" smtClean="0"/>
                  <a:t>].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10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Nyquist Criterion </a:t>
            </a:r>
            <a:r>
              <a:rPr lang="en-US" dirty="0" smtClean="0"/>
              <a:t>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contour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 smtClean="0"/>
                  <a:t> in D(s) plane can be mapped in G(s)H(s) plane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𝐺𝐻</m:t>
                        </m:r>
                      </m:sub>
                    </m:sSub>
                  </m:oMath>
                </a14:m>
                <a:r>
                  <a:rPr lang="en-US" dirty="0" smtClean="0"/>
                  <a:t> by shifting horizontally to the left by one unit.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315116" y="4150848"/>
            <a:ext cx="3016427" cy="1847997"/>
            <a:chOff x="7680876" y="3330824"/>
            <a:chExt cx="3016427" cy="1847997"/>
          </a:xfrm>
        </p:grpSpPr>
        <p:grpSp>
          <p:nvGrpSpPr>
            <p:cNvPr id="5" name="Group 4"/>
            <p:cNvGrpSpPr/>
            <p:nvPr/>
          </p:nvGrpSpPr>
          <p:grpSpPr>
            <a:xfrm rot="900000">
              <a:off x="7680876" y="3455130"/>
              <a:ext cx="1745151" cy="1723691"/>
              <a:chOff x="7680876" y="3455130"/>
              <a:chExt cx="1745151" cy="1723691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rot="21180000" flipV="1">
                <a:off x="7820969" y="3884862"/>
                <a:ext cx="91440" cy="914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rot="21120000" flipH="1">
                <a:off x="9326657" y="4162533"/>
                <a:ext cx="83358" cy="10392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Freeform 8"/>
              <p:cNvSpPr/>
              <p:nvPr/>
            </p:nvSpPr>
            <p:spPr>
              <a:xfrm>
                <a:off x="7680876" y="3455130"/>
                <a:ext cx="1745151" cy="1723691"/>
              </a:xfrm>
              <a:custGeom>
                <a:avLst/>
                <a:gdLst>
                  <a:gd name="connsiteX0" fmla="*/ 112626 w 1745151"/>
                  <a:gd name="connsiteY0" fmla="*/ 1229412 h 1723691"/>
                  <a:gd name="connsiteX1" fmla="*/ 84 w 1745151"/>
                  <a:gd name="connsiteY1" fmla="*/ 962125 h 1723691"/>
                  <a:gd name="connsiteX2" fmla="*/ 98558 w 1745151"/>
                  <a:gd name="connsiteY2" fmla="*/ 582298 h 1723691"/>
                  <a:gd name="connsiteX3" fmla="*/ 323641 w 1745151"/>
                  <a:gd name="connsiteY3" fmla="*/ 329079 h 1723691"/>
                  <a:gd name="connsiteX4" fmla="*/ 647198 w 1745151"/>
                  <a:gd name="connsiteY4" fmla="*/ 132132 h 1723691"/>
                  <a:gd name="connsiteX5" fmla="*/ 1153635 w 1745151"/>
                  <a:gd name="connsiteY5" fmla="*/ 5522 h 1723691"/>
                  <a:gd name="connsiteX6" fmla="*/ 1589733 w 1745151"/>
                  <a:gd name="connsiteY6" fmla="*/ 315012 h 1723691"/>
                  <a:gd name="connsiteX7" fmla="*/ 1744478 w 1745151"/>
                  <a:gd name="connsiteY7" fmla="*/ 554162 h 1723691"/>
                  <a:gd name="connsiteX8" fmla="*/ 1646004 w 1745151"/>
                  <a:gd name="connsiteY8" fmla="*/ 933990 h 1723691"/>
                  <a:gd name="connsiteX9" fmla="*/ 1646004 w 1745151"/>
                  <a:gd name="connsiteY9" fmla="*/ 1285682 h 1723691"/>
                  <a:gd name="connsiteX10" fmla="*/ 1533462 w 1745151"/>
                  <a:gd name="connsiteY10" fmla="*/ 1496698 h 1723691"/>
                  <a:gd name="connsiteX11" fmla="*/ 1252109 w 1745151"/>
                  <a:gd name="connsiteY11" fmla="*/ 1651442 h 1723691"/>
                  <a:gd name="connsiteX12" fmla="*/ 858213 w 1745151"/>
                  <a:gd name="connsiteY12" fmla="*/ 1721781 h 1723691"/>
                  <a:gd name="connsiteX13" fmla="*/ 436182 w 1745151"/>
                  <a:gd name="connsiteY13" fmla="*/ 1581104 h 1723691"/>
                  <a:gd name="connsiteX14" fmla="*/ 281438 w 1745151"/>
                  <a:gd name="connsiteY14" fmla="*/ 1299750 h 1723691"/>
                  <a:gd name="connsiteX15" fmla="*/ 112626 w 1745151"/>
                  <a:gd name="connsiteY15" fmla="*/ 1229412 h 1723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45151" h="1723691">
                    <a:moveTo>
                      <a:pt x="112626" y="1229412"/>
                    </a:moveTo>
                    <a:cubicBezTo>
                      <a:pt x="65734" y="1173141"/>
                      <a:pt x="2429" y="1069977"/>
                      <a:pt x="84" y="962125"/>
                    </a:cubicBezTo>
                    <a:cubicBezTo>
                      <a:pt x="-2261" y="854273"/>
                      <a:pt x="44632" y="687806"/>
                      <a:pt x="98558" y="582298"/>
                    </a:cubicBezTo>
                    <a:cubicBezTo>
                      <a:pt x="152484" y="476790"/>
                      <a:pt x="232201" y="404107"/>
                      <a:pt x="323641" y="329079"/>
                    </a:cubicBezTo>
                    <a:cubicBezTo>
                      <a:pt x="415081" y="254051"/>
                      <a:pt x="508866" y="186058"/>
                      <a:pt x="647198" y="132132"/>
                    </a:cubicBezTo>
                    <a:cubicBezTo>
                      <a:pt x="785530" y="78206"/>
                      <a:pt x="996546" y="-24958"/>
                      <a:pt x="1153635" y="5522"/>
                    </a:cubicBezTo>
                    <a:cubicBezTo>
                      <a:pt x="1310724" y="36002"/>
                      <a:pt x="1491259" y="223572"/>
                      <a:pt x="1589733" y="315012"/>
                    </a:cubicBezTo>
                    <a:cubicBezTo>
                      <a:pt x="1688207" y="406452"/>
                      <a:pt x="1735100" y="450999"/>
                      <a:pt x="1744478" y="554162"/>
                    </a:cubicBezTo>
                    <a:cubicBezTo>
                      <a:pt x="1753857" y="657325"/>
                      <a:pt x="1662416" y="812070"/>
                      <a:pt x="1646004" y="933990"/>
                    </a:cubicBezTo>
                    <a:cubicBezTo>
                      <a:pt x="1629592" y="1055910"/>
                      <a:pt x="1664761" y="1191897"/>
                      <a:pt x="1646004" y="1285682"/>
                    </a:cubicBezTo>
                    <a:cubicBezTo>
                      <a:pt x="1627247" y="1379467"/>
                      <a:pt x="1599111" y="1435738"/>
                      <a:pt x="1533462" y="1496698"/>
                    </a:cubicBezTo>
                    <a:cubicBezTo>
                      <a:pt x="1467813" y="1557658"/>
                      <a:pt x="1364650" y="1613928"/>
                      <a:pt x="1252109" y="1651442"/>
                    </a:cubicBezTo>
                    <a:cubicBezTo>
                      <a:pt x="1139568" y="1688956"/>
                      <a:pt x="994201" y="1733504"/>
                      <a:pt x="858213" y="1721781"/>
                    </a:cubicBezTo>
                    <a:cubicBezTo>
                      <a:pt x="722225" y="1710058"/>
                      <a:pt x="532311" y="1651443"/>
                      <a:pt x="436182" y="1581104"/>
                    </a:cubicBezTo>
                    <a:cubicBezTo>
                      <a:pt x="340053" y="1510766"/>
                      <a:pt x="333020" y="1356021"/>
                      <a:pt x="281438" y="1299750"/>
                    </a:cubicBezTo>
                    <a:cubicBezTo>
                      <a:pt x="229857" y="1243479"/>
                      <a:pt x="159518" y="1285683"/>
                      <a:pt x="112626" y="1229412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9118537" y="3330824"/>
                  <a:ext cx="157876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a14:m>
                  <a:r>
                    <a:rPr lang="en-US" sz="2400" dirty="0" smtClean="0"/>
                    <a:t> Contour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8537" y="3330824"/>
                  <a:ext cx="1578766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1158" t="-10526" r="-4633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4590551" y="4303780"/>
            <a:ext cx="3469222" cy="1723691"/>
            <a:chOff x="4956311" y="3483756"/>
            <a:chExt cx="3469222" cy="1723691"/>
          </a:xfrm>
        </p:grpSpPr>
        <p:grpSp>
          <p:nvGrpSpPr>
            <p:cNvPr id="11" name="Group 10"/>
            <p:cNvGrpSpPr/>
            <p:nvPr/>
          </p:nvGrpSpPr>
          <p:grpSpPr>
            <a:xfrm rot="900000">
              <a:off x="6680382" y="3483756"/>
              <a:ext cx="1745151" cy="1723691"/>
              <a:chOff x="7680876" y="3455130"/>
              <a:chExt cx="1745151" cy="1723691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rot="21180000" flipV="1">
                <a:off x="7820969" y="3884862"/>
                <a:ext cx="91440" cy="914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rot="21120000" flipH="1">
                <a:off x="9326657" y="4162533"/>
                <a:ext cx="83358" cy="10392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Freeform 14"/>
              <p:cNvSpPr/>
              <p:nvPr/>
            </p:nvSpPr>
            <p:spPr>
              <a:xfrm>
                <a:off x="7680876" y="3455130"/>
                <a:ext cx="1745151" cy="1723691"/>
              </a:xfrm>
              <a:custGeom>
                <a:avLst/>
                <a:gdLst>
                  <a:gd name="connsiteX0" fmla="*/ 112626 w 1745151"/>
                  <a:gd name="connsiteY0" fmla="*/ 1229412 h 1723691"/>
                  <a:gd name="connsiteX1" fmla="*/ 84 w 1745151"/>
                  <a:gd name="connsiteY1" fmla="*/ 962125 h 1723691"/>
                  <a:gd name="connsiteX2" fmla="*/ 98558 w 1745151"/>
                  <a:gd name="connsiteY2" fmla="*/ 582298 h 1723691"/>
                  <a:gd name="connsiteX3" fmla="*/ 323641 w 1745151"/>
                  <a:gd name="connsiteY3" fmla="*/ 329079 h 1723691"/>
                  <a:gd name="connsiteX4" fmla="*/ 647198 w 1745151"/>
                  <a:gd name="connsiteY4" fmla="*/ 132132 h 1723691"/>
                  <a:gd name="connsiteX5" fmla="*/ 1153635 w 1745151"/>
                  <a:gd name="connsiteY5" fmla="*/ 5522 h 1723691"/>
                  <a:gd name="connsiteX6" fmla="*/ 1589733 w 1745151"/>
                  <a:gd name="connsiteY6" fmla="*/ 315012 h 1723691"/>
                  <a:gd name="connsiteX7" fmla="*/ 1744478 w 1745151"/>
                  <a:gd name="connsiteY7" fmla="*/ 554162 h 1723691"/>
                  <a:gd name="connsiteX8" fmla="*/ 1646004 w 1745151"/>
                  <a:gd name="connsiteY8" fmla="*/ 933990 h 1723691"/>
                  <a:gd name="connsiteX9" fmla="*/ 1646004 w 1745151"/>
                  <a:gd name="connsiteY9" fmla="*/ 1285682 h 1723691"/>
                  <a:gd name="connsiteX10" fmla="*/ 1533462 w 1745151"/>
                  <a:gd name="connsiteY10" fmla="*/ 1496698 h 1723691"/>
                  <a:gd name="connsiteX11" fmla="*/ 1252109 w 1745151"/>
                  <a:gd name="connsiteY11" fmla="*/ 1651442 h 1723691"/>
                  <a:gd name="connsiteX12" fmla="*/ 858213 w 1745151"/>
                  <a:gd name="connsiteY12" fmla="*/ 1721781 h 1723691"/>
                  <a:gd name="connsiteX13" fmla="*/ 436182 w 1745151"/>
                  <a:gd name="connsiteY13" fmla="*/ 1581104 h 1723691"/>
                  <a:gd name="connsiteX14" fmla="*/ 281438 w 1745151"/>
                  <a:gd name="connsiteY14" fmla="*/ 1299750 h 1723691"/>
                  <a:gd name="connsiteX15" fmla="*/ 112626 w 1745151"/>
                  <a:gd name="connsiteY15" fmla="*/ 1229412 h 1723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45151" h="1723691">
                    <a:moveTo>
                      <a:pt x="112626" y="1229412"/>
                    </a:moveTo>
                    <a:cubicBezTo>
                      <a:pt x="65734" y="1173141"/>
                      <a:pt x="2429" y="1069977"/>
                      <a:pt x="84" y="962125"/>
                    </a:cubicBezTo>
                    <a:cubicBezTo>
                      <a:pt x="-2261" y="854273"/>
                      <a:pt x="44632" y="687806"/>
                      <a:pt x="98558" y="582298"/>
                    </a:cubicBezTo>
                    <a:cubicBezTo>
                      <a:pt x="152484" y="476790"/>
                      <a:pt x="232201" y="404107"/>
                      <a:pt x="323641" y="329079"/>
                    </a:cubicBezTo>
                    <a:cubicBezTo>
                      <a:pt x="415081" y="254051"/>
                      <a:pt x="508866" y="186058"/>
                      <a:pt x="647198" y="132132"/>
                    </a:cubicBezTo>
                    <a:cubicBezTo>
                      <a:pt x="785530" y="78206"/>
                      <a:pt x="996546" y="-24958"/>
                      <a:pt x="1153635" y="5522"/>
                    </a:cubicBezTo>
                    <a:cubicBezTo>
                      <a:pt x="1310724" y="36002"/>
                      <a:pt x="1491259" y="223572"/>
                      <a:pt x="1589733" y="315012"/>
                    </a:cubicBezTo>
                    <a:cubicBezTo>
                      <a:pt x="1688207" y="406452"/>
                      <a:pt x="1735100" y="450999"/>
                      <a:pt x="1744478" y="554162"/>
                    </a:cubicBezTo>
                    <a:cubicBezTo>
                      <a:pt x="1753857" y="657325"/>
                      <a:pt x="1662416" y="812070"/>
                      <a:pt x="1646004" y="933990"/>
                    </a:cubicBezTo>
                    <a:cubicBezTo>
                      <a:pt x="1629592" y="1055910"/>
                      <a:pt x="1664761" y="1191897"/>
                      <a:pt x="1646004" y="1285682"/>
                    </a:cubicBezTo>
                    <a:cubicBezTo>
                      <a:pt x="1627247" y="1379467"/>
                      <a:pt x="1599111" y="1435738"/>
                      <a:pt x="1533462" y="1496698"/>
                    </a:cubicBezTo>
                    <a:cubicBezTo>
                      <a:pt x="1467813" y="1557658"/>
                      <a:pt x="1364650" y="1613928"/>
                      <a:pt x="1252109" y="1651442"/>
                    </a:cubicBezTo>
                    <a:cubicBezTo>
                      <a:pt x="1139568" y="1688956"/>
                      <a:pt x="994201" y="1733504"/>
                      <a:pt x="858213" y="1721781"/>
                    </a:cubicBezTo>
                    <a:cubicBezTo>
                      <a:pt x="722225" y="1710058"/>
                      <a:pt x="532311" y="1651443"/>
                      <a:pt x="436182" y="1581104"/>
                    </a:cubicBezTo>
                    <a:cubicBezTo>
                      <a:pt x="340053" y="1510766"/>
                      <a:pt x="333020" y="1356021"/>
                      <a:pt x="281438" y="1299750"/>
                    </a:cubicBezTo>
                    <a:cubicBezTo>
                      <a:pt x="229857" y="1243479"/>
                      <a:pt x="159518" y="1285683"/>
                      <a:pt x="112626" y="1229412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4956311" y="4316992"/>
                  <a:ext cx="173483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𝐺𝐻</m:t>
                          </m:r>
                        </m:sub>
                      </m:sSub>
                    </m:oMath>
                  </a14:m>
                  <a:r>
                    <a:rPr lang="en-US" sz="2400" dirty="0" smtClean="0"/>
                    <a:t> Contour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6311" y="4316992"/>
                  <a:ext cx="1734834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702" t="-10667" r="-4561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6416106" y="3387441"/>
            <a:ext cx="3490261" cy="2789522"/>
            <a:chOff x="6781866" y="2567417"/>
            <a:chExt cx="3490261" cy="2789522"/>
          </a:xfrm>
        </p:grpSpPr>
        <p:grpSp>
          <p:nvGrpSpPr>
            <p:cNvPr id="17" name="Group 16"/>
            <p:cNvGrpSpPr/>
            <p:nvPr/>
          </p:nvGrpSpPr>
          <p:grpSpPr>
            <a:xfrm>
              <a:off x="6781866" y="2567417"/>
              <a:ext cx="3490261" cy="2789522"/>
              <a:chOff x="1468581" y="2509915"/>
              <a:chExt cx="3490261" cy="2789522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>
                <a:off x="1468581" y="4142874"/>
                <a:ext cx="343592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rot="16200000">
                <a:off x="1860665" y="3973557"/>
                <a:ext cx="265176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3272291" y="2509915"/>
                <a:ext cx="5329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Im</a:t>
                </a:r>
                <a:endParaRPr lang="en-US" sz="2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425881" y="4204762"/>
                <a:ext cx="5329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Re</a:t>
                </a:r>
                <a:endParaRPr lang="en-US" sz="2400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759906" y="3874809"/>
              <a:ext cx="532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-1</a:t>
              </a:r>
              <a:endParaRPr lang="en-US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7794203" y="4114279"/>
              <a:ext cx="0" cy="1761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477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Nyquist Criterion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Thus the encirclement of the origin by the contour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equivalent to the encirclement of the point (-1+j0) by the contour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𝐺𝐻</m:t>
                        </m:r>
                      </m:sub>
                    </m:sSub>
                  </m:oMath>
                </a14:m>
                <a:r>
                  <a:rPr lang="en-US" dirty="0" smtClean="0"/>
                  <a:t> as shown on previous slide. </a:t>
                </a:r>
              </a:p>
              <a:p>
                <a:r>
                  <a:rPr lang="en-US" dirty="0" smtClean="0"/>
                  <a:t>In most, single loop feedback system G(s)H(s) has no poles in the right half plane i.e. P = 0 then close loop system is stable if N = P = 0. </a:t>
                </a:r>
              </a:p>
              <a:p>
                <a:r>
                  <a:rPr lang="en-US" dirty="0" smtClean="0"/>
                  <a:t>So, we can say that a closed loop system with P = 0 is stable if the net encirclement of the origin of D(s) plane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 smtClean="0"/>
                  <a:t> contour is zero.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954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Nyquist </a:t>
            </a:r>
            <a:r>
              <a:rPr lang="en-US" dirty="0" smtClean="0"/>
              <a:t>Stability Criterion: </a:t>
            </a:r>
            <a:r>
              <a:rPr lang="en-US" b="1" dirty="0" smtClean="0">
                <a:solidFill>
                  <a:srgbClr val="FF0000"/>
                </a:solidFill>
              </a:rPr>
              <a:t>Statement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feedback system is stable if the contour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𝐺𝐻</m:t>
                        </m:r>
                      </m:sub>
                    </m:sSub>
                  </m:oMath>
                </a14:m>
                <a:r>
                  <a:rPr lang="en-US" dirty="0" smtClean="0"/>
                  <a:t> of the open loop transfer function G(s)H(s) corresponding to the Nyquist contour in the s-plane encircles the point (-1+j0) in counter clockwise direction and the number of counter clockwise encirclement about the (-1+j0) equals the number of poles of G(s)H(s) in the right half of the s-plane i.e. with positive real parts.</a:t>
                </a:r>
              </a:p>
              <a:p>
                <a:r>
                  <a:rPr lang="en-US" dirty="0" smtClean="0"/>
                  <a:t>In common case, the closed loop system is stable if the contour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𝐺𝐻</m:t>
                        </m:r>
                      </m:sub>
                    </m:sSub>
                  </m:oMath>
                </a14:m>
                <a:r>
                  <a:rPr lang="en-US" dirty="0" smtClean="0"/>
                  <a:t> of G(s)H(s) does not pass through or does not encircle (-1+j0) point, i.e. net encirclement is zero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794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Consider the following example</a:t>
            </a:r>
          </a:p>
          <a:p>
            <a:endParaRPr lang="en-US" dirty="0" smtClean="0"/>
          </a:p>
          <a:p>
            <a:r>
              <a:rPr lang="en-US" dirty="0" smtClean="0"/>
              <a:t>Draw the polar plot: </a:t>
            </a:r>
          </a:p>
          <a:p>
            <a:r>
              <a:rPr lang="en-US" dirty="0" smtClean="0"/>
              <a:t>Put </a:t>
            </a:r>
            <a:r>
              <a:rPr lang="el-GR" dirty="0" smtClean="0"/>
              <a:t>ω</a:t>
            </a:r>
            <a:r>
              <a:rPr lang="en-US" dirty="0" smtClean="0"/>
              <a:t>=+0 </a:t>
            </a:r>
          </a:p>
          <a:p>
            <a:endParaRPr lang="en-US" dirty="0" smtClean="0"/>
          </a:p>
          <a:p>
            <a:pPr lvl="2"/>
            <a:r>
              <a:rPr lang="en-US" dirty="0" smtClean="0"/>
              <a:t>Assuming  1&gt;&gt;j0T</a:t>
            </a:r>
          </a:p>
          <a:p>
            <a:r>
              <a:rPr lang="en-US" dirty="0" smtClean="0"/>
              <a:t>Put </a:t>
            </a:r>
            <a:r>
              <a:rPr lang="el-GR" dirty="0" smtClean="0"/>
              <a:t>ω</a:t>
            </a:r>
            <a:r>
              <a:rPr lang="en-US" dirty="0" smtClean="0"/>
              <a:t>=+∞ </a:t>
            </a:r>
          </a:p>
          <a:p>
            <a:endParaRPr lang="en-US" dirty="0" smtClean="0"/>
          </a:p>
          <a:p>
            <a:pPr lvl="2"/>
            <a:r>
              <a:rPr lang="en-US" dirty="0" smtClean="0"/>
              <a:t>Assuming   1&lt;&lt;j ∞ T</a:t>
            </a:r>
          </a:p>
          <a:p>
            <a:r>
              <a:rPr lang="en-US" dirty="0" smtClean="0"/>
              <a:t>Separate the real &amp; </a:t>
            </a:r>
            <a:r>
              <a:rPr lang="en-US" dirty="0" err="1" smtClean="0"/>
              <a:t>Im</a:t>
            </a:r>
            <a:r>
              <a:rPr lang="en-US" dirty="0" smtClean="0"/>
              <a:t> parts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So, No intersection with j</a:t>
            </a:r>
            <a:r>
              <a:rPr lang="el-GR" dirty="0" smtClean="0"/>
              <a:t>ω</a:t>
            </a:r>
            <a:r>
              <a:rPr lang="en-US" dirty="0" smtClean="0"/>
              <a:t> axis other then at origin and infinity </a:t>
            </a:r>
          </a:p>
          <a:p>
            <a:pPr lvl="3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Example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5486401" y="1905000"/>
          <a:ext cx="1958109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3" imgW="1346040" imgH="419040" progId="Equation.3">
                  <p:embed/>
                </p:oleObj>
              </mc:Choice>
              <mc:Fallback>
                <p:oleObj name="Equation" r:id="rId3" imgW="1346040" imgH="419040" progId="Equation.3">
                  <p:embed/>
                  <p:pic>
                    <p:nvPicPr>
                      <p:cNvPr id="450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1" y="1905000"/>
                        <a:ext cx="1958109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675949"/>
              </p:ext>
            </p:extLst>
          </p:nvPr>
        </p:nvGraphicFramePr>
        <p:xfrm>
          <a:off x="5105400" y="2779713"/>
          <a:ext cx="35083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5" imgW="2412720" imgH="419040" progId="Equation.DSMT4">
                  <p:embed/>
                </p:oleObj>
              </mc:Choice>
              <mc:Fallback>
                <p:oleObj name="Equation" r:id="rId5" imgW="2412720" imgH="419040" progId="Equation.DSMT4">
                  <p:embed/>
                  <p:pic>
                    <p:nvPicPr>
                      <p:cNvPr id="450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779713"/>
                        <a:ext cx="35083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5105401" y="3733800"/>
          <a:ext cx="37480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7" imgW="2577960" imgH="419040" progId="Equation.3">
                  <p:embed/>
                </p:oleObj>
              </mc:Choice>
              <mc:Fallback>
                <p:oleObj name="Equation" r:id="rId7" imgW="2577960" imgH="419040" progId="Equation.3">
                  <p:embed/>
                  <p:pic>
                    <p:nvPicPr>
                      <p:cNvPr id="450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1" y="3733800"/>
                        <a:ext cx="374808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5105400" y="4953000"/>
          <a:ext cx="38242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9" imgW="2628720" imgH="419040" progId="Equation.3">
                  <p:embed/>
                </p:oleObj>
              </mc:Choice>
              <mc:Fallback>
                <p:oleObj name="Equation" r:id="rId9" imgW="2628720" imgH="419040" progId="Equation.3">
                  <p:embed/>
                  <p:pic>
                    <p:nvPicPr>
                      <p:cNvPr id="450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953000"/>
                        <a:ext cx="38242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C812-51EB-4BC0-A7A7-57A1229E6F7B}" type="datetime1">
              <a:rPr lang="en-US" smtClean="0"/>
              <a:t>11/13/2019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0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7507" y="1668503"/>
            <a:ext cx="5151458" cy="4525963"/>
          </a:xfrm>
        </p:spPr>
        <p:txBody>
          <a:bodyPr>
            <a:normAutofit/>
          </a:bodyPr>
          <a:lstStyle/>
          <a:p>
            <a:r>
              <a:rPr lang="en-US" sz="2400" b="1" dirty="0"/>
              <a:t>Polar plot </a:t>
            </a:r>
            <a:r>
              <a:rPr lang="en-US" sz="2400" dirty="0"/>
              <a:t>⇒</a:t>
            </a:r>
            <a:r>
              <a:rPr lang="el-GR" sz="2400" dirty="0"/>
              <a:t>ω</a:t>
            </a:r>
            <a:r>
              <a:rPr lang="en-US" sz="2400" dirty="0"/>
              <a:t>=+0 to </a:t>
            </a:r>
            <a:r>
              <a:rPr lang="el-GR" sz="2400" dirty="0"/>
              <a:t>ω</a:t>
            </a:r>
            <a:r>
              <a:rPr lang="en-US" sz="2400" dirty="0"/>
              <a:t>=+∞</a:t>
            </a:r>
          </a:p>
          <a:p>
            <a:r>
              <a:rPr lang="en-US" sz="2400" dirty="0"/>
              <a:t>Plot for variation from </a:t>
            </a:r>
            <a:r>
              <a:rPr lang="el-GR" sz="2400" dirty="0"/>
              <a:t>ω</a:t>
            </a:r>
            <a:r>
              <a:rPr lang="en-US" sz="2400" dirty="0"/>
              <a:t>=-0 to </a:t>
            </a:r>
            <a:r>
              <a:rPr lang="el-GR" sz="2400" dirty="0"/>
              <a:t>ω</a:t>
            </a:r>
            <a:r>
              <a:rPr lang="en-US" sz="2400" dirty="0"/>
              <a:t>=-∞ is mirror image of the plot from </a:t>
            </a:r>
            <a:r>
              <a:rPr lang="el-GR" sz="2400" dirty="0"/>
              <a:t>ω</a:t>
            </a:r>
            <a:r>
              <a:rPr lang="en-US" sz="2400" dirty="0"/>
              <a:t>=+0 to </a:t>
            </a:r>
            <a:r>
              <a:rPr lang="el-GR" sz="2400" dirty="0"/>
              <a:t>ω</a:t>
            </a:r>
            <a:r>
              <a:rPr lang="en-US" sz="2400" dirty="0"/>
              <a:t>=+∞. As shown by doted line.</a:t>
            </a:r>
          </a:p>
          <a:p>
            <a:r>
              <a:rPr lang="en-US" sz="2400" dirty="0"/>
              <a:t>From </a:t>
            </a:r>
            <a:r>
              <a:rPr lang="el-GR" sz="2400" dirty="0"/>
              <a:t>ω</a:t>
            </a:r>
            <a:r>
              <a:rPr lang="en-US" sz="2400" dirty="0"/>
              <a:t>=-0 to </a:t>
            </a:r>
            <a:r>
              <a:rPr lang="el-GR" sz="2400" dirty="0"/>
              <a:t>ω</a:t>
            </a:r>
            <a:r>
              <a:rPr lang="en-US" sz="2400" dirty="0"/>
              <a:t>=+0 the plot is not complete. The completion of plot depends on the no of poles of G(s)H(s) at origin(Type of the G(s)H(s)).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Example 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B016E-76D4-494E-A9E8-FA786FFF3861}" type="datetime1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583470" y="1268393"/>
            <a:ext cx="3627331" cy="4939225"/>
            <a:chOff x="1385893" y="1554486"/>
            <a:chExt cx="3627331" cy="4939225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1385893" y="3857450"/>
              <a:ext cx="34359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6200000">
              <a:off x="1264008" y="3853920"/>
              <a:ext cx="35661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833171" y="1554486"/>
              <a:ext cx="5329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Im</a:t>
              </a:r>
              <a:endParaRPr lang="en-US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80263" y="3972010"/>
              <a:ext cx="5329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Re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41178" y="6032046"/>
              <a:ext cx="23390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Nyquist Plot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238508" y="3538073"/>
            <a:ext cx="2080520" cy="2055513"/>
            <a:chOff x="5227039" y="3657600"/>
            <a:chExt cx="2080520" cy="2055513"/>
          </a:xfrm>
        </p:grpSpPr>
        <p:grpSp>
          <p:nvGrpSpPr>
            <p:cNvPr id="20" name="Group 19"/>
            <p:cNvGrpSpPr/>
            <p:nvPr/>
          </p:nvGrpSpPr>
          <p:grpSpPr>
            <a:xfrm>
              <a:off x="5227039" y="3657600"/>
              <a:ext cx="2080520" cy="2055513"/>
              <a:chOff x="5227039" y="3687353"/>
              <a:chExt cx="2080520" cy="2055513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5490670" y="3719794"/>
                <a:ext cx="739676" cy="1900457"/>
              </a:xfrm>
              <a:custGeom>
                <a:avLst/>
                <a:gdLst>
                  <a:gd name="connsiteX0" fmla="*/ 739676 w 739676"/>
                  <a:gd name="connsiteY0" fmla="*/ 2385 h 1900457"/>
                  <a:gd name="connsiteX1" fmla="*/ 254767 w 739676"/>
                  <a:gd name="connsiteY1" fmla="*/ 57803 h 1900457"/>
                  <a:gd name="connsiteX2" fmla="*/ 19240 w 739676"/>
                  <a:gd name="connsiteY2" fmla="*/ 390312 h 1900457"/>
                  <a:gd name="connsiteX3" fmla="*/ 46949 w 739676"/>
                  <a:gd name="connsiteY3" fmla="*/ 722821 h 1900457"/>
                  <a:gd name="connsiteX4" fmla="*/ 310185 w 739676"/>
                  <a:gd name="connsiteY4" fmla="*/ 1027621 h 1900457"/>
                  <a:gd name="connsiteX5" fmla="*/ 573421 w 739676"/>
                  <a:gd name="connsiteY5" fmla="*/ 1235439 h 1900457"/>
                  <a:gd name="connsiteX6" fmla="*/ 642694 w 739676"/>
                  <a:gd name="connsiteY6" fmla="*/ 1540239 h 1900457"/>
                  <a:gd name="connsiteX7" fmla="*/ 656549 w 739676"/>
                  <a:gd name="connsiteY7" fmla="*/ 1900457 h 1900457"/>
                  <a:gd name="connsiteX8" fmla="*/ 656549 w 739676"/>
                  <a:gd name="connsiteY8" fmla="*/ 1900457 h 1900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9676" h="1900457">
                    <a:moveTo>
                      <a:pt x="739676" y="2385"/>
                    </a:moveTo>
                    <a:cubicBezTo>
                      <a:pt x="557258" y="-2234"/>
                      <a:pt x="374840" y="-6852"/>
                      <a:pt x="254767" y="57803"/>
                    </a:cubicBezTo>
                    <a:cubicBezTo>
                      <a:pt x="134694" y="122458"/>
                      <a:pt x="53876" y="279476"/>
                      <a:pt x="19240" y="390312"/>
                    </a:cubicBezTo>
                    <a:cubicBezTo>
                      <a:pt x="-15396" y="501148"/>
                      <a:pt x="-1542" y="616603"/>
                      <a:pt x="46949" y="722821"/>
                    </a:cubicBezTo>
                    <a:cubicBezTo>
                      <a:pt x="95440" y="829039"/>
                      <a:pt x="222440" y="942185"/>
                      <a:pt x="310185" y="1027621"/>
                    </a:cubicBezTo>
                    <a:cubicBezTo>
                      <a:pt x="397930" y="1113057"/>
                      <a:pt x="518003" y="1150003"/>
                      <a:pt x="573421" y="1235439"/>
                    </a:cubicBezTo>
                    <a:cubicBezTo>
                      <a:pt x="628839" y="1320875"/>
                      <a:pt x="628839" y="1429403"/>
                      <a:pt x="642694" y="1540239"/>
                    </a:cubicBezTo>
                    <a:cubicBezTo>
                      <a:pt x="656549" y="1651075"/>
                      <a:pt x="656549" y="1900457"/>
                      <a:pt x="656549" y="1900457"/>
                    </a:cubicBezTo>
                    <a:lnTo>
                      <a:pt x="656549" y="1900457"/>
                    </a:lnTo>
                  </a:path>
                </a:pathLst>
              </a:cu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227039" y="5373534"/>
                    <a:ext cx="10061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=+0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7039" y="5373534"/>
                    <a:ext cx="1006157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6146505" y="3687353"/>
                    <a:ext cx="116105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=+∞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46505" y="3687353"/>
                    <a:ext cx="1161054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1" name="Straight Arrow Connector 20"/>
            <p:cNvCxnSpPr>
              <a:endCxn id="22" idx="2"/>
            </p:cNvCxnSpPr>
            <p:nvPr/>
          </p:nvCxnSpPr>
          <p:spPr>
            <a:xfrm flipV="1">
              <a:off x="5490670" y="4080353"/>
              <a:ext cx="19240" cy="1252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7215542" y="1673580"/>
            <a:ext cx="2103487" cy="1900775"/>
            <a:chOff x="5204072" y="1793107"/>
            <a:chExt cx="2103487" cy="1900775"/>
          </a:xfrm>
        </p:grpSpPr>
        <p:grpSp>
          <p:nvGrpSpPr>
            <p:cNvPr id="26" name="Group 25"/>
            <p:cNvGrpSpPr/>
            <p:nvPr/>
          </p:nvGrpSpPr>
          <p:grpSpPr>
            <a:xfrm>
              <a:off x="5204072" y="1793107"/>
              <a:ext cx="2103487" cy="1900775"/>
              <a:chOff x="5204072" y="1793107"/>
              <a:chExt cx="2103487" cy="1900775"/>
            </a:xfrm>
          </p:grpSpPr>
          <p:sp>
            <p:nvSpPr>
              <p:cNvPr id="28" name="Freeform 27"/>
              <p:cNvSpPr/>
              <p:nvPr/>
            </p:nvSpPr>
            <p:spPr>
              <a:xfrm flipV="1">
                <a:off x="5508795" y="1793107"/>
                <a:ext cx="739676" cy="1900457"/>
              </a:xfrm>
              <a:custGeom>
                <a:avLst/>
                <a:gdLst>
                  <a:gd name="connsiteX0" fmla="*/ 739676 w 739676"/>
                  <a:gd name="connsiteY0" fmla="*/ 2385 h 1900457"/>
                  <a:gd name="connsiteX1" fmla="*/ 254767 w 739676"/>
                  <a:gd name="connsiteY1" fmla="*/ 57803 h 1900457"/>
                  <a:gd name="connsiteX2" fmla="*/ 19240 w 739676"/>
                  <a:gd name="connsiteY2" fmla="*/ 390312 h 1900457"/>
                  <a:gd name="connsiteX3" fmla="*/ 46949 w 739676"/>
                  <a:gd name="connsiteY3" fmla="*/ 722821 h 1900457"/>
                  <a:gd name="connsiteX4" fmla="*/ 310185 w 739676"/>
                  <a:gd name="connsiteY4" fmla="*/ 1027621 h 1900457"/>
                  <a:gd name="connsiteX5" fmla="*/ 573421 w 739676"/>
                  <a:gd name="connsiteY5" fmla="*/ 1235439 h 1900457"/>
                  <a:gd name="connsiteX6" fmla="*/ 642694 w 739676"/>
                  <a:gd name="connsiteY6" fmla="*/ 1540239 h 1900457"/>
                  <a:gd name="connsiteX7" fmla="*/ 656549 w 739676"/>
                  <a:gd name="connsiteY7" fmla="*/ 1900457 h 1900457"/>
                  <a:gd name="connsiteX8" fmla="*/ 656549 w 739676"/>
                  <a:gd name="connsiteY8" fmla="*/ 1900457 h 1900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9676" h="1900457">
                    <a:moveTo>
                      <a:pt x="739676" y="2385"/>
                    </a:moveTo>
                    <a:cubicBezTo>
                      <a:pt x="557258" y="-2234"/>
                      <a:pt x="374840" y="-6852"/>
                      <a:pt x="254767" y="57803"/>
                    </a:cubicBezTo>
                    <a:cubicBezTo>
                      <a:pt x="134694" y="122458"/>
                      <a:pt x="53876" y="279476"/>
                      <a:pt x="19240" y="390312"/>
                    </a:cubicBezTo>
                    <a:cubicBezTo>
                      <a:pt x="-15396" y="501148"/>
                      <a:pt x="-1542" y="616603"/>
                      <a:pt x="46949" y="722821"/>
                    </a:cubicBezTo>
                    <a:cubicBezTo>
                      <a:pt x="95440" y="829039"/>
                      <a:pt x="222440" y="942185"/>
                      <a:pt x="310185" y="1027621"/>
                    </a:cubicBezTo>
                    <a:cubicBezTo>
                      <a:pt x="397930" y="1113057"/>
                      <a:pt x="518003" y="1150003"/>
                      <a:pt x="573421" y="1235439"/>
                    </a:cubicBezTo>
                    <a:cubicBezTo>
                      <a:pt x="628839" y="1320875"/>
                      <a:pt x="628839" y="1429403"/>
                      <a:pt x="642694" y="1540239"/>
                    </a:cubicBezTo>
                    <a:cubicBezTo>
                      <a:pt x="656549" y="1651075"/>
                      <a:pt x="656549" y="1900457"/>
                      <a:pt x="656549" y="1900457"/>
                    </a:cubicBezTo>
                    <a:lnTo>
                      <a:pt x="656549" y="1900457"/>
                    </a:lnTo>
                  </a:path>
                </a:pathLst>
              </a:custGeom>
              <a:ln w="25400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5204072" y="1812684"/>
                    <a:ext cx="10061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=−0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4072" y="1812684"/>
                    <a:ext cx="1006157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6146505" y="3324550"/>
                    <a:ext cx="116105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=−∞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46505" y="3324550"/>
                    <a:ext cx="1161054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7" name="Straight Arrow Connector 26"/>
            <p:cNvCxnSpPr/>
            <p:nvPr/>
          </p:nvCxnSpPr>
          <p:spPr>
            <a:xfrm rot="-180000" flipV="1">
              <a:off x="5514110" y="3124200"/>
              <a:ext cx="19240" cy="1252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687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closing angle for different type of sys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Closing Nyquist plot from s=-j0 to s=+j0…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09800" y="2286000"/>
          <a:ext cx="815340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5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6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 of G(s)H(s)</a:t>
                      </a:r>
                    </a:p>
                    <a:p>
                      <a:pPr algn="ctr"/>
                      <a:r>
                        <a:rPr lang="en-US" dirty="0" smtClean="0"/>
                        <a:t>(n)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Angle through</a:t>
                      </a:r>
                      <a:r>
                        <a:rPr lang="en-US" baseline="0" dirty="0" smtClean="0"/>
                        <a:t> which Nyquist plot is to be closed from </a:t>
                      </a:r>
                      <a:r>
                        <a:rPr lang="el-GR" baseline="0" dirty="0" smtClean="0"/>
                        <a:t>ω</a:t>
                      </a:r>
                      <a:r>
                        <a:rPr lang="en-US" baseline="0" dirty="0" smtClean="0"/>
                        <a:t>=-0 to </a:t>
                      </a:r>
                      <a:r>
                        <a:rPr lang="el-GR" baseline="0" dirty="0" smtClean="0"/>
                        <a:t>ω</a:t>
                      </a:r>
                      <a:r>
                        <a:rPr lang="en-US" baseline="0" dirty="0" smtClean="0"/>
                        <a:t>=+0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Magnitude of G(s)H(s)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 points </a:t>
                      </a:r>
                      <a:r>
                        <a:rPr lang="el-GR" baseline="0" dirty="0" smtClean="0"/>
                        <a:t>ω</a:t>
                      </a:r>
                      <a:r>
                        <a:rPr lang="en-US" baseline="0" dirty="0" smtClean="0"/>
                        <a:t>=-0 &amp; </a:t>
                      </a:r>
                      <a:r>
                        <a:rPr lang="el-GR" baseline="0" dirty="0" smtClean="0"/>
                        <a:t>ω</a:t>
                      </a:r>
                      <a:r>
                        <a:rPr lang="en-US" baseline="0" dirty="0" smtClean="0"/>
                        <a:t>=+0 </a:t>
                      </a:r>
                      <a:r>
                        <a:rPr lang="en-US" dirty="0" smtClean="0"/>
                        <a:t> are coincident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el-GR" dirty="0" smtClean="0"/>
                        <a:t>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∞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r>
                        <a:rPr lang="el-GR" dirty="0" smtClean="0"/>
                        <a:t>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∞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r>
                        <a:rPr lang="el-GR" dirty="0" smtClean="0"/>
                        <a:t>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∞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-n</a:t>
                      </a:r>
                      <a:r>
                        <a:rPr lang="el-GR" dirty="0" smtClean="0"/>
                        <a:t>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∞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E065-7DB8-4422-83C5-531B67BAC6EF}" type="datetime1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8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89235" y="6354854"/>
            <a:ext cx="1920240" cy="365760"/>
          </a:xfrm>
        </p:spPr>
        <p:txBody>
          <a:bodyPr/>
          <a:lstStyle/>
          <a:p>
            <a:fld id="{9B15604B-1B35-4426-A125-2924D937CD40}" type="datetime1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00200"/>
            <a:ext cx="2764556" cy="434121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096001" y="1387921"/>
            <a:ext cx="3627331" cy="4939225"/>
            <a:chOff x="1385893" y="1554486"/>
            <a:chExt cx="3627331" cy="4939225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1385893" y="3857450"/>
              <a:ext cx="34359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6200000">
              <a:off x="1264008" y="3853920"/>
              <a:ext cx="35661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833171" y="1554486"/>
              <a:ext cx="5329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Im</a:t>
              </a:r>
              <a:endParaRPr lang="en-US" sz="2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80263" y="3972010"/>
              <a:ext cx="5329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Re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41178" y="6032046"/>
              <a:ext cx="23390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Nyquist Plot 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751039" y="3657601"/>
            <a:ext cx="2080520" cy="2055513"/>
            <a:chOff x="5227039" y="3657600"/>
            <a:chExt cx="2080520" cy="2055513"/>
          </a:xfrm>
        </p:grpSpPr>
        <p:grpSp>
          <p:nvGrpSpPr>
            <p:cNvPr id="22" name="Group 21"/>
            <p:cNvGrpSpPr/>
            <p:nvPr/>
          </p:nvGrpSpPr>
          <p:grpSpPr>
            <a:xfrm>
              <a:off x="5227039" y="3657600"/>
              <a:ext cx="2080520" cy="2055513"/>
              <a:chOff x="5227039" y="3687353"/>
              <a:chExt cx="2080520" cy="2055513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5490670" y="3719794"/>
                <a:ext cx="739676" cy="1900457"/>
              </a:xfrm>
              <a:custGeom>
                <a:avLst/>
                <a:gdLst>
                  <a:gd name="connsiteX0" fmla="*/ 739676 w 739676"/>
                  <a:gd name="connsiteY0" fmla="*/ 2385 h 1900457"/>
                  <a:gd name="connsiteX1" fmla="*/ 254767 w 739676"/>
                  <a:gd name="connsiteY1" fmla="*/ 57803 h 1900457"/>
                  <a:gd name="connsiteX2" fmla="*/ 19240 w 739676"/>
                  <a:gd name="connsiteY2" fmla="*/ 390312 h 1900457"/>
                  <a:gd name="connsiteX3" fmla="*/ 46949 w 739676"/>
                  <a:gd name="connsiteY3" fmla="*/ 722821 h 1900457"/>
                  <a:gd name="connsiteX4" fmla="*/ 310185 w 739676"/>
                  <a:gd name="connsiteY4" fmla="*/ 1027621 h 1900457"/>
                  <a:gd name="connsiteX5" fmla="*/ 573421 w 739676"/>
                  <a:gd name="connsiteY5" fmla="*/ 1235439 h 1900457"/>
                  <a:gd name="connsiteX6" fmla="*/ 642694 w 739676"/>
                  <a:gd name="connsiteY6" fmla="*/ 1540239 h 1900457"/>
                  <a:gd name="connsiteX7" fmla="*/ 656549 w 739676"/>
                  <a:gd name="connsiteY7" fmla="*/ 1900457 h 1900457"/>
                  <a:gd name="connsiteX8" fmla="*/ 656549 w 739676"/>
                  <a:gd name="connsiteY8" fmla="*/ 1900457 h 1900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9676" h="1900457">
                    <a:moveTo>
                      <a:pt x="739676" y="2385"/>
                    </a:moveTo>
                    <a:cubicBezTo>
                      <a:pt x="557258" y="-2234"/>
                      <a:pt x="374840" y="-6852"/>
                      <a:pt x="254767" y="57803"/>
                    </a:cubicBezTo>
                    <a:cubicBezTo>
                      <a:pt x="134694" y="122458"/>
                      <a:pt x="53876" y="279476"/>
                      <a:pt x="19240" y="390312"/>
                    </a:cubicBezTo>
                    <a:cubicBezTo>
                      <a:pt x="-15396" y="501148"/>
                      <a:pt x="-1542" y="616603"/>
                      <a:pt x="46949" y="722821"/>
                    </a:cubicBezTo>
                    <a:cubicBezTo>
                      <a:pt x="95440" y="829039"/>
                      <a:pt x="222440" y="942185"/>
                      <a:pt x="310185" y="1027621"/>
                    </a:cubicBezTo>
                    <a:cubicBezTo>
                      <a:pt x="397930" y="1113057"/>
                      <a:pt x="518003" y="1150003"/>
                      <a:pt x="573421" y="1235439"/>
                    </a:cubicBezTo>
                    <a:cubicBezTo>
                      <a:pt x="628839" y="1320875"/>
                      <a:pt x="628839" y="1429403"/>
                      <a:pt x="642694" y="1540239"/>
                    </a:cubicBezTo>
                    <a:cubicBezTo>
                      <a:pt x="656549" y="1651075"/>
                      <a:pt x="656549" y="1900457"/>
                      <a:pt x="656549" y="1900457"/>
                    </a:cubicBezTo>
                    <a:lnTo>
                      <a:pt x="656549" y="1900457"/>
                    </a:lnTo>
                  </a:path>
                </a:pathLst>
              </a:cu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5227039" y="5373534"/>
                    <a:ext cx="10061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=+0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7039" y="5373534"/>
                    <a:ext cx="1006157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6146505" y="3687353"/>
                    <a:ext cx="116105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=+∞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46505" y="3687353"/>
                    <a:ext cx="1161054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4" name="Straight Arrow Connector 33"/>
            <p:cNvCxnSpPr>
              <a:endCxn id="19" idx="2"/>
            </p:cNvCxnSpPr>
            <p:nvPr/>
          </p:nvCxnSpPr>
          <p:spPr>
            <a:xfrm flipV="1">
              <a:off x="5490670" y="4080353"/>
              <a:ext cx="19240" cy="1252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6728073" y="1793108"/>
            <a:ext cx="2103487" cy="1900775"/>
            <a:chOff x="5204072" y="1793107"/>
            <a:chExt cx="2103487" cy="1900775"/>
          </a:xfrm>
        </p:grpSpPr>
        <p:grpSp>
          <p:nvGrpSpPr>
            <p:cNvPr id="29" name="Group 28"/>
            <p:cNvGrpSpPr/>
            <p:nvPr/>
          </p:nvGrpSpPr>
          <p:grpSpPr>
            <a:xfrm>
              <a:off x="5204072" y="1793107"/>
              <a:ext cx="2103487" cy="1900775"/>
              <a:chOff x="5204072" y="1793107"/>
              <a:chExt cx="2103487" cy="1900775"/>
            </a:xfrm>
          </p:grpSpPr>
          <p:sp>
            <p:nvSpPr>
              <p:cNvPr id="24" name="Freeform 23"/>
              <p:cNvSpPr/>
              <p:nvPr/>
            </p:nvSpPr>
            <p:spPr>
              <a:xfrm flipV="1">
                <a:off x="5508795" y="1793107"/>
                <a:ext cx="739676" cy="1900457"/>
              </a:xfrm>
              <a:custGeom>
                <a:avLst/>
                <a:gdLst>
                  <a:gd name="connsiteX0" fmla="*/ 739676 w 739676"/>
                  <a:gd name="connsiteY0" fmla="*/ 2385 h 1900457"/>
                  <a:gd name="connsiteX1" fmla="*/ 254767 w 739676"/>
                  <a:gd name="connsiteY1" fmla="*/ 57803 h 1900457"/>
                  <a:gd name="connsiteX2" fmla="*/ 19240 w 739676"/>
                  <a:gd name="connsiteY2" fmla="*/ 390312 h 1900457"/>
                  <a:gd name="connsiteX3" fmla="*/ 46949 w 739676"/>
                  <a:gd name="connsiteY3" fmla="*/ 722821 h 1900457"/>
                  <a:gd name="connsiteX4" fmla="*/ 310185 w 739676"/>
                  <a:gd name="connsiteY4" fmla="*/ 1027621 h 1900457"/>
                  <a:gd name="connsiteX5" fmla="*/ 573421 w 739676"/>
                  <a:gd name="connsiteY5" fmla="*/ 1235439 h 1900457"/>
                  <a:gd name="connsiteX6" fmla="*/ 642694 w 739676"/>
                  <a:gd name="connsiteY6" fmla="*/ 1540239 h 1900457"/>
                  <a:gd name="connsiteX7" fmla="*/ 656549 w 739676"/>
                  <a:gd name="connsiteY7" fmla="*/ 1900457 h 1900457"/>
                  <a:gd name="connsiteX8" fmla="*/ 656549 w 739676"/>
                  <a:gd name="connsiteY8" fmla="*/ 1900457 h 1900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9676" h="1900457">
                    <a:moveTo>
                      <a:pt x="739676" y="2385"/>
                    </a:moveTo>
                    <a:cubicBezTo>
                      <a:pt x="557258" y="-2234"/>
                      <a:pt x="374840" y="-6852"/>
                      <a:pt x="254767" y="57803"/>
                    </a:cubicBezTo>
                    <a:cubicBezTo>
                      <a:pt x="134694" y="122458"/>
                      <a:pt x="53876" y="279476"/>
                      <a:pt x="19240" y="390312"/>
                    </a:cubicBezTo>
                    <a:cubicBezTo>
                      <a:pt x="-15396" y="501148"/>
                      <a:pt x="-1542" y="616603"/>
                      <a:pt x="46949" y="722821"/>
                    </a:cubicBezTo>
                    <a:cubicBezTo>
                      <a:pt x="95440" y="829039"/>
                      <a:pt x="222440" y="942185"/>
                      <a:pt x="310185" y="1027621"/>
                    </a:cubicBezTo>
                    <a:cubicBezTo>
                      <a:pt x="397930" y="1113057"/>
                      <a:pt x="518003" y="1150003"/>
                      <a:pt x="573421" y="1235439"/>
                    </a:cubicBezTo>
                    <a:cubicBezTo>
                      <a:pt x="628839" y="1320875"/>
                      <a:pt x="628839" y="1429403"/>
                      <a:pt x="642694" y="1540239"/>
                    </a:cubicBezTo>
                    <a:cubicBezTo>
                      <a:pt x="656549" y="1651075"/>
                      <a:pt x="656549" y="1900457"/>
                      <a:pt x="656549" y="1900457"/>
                    </a:cubicBezTo>
                    <a:lnTo>
                      <a:pt x="656549" y="1900457"/>
                    </a:lnTo>
                  </a:path>
                </a:pathLst>
              </a:custGeom>
              <a:ln w="25400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5204072" y="1812684"/>
                    <a:ext cx="10061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=−0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4072" y="1812684"/>
                    <a:ext cx="1006157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6146505" y="3324550"/>
                    <a:ext cx="116105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=−∞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46505" y="3324550"/>
                    <a:ext cx="1161054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5" name="Straight Arrow Connector 34"/>
            <p:cNvCxnSpPr/>
            <p:nvPr/>
          </p:nvCxnSpPr>
          <p:spPr>
            <a:xfrm rot="-180000" flipV="1">
              <a:off x="5514110" y="3124200"/>
              <a:ext cx="19240" cy="1252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6260755" y="1806858"/>
            <a:ext cx="2845060" cy="3825013"/>
            <a:chOff x="4736755" y="1806857"/>
            <a:chExt cx="2845060" cy="3825013"/>
          </a:xfrm>
        </p:grpSpPr>
        <p:grpSp>
          <p:nvGrpSpPr>
            <p:cNvPr id="32" name="Group 31"/>
            <p:cNvGrpSpPr/>
            <p:nvPr/>
          </p:nvGrpSpPr>
          <p:grpSpPr>
            <a:xfrm>
              <a:off x="4736755" y="1806857"/>
              <a:ext cx="2845060" cy="3825013"/>
              <a:chOff x="4736755" y="1806857"/>
              <a:chExt cx="2845060" cy="3825013"/>
            </a:xfrm>
          </p:grpSpPr>
          <p:sp>
            <p:nvSpPr>
              <p:cNvPr id="30" name="Arc 29"/>
              <p:cNvSpPr/>
              <p:nvPr/>
            </p:nvSpPr>
            <p:spPr>
              <a:xfrm>
                <a:off x="4736755" y="1833077"/>
                <a:ext cx="2845060" cy="3798793"/>
              </a:xfrm>
              <a:prstGeom prst="arc">
                <a:avLst>
                  <a:gd name="adj1" fmla="val 16200000"/>
                  <a:gd name="adj2" fmla="val 21531933"/>
                </a:avLst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Arc 30"/>
              <p:cNvSpPr/>
              <p:nvPr/>
            </p:nvSpPr>
            <p:spPr>
              <a:xfrm flipV="1">
                <a:off x="4736755" y="1806857"/>
                <a:ext cx="2845060" cy="3798793"/>
              </a:xfrm>
              <a:prstGeom prst="arc">
                <a:avLst>
                  <a:gd name="adj1" fmla="val 16200000"/>
                  <a:gd name="adj2" fmla="val 2153193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6" name="Straight Arrow Connector 35"/>
            <p:cNvCxnSpPr/>
            <p:nvPr/>
          </p:nvCxnSpPr>
          <p:spPr>
            <a:xfrm rot="-900000">
              <a:off x="7299621" y="2591218"/>
              <a:ext cx="19240" cy="1252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440000">
              <a:off x="7382164" y="4598842"/>
              <a:ext cx="19240" cy="1252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076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of roots of characteristic equation having + real part(Z) are given by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N=0 	As point -1+j0 is not encircled by the plot </a:t>
            </a:r>
          </a:p>
          <a:p>
            <a:pPr lvl="1"/>
            <a:r>
              <a:rPr lang="en-US" dirty="0" smtClean="0"/>
              <a:t>P=0         (Poles of G(s)H(s) having + real parts)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 of roots of characteristic equation (Z) with +</a:t>
            </a:r>
            <a:r>
              <a:rPr lang="en-US" dirty="0" err="1" smtClean="0"/>
              <a:t>ve</a:t>
            </a:r>
            <a:r>
              <a:rPr lang="en-US" dirty="0" smtClean="0"/>
              <a:t> real part = 0  </a:t>
            </a:r>
          </a:p>
          <a:p>
            <a:r>
              <a:rPr lang="en-US" dirty="0" smtClean="0"/>
              <a:t>Hence, closed loop system is stable 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Example…</a:t>
            </a:r>
            <a:endParaRPr lang="en-US" dirty="0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282865"/>
              </p:ext>
            </p:extLst>
          </p:nvPr>
        </p:nvGraphicFramePr>
        <p:xfrm>
          <a:off x="4767263" y="2438400"/>
          <a:ext cx="11318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3" imgW="660240" imgH="177480" progId="Equation.3">
                  <p:embed/>
                </p:oleObj>
              </mc:Choice>
              <mc:Fallback>
                <p:oleObj name="Equation" r:id="rId3" imgW="660240" imgH="177480" progId="Equation.3">
                  <p:embed/>
                  <p:pic>
                    <p:nvPicPr>
                      <p:cNvPr id="552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7263" y="2438400"/>
                        <a:ext cx="11318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052565"/>
              </p:ext>
            </p:extLst>
          </p:nvPr>
        </p:nvGraphicFramePr>
        <p:xfrm>
          <a:off x="4497099" y="4001294"/>
          <a:ext cx="2005012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5" imgW="1168200" imgH="190440" progId="Equation.3">
                  <p:embed/>
                </p:oleObj>
              </mc:Choice>
              <mc:Fallback>
                <p:oleObj name="Equation" r:id="rId5" imgW="1168200" imgH="190440" progId="Equation.3">
                  <p:embed/>
                  <p:pic>
                    <p:nvPicPr>
                      <p:cNvPr id="553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7099" y="4001294"/>
                        <a:ext cx="2005012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E2AE-594A-4AF3-97A6-B2376A333E16}" type="datetime1">
              <a:rPr lang="en-US" smtClean="0"/>
              <a:t>11/13/2019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6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 smtClean="0"/>
          </a:p>
          <a:p>
            <a:pPr marL="0" indent="0" algn="ctr">
              <a:buNone/>
            </a:pPr>
            <a:r>
              <a:rPr lang="en-US" sz="9600" dirty="0" smtClean="0"/>
              <a:t>Thanks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27775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Consider a function D(s) = s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+ 1</a:t>
            </a:r>
          </a:p>
          <a:p>
            <a:r>
              <a:rPr lang="en-US" sz="2400" dirty="0" smtClean="0"/>
              <a:t>Let 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2+4j </a:t>
            </a:r>
          </a:p>
          <a:p>
            <a:r>
              <a:rPr lang="en-US" sz="2400" dirty="0" smtClean="0"/>
              <a:t>So, D(s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= (2+4j)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+1 = -11+j16 = </a:t>
            </a:r>
            <a:r>
              <a:rPr lang="en-US" sz="2400" dirty="0" err="1" smtClean="0"/>
              <a:t>u+jv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Therefore any point 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in s-plane can be mapped in D(s) plane by locating the values of ‘u’ and ‘v’.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58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365111" y="2123500"/>
            <a:ext cx="3705652" cy="3627748"/>
            <a:chOff x="1365111" y="2123500"/>
            <a:chExt cx="3705652" cy="3627748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468582" y="4461164"/>
              <a:ext cx="34359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rot="16200000">
              <a:off x="572192" y="3634046"/>
              <a:ext cx="26517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365111" y="2123500"/>
              <a:ext cx="532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Im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37802" y="4525879"/>
              <a:ext cx="532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Re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80608" y="5289583"/>
              <a:ext cx="1389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S-plane</a:t>
              </a:r>
              <a:endParaRPr lang="en-US" sz="2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516971" y="2782813"/>
            <a:ext cx="2496368" cy="2121807"/>
            <a:chOff x="1516971" y="2782813"/>
            <a:chExt cx="2496368" cy="2121807"/>
          </a:xfrm>
        </p:grpSpPr>
        <p:sp>
          <p:nvSpPr>
            <p:cNvPr id="8" name="Cross 7"/>
            <p:cNvSpPr/>
            <p:nvPr/>
          </p:nvSpPr>
          <p:spPr>
            <a:xfrm rot="2700000">
              <a:off x="2576833" y="2932810"/>
              <a:ext cx="168812" cy="168813"/>
            </a:xfrm>
            <a:prstGeom prst="plus">
              <a:avLst>
                <a:gd name="adj" fmla="val 50000"/>
              </a:avLst>
            </a:prstGeom>
            <a:solidFill>
              <a:srgbClr val="FF0000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657188" y="3076901"/>
              <a:ext cx="0" cy="136605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2263292" y="2638388"/>
              <a:ext cx="0" cy="73152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739572" y="2782813"/>
              <a:ext cx="12737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= 2+j4</a:t>
              </a:r>
              <a:endParaRPr lang="en-US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96091" y="4442955"/>
              <a:ext cx="532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16971" y="3492719"/>
              <a:ext cx="3805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4</a:t>
              </a:r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132220" y="2077333"/>
            <a:ext cx="3602181" cy="3702998"/>
            <a:chOff x="1468582" y="2048250"/>
            <a:chExt cx="3602181" cy="3702998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1468582" y="4461164"/>
              <a:ext cx="34359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>
              <a:off x="2761210" y="3449380"/>
              <a:ext cx="26517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087090" y="2048250"/>
              <a:ext cx="532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Im</a:t>
              </a:r>
              <a:endParaRPr lang="en-US" sz="2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37802" y="4525879"/>
              <a:ext cx="532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Re</a:t>
              </a:r>
              <a:endParaRPr lang="en-US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80608" y="5289583"/>
              <a:ext cx="17571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D(s)-plane</a:t>
              </a:r>
              <a:endParaRPr lang="en-US" sz="24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02327" y="2678692"/>
            <a:ext cx="3448401" cy="2253432"/>
            <a:chOff x="6302327" y="2678692"/>
            <a:chExt cx="3448401" cy="2253432"/>
          </a:xfrm>
        </p:grpSpPr>
        <p:grpSp>
          <p:nvGrpSpPr>
            <p:cNvPr id="7" name="Group 6"/>
            <p:cNvGrpSpPr/>
            <p:nvPr/>
          </p:nvGrpSpPr>
          <p:grpSpPr>
            <a:xfrm>
              <a:off x="8200500" y="2678692"/>
              <a:ext cx="1550228" cy="2253432"/>
              <a:chOff x="8200500" y="2678692"/>
              <a:chExt cx="1550228" cy="2253432"/>
            </a:xfrm>
          </p:grpSpPr>
          <p:sp>
            <p:nvSpPr>
              <p:cNvPr id="28" name="Cross 27"/>
              <p:cNvSpPr/>
              <p:nvPr/>
            </p:nvSpPr>
            <p:spPr>
              <a:xfrm rot="2700000">
                <a:off x="8200501" y="2678691"/>
                <a:ext cx="168812" cy="168813"/>
              </a:xfrm>
              <a:prstGeom prst="plus">
                <a:avLst>
                  <a:gd name="adj" fmla="val 50000"/>
                </a:avLst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8284907" y="2754272"/>
                <a:ext cx="0" cy="1716187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 flipV="1">
                <a:off x="8301021" y="2773282"/>
                <a:ext cx="1449707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8706249" y="4470459"/>
                <a:ext cx="5937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-11</a:t>
                </a:r>
                <a:endParaRPr lang="en-US" sz="24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8226897" y="3370868"/>
                <a:ext cx="5937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16</a:t>
                </a:r>
                <a:endParaRPr lang="en-US" sz="2400" dirty="0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302327" y="2712614"/>
              <a:ext cx="201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D(s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)= -11+j16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31251" y="1081905"/>
            <a:ext cx="6008743" cy="4620060"/>
            <a:chOff x="2531251" y="1081905"/>
            <a:chExt cx="6008743" cy="4620060"/>
          </a:xfrm>
        </p:grpSpPr>
        <p:sp>
          <p:nvSpPr>
            <p:cNvPr id="2" name="Arc 1"/>
            <p:cNvSpPr/>
            <p:nvPr/>
          </p:nvSpPr>
          <p:spPr>
            <a:xfrm>
              <a:off x="2531251" y="1566127"/>
              <a:ext cx="6008743" cy="4135838"/>
            </a:xfrm>
            <a:prstGeom prst="arc">
              <a:avLst>
                <a:gd name="adj1" fmla="val 11768576"/>
                <a:gd name="adj2" fmla="val 20278222"/>
              </a:avLst>
            </a:prstGeom>
            <a:ln w="22225">
              <a:solidFill>
                <a:schemeClr val="tx1"/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04282" y="1081905"/>
              <a:ext cx="1389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Mapped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6818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Therefore, every point in s-plane maps into one and only one point in D(s) plane.  </a:t>
            </a:r>
          </a:p>
          <a:p>
            <a:r>
              <a:rPr lang="en-US" sz="2400" dirty="0" smtClean="0"/>
              <a:t>Any closed contour in s-plane maps into the closed contour in D(s) plane.   </a:t>
            </a:r>
          </a:p>
        </p:txBody>
      </p:sp>
    </p:spTree>
    <p:extLst>
      <p:ext uri="{BB962C8B-B14F-4D97-AF65-F5344CB8AC3E}">
        <p14:creationId xmlns:p14="http://schemas.microsoft.com/office/powerpoint/2010/main" val="168723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of closed contour and principle of argument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 the characteristic equation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−−−(1)</m:t>
                    </m:r>
                  </m:oMath>
                </a14:m>
                <a:r>
                  <a:rPr lang="en-US" dirty="0" smtClean="0"/>
                  <a:t>	</a:t>
                </a:r>
              </a:p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 smtClean="0"/>
                  <a:t>are zeros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 smtClean="0"/>
                  <a:t>  are poles.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 smtClean="0"/>
                  <a:t> then D(s) will also be complex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𝑗𝑣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Now a arbitrary closed ‘C’ in s-plane maps onto the D(s) plane as contour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 smtClean="0"/>
                  <a:t> as shown on next slide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019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365111" y="2123500"/>
            <a:ext cx="3705652" cy="3627748"/>
            <a:chOff x="1365111" y="2123500"/>
            <a:chExt cx="3705652" cy="3627748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468582" y="4461164"/>
              <a:ext cx="34359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rot="16200000">
              <a:off x="572192" y="3634046"/>
              <a:ext cx="26517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365111" y="2123500"/>
              <a:ext cx="532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Im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37802" y="4525879"/>
              <a:ext cx="532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Re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80608" y="5289583"/>
              <a:ext cx="1389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S-plane</a:t>
              </a:r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132220" y="2077333"/>
            <a:ext cx="3602181" cy="3702998"/>
            <a:chOff x="1468582" y="2048250"/>
            <a:chExt cx="3602181" cy="3702998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1468582" y="4461164"/>
              <a:ext cx="34359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>
              <a:off x="2761210" y="3449380"/>
              <a:ext cx="26517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087090" y="2048250"/>
              <a:ext cx="532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Im</a:t>
              </a:r>
              <a:endParaRPr lang="en-US" sz="2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37802" y="4525879"/>
              <a:ext cx="532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Re</a:t>
              </a:r>
              <a:endParaRPr lang="en-US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80608" y="5289583"/>
              <a:ext cx="17571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D(s)-plane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11177" y="759654"/>
            <a:ext cx="6008743" cy="4460905"/>
            <a:chOff x="2531251" y="1081905"/>
            <a:chExt cx="6008743" cy="4620060"/>
          </a:xfrm>
        </p:grpSpPr>
        <p:sp>
          <p:nvSpPr>
            <p:cNvPr id="2" name="Arc 1"/>
            <p:cNvSpPr/>
            <p:nvPr/>
          </p:nvSpPr>
          <p:spPr>
            <a:xfrm>
              <a:off x="2531251" y="1566127"/>
              <a:ext cx="6008743" cy="4135838"/>
            </a:xfrm>
            <a:prstGeom prst="arc">
              <a:avLst>
                <a:gd name="adj1" fmla="val 11768576"/>
                <a:gd name="adj2" fmla="val 21120676"/>
              </a:avLst>
            </a:prstGeom>
            <a:ln w="22225">
              <a:solidFill>
                <a:schemeClr val="tx1"/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04282" y="1081905"/>
              <a:ext cx="1389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Mapped</a:t>
              </a:r>
              <a:endParaRPr lang="en-US" sz="24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506116" y="2538998"/>
            <a:ext cx="1664101" cy="1725110"/>
            <a:chOff x="2506116" y="2538998"/>
            <a:chExt cx="1664101" cy="1725110"/>
          </a:xfrm>
        </p:grpSpPr>
        <p:sp>
          <p:nvSpPr>
            <p:cNvPr id="3" name="Freeform 2"/>
            <p:cNvSpPr/>
            <p:nvPr/>
          </p:nvSpPr>
          <p:spPr>
            <a:xfrm>
              <a:off x="2506116" y="2538998"/>
              <a:ext cx="1664101" cy="1725110"/>
            </a:xfrm>
            <a:custGeom>
              <a:avLst/>
              <a:gdLst>
                <a:gd name="connsiteX0" fmla="*/ 276 w 1664101"/>
                <a:gd name="connsiteY0" fmla="*/ 706402 h 1725110"/>
                <a:gd name="connsiteX1" fmla="*/ 239426 w 1664101"/>
                <a:gd name="connsiteY1" fmla="*/ 214033 h 1725110"/>
                <a:gd name="connsiteX2" fmla="*/ 999082 w 1664101"/>
                <a:gd name="connsiteY2" fmla="*/ 3017 h 1725110"/>
                <a:gd name="connsiteX3" fmla="*/ 1322639 w 1664101"/>
                <a:gd name="connsiteY3" fmla="*/ 354710 h 1725110"/>
                <a:gd name="connsiteX4" fmla="*/ 1660263 w 1664101"/>
                <a:gd name="connsiteY4" fmla="*/ 664199 h 1725110"/>
                <a:gd name="connsiteX5" fmla="*/ 1491451 w 1664101"/>
                <a:gd name="connsiteY5" fmla="*/ 1058094 h 1725110"/>
                <a:gd name="connsiteX6" fmla="*/ 1280436 w 1664101"/>
                <a:gd name="connsiteY6" fmla="*/ 1353516 h 1725110"/>
                <a:gd name="connsiteX7" fmla="*/ 942811 w 1664101"/>
                <a:gd name="connsiteY7" fmla="*/ 1691140 h 1725110"/>
                <a:gd name="connsiteX8" fmla="*/ 408239 w 1664101"/>
                <a:gd name="connsiteY8" fmla="*/ 1691140 h 1725110"/>
                <a:gd name="connsiteX9" fmla="*/ 225359 w 1664101"/>
                <a:gd name="connsiteY9" fmla="*/ 1494193 h 1725110"/>
                <a:gd name="connsiteX10" fmla="*/ 464510 w 1664101"/>
                <a:gd name="connsiteY10" fmla="*/ 1297245 h 1725110"/>
                <a:gd name="connsiteX11" fmla="*/ 197223 w 1664101"/>
                <a:gd name="connsiteY11" fmla="*/ 1072162 h 1725110"/>
                <a:gd name="connsiteX12" fmla="*/ 276 w 1664101"/>
                <a:gd name="connsiteY12" fmla="*/ 706402 h 172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4101" h="1725110">
                  <a:moveTo>
                    <a:pt x="276" y="706402"/>
                  </a:moveTo>
                  <a:cubicBezTo>
                    <a:pt x="7310" y="563381"/>
                    <a:pt x="72958" y="331264"/>
                    <a:pt x="239426" y="214033"/>
                  </a:cubicBezTo>
                  <a:cubicBezTo>
                    <a:pt x="405894" y="96802"/>
                    <a:pt x="818547" y="-20429"/>
                    <a:pt x="999082" y="3017"/>
                  </a:cubicBezTo>
                  <a:cubicBezTo>
                    <a:pt x="1179617" y="26463"/>
                    <a:pt x="1212442" y="244513"/>
                    <a:pt x="1322639" y="354710"/>
                  </a:cubicBezTo>
                  <a:cubicBezTo>
                    <a:pt x="1432836" y="464907"/>
                    <a:pt x="1632128" y="546968"/>
                    <a:pt x="1660263" y="664199"/>
                  </a:cubicBezTo>
                  <a:cubicBezTo>
                    <a:pt x="1688398" y="781430"/>
                    <a:pt x="1554755" y="943208"/>
                    <a:pt x="1491451" y="1058094"/>
                  </a:cubicBezTo>
                  <a:cubicBezTo>
                    <a:pt x="1428147" y="1172980"/>
                    <a:pt x="1371876" y="1248008"/>
                    <a:pt x="1280436" y="1353516"/>
                  </a:cubicBezTo>
                  <a:cubicBezTo>
                    <a:pt x="1188996" y="1459024"/>
                    <a:pt x="1088177" y="1634869"/>
                    <a:pt x="942811" y="1691140"/>
                  </a:cubicBezTo>
                  <a:cubicBezTo>
                    <a:pt x="797445" y="1747411"/>
                    <a:pt x="527814" y="1723965"/>
                    <a:pt x="408239" y="1691140"/>
                  </a:cubicBezTo>
                  <a:cubicBezTo>
                    <a:pt x="288664" y="1658315"/>
                    <a:pt x="215980" y="1559842"/>
                    <a:pt x="225359" y="1494193"/>
                  </a:cubicBezTo>
                  <a:cubicBezTo>
                    <a:pt x="234738" y="1428544"/>
                    <a:pt x="469199" y="1367584"/>
                    <a:pt x="464510" y="1297245"/>
                  </a:cubicBezTo>
                  <a:cubicBezTo>
                    <a:pt x="459821" y="1226906"/>
                    <a:pt x="272251" y="1163602"/>
                    <a:pt x="197223" y="1072162"/>
                  </a:cubicBezTo>
                  <a:cubicBezTo>
                    <a:pt x="122195" y="980722"/>
                    <a:pt x="-6758" y="849423"/>
                    <a:pt x="276" y="706402"/>
                  </a:cubicBezTo>
                  <a:close/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-1020000" flipV="1">
              <a:off x="2559386" y="2871760"/>
              <a:ext cx="91440" cy="9144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3854054" y="3683997"/>
              <a:ext cx="83358" cy="10392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720206" y="2790031"/>
              <a:ext cx="532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en-US" sz="24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197180" y="2858952"/>
            <a:ext cx="2263111" cy="2111433"/>
            <a:chOff x="8197180" y="2858952"/>
            <a:chExt cx="2263111" cy="2111433"/>
          </a:xfrm>
        </p:grpSpPr>
        <p:sp>
          <p:nvSpPr>
            <p:cNvPr id="41" name="Freeform 40"/>
            <p:cNvSpPr/>
            <p:nvPr/>
          </p:nvSpPr>
          <p:spPr>
            <a:xfrm>
              <a:off x="8197180" y="2858952"/>
              <a:ext cx="2263111" cy="2111433"/>
            </a:xfrm>
            <a:custGeom>
              <a:avLst/>
              <a:gdLst>
                <a:gd name="connsiteX0" fmla="*/ 144962 w 2263111"/>
                <a:gd name="connsiteY0" fmla="*/ 1952199 h 2111433"/>
                <a:gd name="connsiteX1" fmla="*/ 4285 w 2263111"/>
                <a:gd name="connsiteY1" fmla="*/ 1417626 h 2111433"/>
                <a:gd name="connsiteX2" fmla="*/ 299706 w 2263111"/>
                <a:gd name="connsiteY2" fmla="*/ 939325 h 2111433"/>
                <a:gd name="connsiteX3" fmla="*/ 693602 w 2263111"/>
                <a:gd name="connsiteY3" fmla="*/ 489159 h 2111433"/>
                <a:gd name="connsiteX4" fmla="*/ 1481392 w 2263111"/>
                <a:gd name="connsiteY4" fmla="*/ 24925 h 2111433"/>
                <a:gd name="connsiteX5" fmla="*/ 2184777 w 2263111"/>
                <a:gd name="connsiteY5" fmla="*/ 109331 h 2111433"/>
                <a:gd name="connsiteX6" fmla="*/ 2226980 w 2263111"/>
                <a:gd name="connsiteY6" fmla="*/ 503226 h 2111433"/>
                <a:gd name="connsiteX7" fmla="*/ 2015965 w 2263111"/>
                <a:gd name="connsiteY7" fmla="*/ 714242 h 2111433"/>
                <a:gd name="connsiteX8" fmla="*/ 1608002 w 2263111"/>
                <a:gd name="connsiteY8" fmla="*/ 770513 h 2111433"/>
                <a:gd name="connsiteX9" fmla="*/ 1143768 w 2263111"/>
                <a:gd name="connsiteY9" fmla="*/ 911190 h 2111433"/>
                <a:gd name="connsiteX10" fmla="*/ 989023 w 2263111"/>
                <a:gd name="connsiteY10" fmla="*/ 1206611 h 2111433"/>
                <a:gd name="connsiteX11" fmla="*/ 792075 w 2263111"/>
                <a:gd name="connsiteY11" fmla="*/ 1614574 h 2111433"/>
                <a:gd name="connsiteX12" fmla="*/ 735805 w 2263111"/>
                <a:gd name="connsiteY12" fmla="*/ 1924063 h 2111433"/>
                <a:gd name="connsiteX13" fmla="*/ 721737 w 2263111"/>
                <a:gd name="connsiteY13" fmla="*/ 2092876 h 2111433"/>
                <a:gd name="connsiteX14" fmla="*/ 426315 w 2263111"/>
                <a:gd name="connsiteY14" fmla="*/ 2092876 h 2111433"/>
                <a:gd name="connsiteX15" fmla="*/ 144962 w 2263111"/>
                <a:gd name="connsiteY15" fmla="*/ 1952199 h 211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63111" h="2111433">
                  <a:moveTo>
                    <a:pt x="144962" y="1952199"/>
                  </a:moveTo>
                  <a:cubicBezTo>
                    <a:pt x="74624" y="1839657"/>
                    <a:pt x="-21506" y="1586438"/>
                    <a:pt x="4285" y="1417626"/>
                  </a:cubicBezTo>
                  <a:cubicBezTo>
                    <a:pt x="30076" y="1248814"/>
                    <a:pt x="184820" y="1094069"/>
                    <a:pt x="299706" y="939325"/>
                  </a:cubicBezTo>
                  <a:cubicBezTo>
                    <a:pt x="414592" y="784581"/>
                    <a:pt x="496654" y="641559"/>
                    <a:pt x="693602" y="489159"/>
                  </a:cubicBezTo>
                  <a:cubicBezTo>
                    <a:pt x="890550" y="336759"/>
                    <a:pt x="1232863" y="88230"/>
                    <a:pt x="1481392" y="24925"/>
                  </a:cubicBezTo>
                  <a:cubicBezTo>
                    <a:pt x="1729921" y="-38380"/>
                    <a:pt x="2060512" y="29614"/>
                    <a:pt x="2184777" y="109331"/>
                  </a:cubicBezTo>
                  <a:cubicBezTo>
                    <a:pt x="2309042" y="189048"/>
                    <a:pt x="2255115" y="402408"/>
                    <a:pt x="2226980" y="503226"/>
                  </a:cubicBezTo>
                  <a:cubicBezTo>
                    <a:pt x="2198845" y="604044"/>
                    <a:pt x="2119128" y="669694"/>
                    <a:pt x="2015965" y="714242"/>
                  </a:cubicBezTo>
                  <a:cubicBezTo>
                    <a:pt x="1912802" y="758790"/>
                    <a:pt x="1753368" y="737688"/>
                    <a:pt x="1608002" y="770513"/>
                  </a:cubicBezTo>
                  <a:cubicBezTo>
                    <a:pt x="1462636" y="803338"/>
                    <a:pt x="1246931" y="838507"/>
                    <a:pt x="1143768" y="911190"/>
                  </a:cubicBezTo>
                  <a:cubicBezTo>
                    <a:pt x="1040605" y="983873"/>
                    <a:pt x="1047638" y="1089380"/>
                    <a:pt x="989023" y="1206611"/>
                  </a:cubicBezTo>
                  <a:cubicBezTo>
                    <a:pt x="930408" y="1323842"/>
                    <a:pt x="834278" y="1494999"/>
                    <a:pt x="792075" y="1614574"/>
                  </a:cubicBezTo>
                  <a:cubicBezTo>
                    <a:pt x="749872" y="1734149"/>
                    <a:pt x="747528" y="1844346"/>
                    <a:pt x="735805" y="1924063"/>
                  </a:cubicBezTo>
                  <a:cubicBezTo>
                    <a:pt x="724082" y="2003780"/>
                    <a:pt x="773319" y="2064741"/>
                    <a:pt x="721737" y="2092876"/>
                  </a:cubicBezTo>
                  <a:cubicBezTo>
                    <a:pt x="670155" y="2121012"/>
                    <a:pt x="529478" y="2113978"/>
                    <a:pt x="426315" y="2092876"/>
                  </a:cubicBezTo>
                  <a:cubicBezTo>
                    <a:pt x="323152" y="2071774"/>
                    <a:pt x="215300" y="2064741"/>
                    <a:pt x="144962" y="1952199"/>
                  </a:cubicBezTo>
                  <a:close/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rot="-420000" flipV="1">
              <a:off x="8602583" y="3558626"/>
              <a:ext cx="91440" cy="9144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-480000" flipH="1">
              <a:off x="9151664" y="3991043"/>
              <a:ext cx="83358" cy="10392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8774685" y="3239702"/>
                  <a:ext cx="5329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4685" y="3239702"/>
                  <a:ext cx="532961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TextBox 26"/>
          <p:cNvSpPr txBox="1"/>
          <p:nvPr/>
        </p:nvSpPr>
        <p:spPr>
          <a:xfrm>
            <a:off x="3341884" y="6218209"/>
            <a:ext cx="5102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Poles &amp; Zeros inside the contour ‘C’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98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of closed contour and principle of </a:t>
            </a:r>
            <a:r>
              <a:rPr lang="en-US" dirty="0" smtClean="0"/>
              <a:t>argument…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 this contour ‘C’ in s-plane. </a:t>
                </a:r>
              </a:p>
              <a:p>
                <a:r>
                  <a:rPr lang="en-US" dirty="0" smtClean="0"/>
                  <a:t>This contour encircles neither zeros nor poles, then the contour ‘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 smtClean="0"/>
                  <a:t>’ in D(s) plane can’t encircle the origin or the point at infinity. </a:t>
                </a:r>
              </a:p>
              <a:p>
                <a:r>
                  <a:rPr lang="en-US" dirty="0" smtClean="0"/>
                  <a:t>If we trace the contour ‘C’ in clockwise direction then the inside region will be on right of the contour. </a:t>
                </a:r>
              </a:p>
              <a:p>
                <a:r>
                  <a:rPr lang="en-US" dirty="0" smtClean="0"/>
                  <a:t>The corresponding region in D(s) plane which contains neither origin nor the point at infinity should also be to the right of the contour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67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of closed contour and principle of </a:t>
            </a:r>
            <a:r>
              <a:rPr lang="en-US" smtClean="0"/>
              <a:t>argument…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the contour ‘C’ encircles zero but not poles then the point D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(s) is given by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Where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den>
                    </m:f>
                  </m:oMath>
                </a14:m>
                <a:r>
                  <a:rPr lang="en-US" dirty="0" smtClean="0"/>
                  <a:t>	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IT means that the trip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 forms a close contour about the origin in clockwise direction as shown on next slide. 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221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</TotalTime>
  <Words>1015</Words>
  <Application>Microsoft Office PowerPoint</Application>
  <PresentationFormat>Widescreen</PresentationFormat>
  <Paragraphs>223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Office Theme</vt:lpstr>
      <vt:lpstr>Equation</vt:lpstr>
      <vt:lpstr>Nyquist Stability Criterion </vt:lpstr>
      <vt:lpstr>Introduction </vt:lpstr>
      <vt:lpstr>Mapping </vt:lpstr>
      <vt:lpstr>PowerPoint Presentation</vt:lpstr>
      <vt:lpstr>Mapping… </vt:lpstr>
      <vt:lpstr>Mapping of closed contour and principle of argument</vt:lpstr>
      <vt:lpstr>PowerPoint Presentation</vt:lpstr>
      <vt:lpstr>Mapping of closed contour and principle of argument…</vt:lpstr>
      <vt:lpstr>Mapping of closed contour and principle of argument…</vt:lpstr>
      <vt:lpstr>PowerPoint Presentation</vt:lpstr>
      <vt:lpstr>Mapping of closed contour and principle of argument…</vt:lpstr>
      <vt:lpstr>PowerPoint Presentation</vt:lpstr>
      <vt:lpstr>Mapping of closed contour and principle of argument…</vt:lpstr>
      <vt:lpstr>PowerPoint Presentation</vt:lpstr>
      <vt:lpstr>PowerPoint Presentation</vt:lpstr>
      <vt:lpstr>Mapping of closed contour and principle of argument…</vt:lpstr>
      <vt:lpstr>Nyquist path or Nyquist Contour </vt:lpstr>
      <vt:lpstr>Nyquist path or Nyquist Contour …</vt:lpstr>
      <vt:lpstr>Nyquist Criterion </vt:lpstr>
      <vt:lpstr>Nyquist Criterion …</vt:lpstr>
      <vt:lpstr>Nyquist Criterion …</vt:lpstr>
      <vt:lpstr>Nyquist Criterion …</vt:lpstr>
      <vt:lpstr>Nyquist Stability Criterion: Statement</vt:lpstr>
      <vt:lpstr>Example </vt:lpstr>
      <vt:lpstr>Example …</vt:lpstr>
      <vt:lpstr>Closing Nyquist plot from s=-j0 to s=+j0…</vt:lpstr>
      <vt:lpstr>Example…</vt:lpstr>
      <vt:lpstr>Example…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Nyquist Stability Criterion </dc:title>
  <dc:creator>nafees ahamad</dc:creator>
  <cp:lastModifiedBy>nafees ahamad</cp:lastModifiedBy>
  <cp:revision>40</cp:revision>
  <dcterms:created xsi:type="dcterms:W3CDTF">2019-11-05T09:00:25Z</dcterms:created>
  <dcterms:modified xsi:type="dcterms:W3CDTF">2019-11-13T04:27:12Z</dcterms:modified>
</cp:coreProperties>
</file>