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74" autoAdjust="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C80B6B-D803-40B0-BF4F-B277A15DC64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7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5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29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9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20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7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3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8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8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4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08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C80B6B-D803-40B0-BF4F-B277A15DC64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71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Neural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Nafees Ahamad,</a:t>
            </a:r>
          </a:p>
          <a:p>
            <a:r>
              <a:rPr lang="en-US" dirty="0" smtClean="0"/>
              <a:t>AP, EECE </a:t>
            </a:r>
            <a:r>
              <a:rPr lang="en-US" dirty="0" err="1" smtClean="0"/>
              <a:t>Deptt</a:t>
            </a:r>
            <a:r>
              <a:rPr lang="en-US" dirty="0" smtClean="0"/>
              <a:t>, DIT University</a:t>
            </a:r>
          </a:p>
          <a:p>
            <a:r>
              <a:rPr lang="en-US" dirty="0" smtClean="0"/>
              <a:t>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 and its working…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626" y="1570922"/>
            <a:ext cx="5211347" cy="523841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79736" y="5171607"/>
            <a:ext cx="3392657" cy="1137917"/>
            <a:chOff x="579736" y="5171607"/>
            <a:chExt cx="3392657" cy="1137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79736" y="5322844"/>
                  <a:ext cx="1424066" cy="9866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𝑠𝑢𝑚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36" y="5322844"/>
                  <a:ext cx="1424066" cy="98668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1933731" y="5171607"/>
              <a:ext cx="2038662" cy="64457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595672" y="4601981"/>
            <a:ext cx="5596328" cy="1250721"/>
            <a:chOff x="6595672" y="4601981"/>
            <a:chExt cx="5596328" cy="1250721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6595672" y="4601981"/>
              <a:ext cx="2083633" cy="44970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944788" y="5021705"/>
              <a:ext cx="4247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Direction of transmission of signal </a:t>
              </a:r>
            </a:p>
            <a:p>
              <a:pPr algn="ctr"/>
              <a:r>
                <a:rPr lang="en-US" sz="2400" dirty="0" smtClean="0"/>
                <a:t>(</a:t>
              </a:r>
              <a:r>
                <a:rPr lang="en-US" sz="2400" dirty="0"/>
                <a:t>If sum &gt; Threshold </a:t>
              </a:r>
              <a:r>
                <a:rPr lang="en-US" sz="2400" dirty="0" smtClean="0"/>
                <a:t>value)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8532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 (ANN)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2" y="1967068"/>
            <a:ext cx="11885738" cy="378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 between </a:t>
            </a:r>
            <a:r>
              <a:rPr lang="en-US" dirty="0" err="1" smtClean="0"/>
              <a:t>bnn</a:t>
            </a:r>
            <a:r>
              <a:rPr lang="en-US" dirty="0" smtClean="0"/>
              <a:t> &amp; </a:t>
            </a:r>
            <a:r>
              <a:rPr lang="en-US" dirty="0" err="1" smtClean="0"/>
              <a:t>ann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430" y="1571780"/>
            <a:ext cx="6800738" cy="516956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088430" y="1930088"/>
            <a:ext cx="3105751" cy="4431163"/>
            <a:chOff x="2088430" y="1930088"/>
            <a:chExt cx="3105751" cy="4431163"/>
          </a:xfrm>
        </p:grpSpPr>
        <p:sp>
          <p:nvSpPr>
            <p:cNvPr id="6" name="Oval 5"/>
            <p:cNvSpPr/>
            <p:nvPr/>
          </p:nvSpPr>
          <p:spPr>
            <a:xfrm>
              <a:off x="2751323" y="1930088"/>
              <a:ext cx="2009104" cy="192049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88430" y="4169345"/>
              <a:ext cx="3105751" cy="219190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742006" y="3868615"/>
              <a:ext cx="13869" cy="34027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953711" y="2253410"/>
            <a:ext cx="2121145" cy="3681254"/>
            <a:chOff x="5953711" y="2253410"/>
            <a:chExt cx="2121145" cy="3681254"/>
          </a:xfrm>
        </p:grpSpPr>
        <p:sp>
          <p:nvSpPr>
            <p:cNvPr id="8" name="Oval 7"/>
            <p:cNvSpPr/>
            <p:nvPr/>
          </p:nvSpPr>
          <p:spPr>
            <a:xfrm>
              <a:off x="6702000" y="2253410"/>
              <a:ext cx="1372856" cy="127385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953711" y="4469724"/>
              <a:ext cx="1384034" cy="14649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6817863" y="3590325"/>
              <a:ext cx="312112" cy="87939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/>
          <p:nvPr/>
        </p:nvCxnSpPr>
        <p:spPr>
          <a:xfrm flipH="1">
            <a:off x="5681008" y="3112446"/>
            <a:ext cx="186574" cy="208974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9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 (ANN)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65" y="2084832"/>
            <a:ext cx="10450553" cy="2627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65" y="4926419"/>
            <a:ext cx="10450553" cy="138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4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 (ANN)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278" y="1867852"/>
            <a:ext cx="9137772" cy="3070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278" y="5210322"/>
            <a:ext cx="7926356" cy="81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0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neural network (ANN</a:t>
            </a:r>
            <a:r>
              <a:rPr lang="en-US" dirty="0" smtClean="0"/>
              <a:t>)…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77" y="1979954"/>
            <a:ext cx="10788045" cy="692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77" y="2772727"/>
            <a:ext cx="10788046" cy="706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77" y="3579435"/>
            <a:ext cx="10788045" cy="331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777" y="4067600"/>
            <a:ext cx="10788046" cy="6450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777" y="4869459"/>
            <a:ext cx="10788045" cy="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neural network (ANN)…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42" y="2277548"/>
            <a:ext cx="6172200" cy="2457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342" y="4918054"/>
            <a:ext cx="9379576" cy="1393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24" y="2267888"/>
            <a:ext cx="31908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3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Ann: transfer function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775342"/>
            <a:ext cx="10956217" cy="4175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392" y="6094241"/>
            <a:ext cx="10504898" cy="5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Ann: transfer </a:t>
            </a:r>
            <a:r>
              <a:rPr lang="en-US" dirty="0" smtClean="0"/>
              <a:t>function…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46" y="1866607"/>
            <a:ext cx="11088711" cy="2480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46" y="4509926"/>
            <a:ext cx="11088712" cy="223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Ann: transfer function…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681162"/>
            <a:ext cx="5784972" cy="4972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788" y="1681161"/>
            <a:ext cx="4320907" cy="500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Book: Principles of soft computing 2</a:t>
            </a:r>
            <a:r>
              <a:rPr lang="en-US" baseline="30000" dirty="0" smtClean="0"/>
              <a:t>nd</a:t>
            </a:r>
            <a:r>
              <a:rPr lang="en-US" dirty="0" smtClean="0"/>
              <a:t> edition By S. N. </a:t>
            </a:r>
            <a:r>
              <a:rPr lang="en-US" dirty="0" err="1" smtClean="0"/>
              <a:t>Sivanadan</a:t>
            </a:r>
            <a:r>
              <a:rPr lang="en-US" dirty="0" smtClean="0"/>
              <a:t> &amp; S.N. </a:t>
            </a:r>
            <a:r>
              <a:rPr lang="en-US" dirty="0" err="1" smtClean="0"/>
              <a:t>Deepa</a:t>
            </a:r>
            <a:r>
              <a:rPr lang="en-US" dirty="0" smtClean="0"/>
              <a:t>, Wiley Publication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NPTEL: Online Course on “ Introduction to soft computing” by Prof </a:t>
            </a:r>
            <a:r>
              <a:rPr lang="en-US" dirty="0" err="1"/>
              <a:t>Debasis</a:t>
            </a:r>
            <a:r>
              <a:rPr lang="en-US" dirty="0"/>
              <a:t> </a:t>
            </a:r>
            <a:r>
              <a:rPr lang="en-US" dirty="0" err="1"/>
              <a:t>Samanta</a:t>
            </a:r>
            <a:r>
              <a:rPr lang="en-US" dirty="0"/>
              <a:t>, IIT </a:t>
            </a:r>
            <a:r>
              <a:rPr lang="en-US" dirty="0" err="1"/>
              <a:t>Kharagpur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Ann: transfer function…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11" y="1944155"/>
            <a:ext cx="11222478" cy="11085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662" y="5258281"/>
            <a:ext cx="7039205" cy="39484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839747" y="3229592"/>
            <a:ext cx="6985120" cy="840365"/>
            <a:chOff x="3839747" y="3229592"/>
            <a:chExt cx="6985120" cy="8403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9747" y="3229592"/>
              <a:ext cx="2460199" cy="84036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29392" y="3464036"/>
              <a:ext cx="1895475" cy="37147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839747" y="4193056"/>
            <a:ext cx="6985120" cy="877222"/>
            <a:chOff x="3839747" y="4193056"/>
            <a:chExt cx="6985120" cy="87722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39747" y="4193056"/>
              <a:ext cx="4250201" cy="87722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96067" y="4375446"/>
              <a:ext cx="18288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87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Ann: transfer function…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851293"/>
            <a:ext cx="4560746" cy="4627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164" y="1851293"/>
            <a:ext cx="4990162" cy="45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</a:t>
            </a:r>
            <a:r>
              <a:rPr lang="en-US" dirty="0" err="1" smtClean="0"/>
              <a:t>ann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084832"/>
            <a:ext cx="10816980" cy="671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2955797"/>
            <a:ext cx="10816980" cy="1461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28" y="4616970"/>
            <a:ext cx="10745256" cy="71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</a:t>
            </a:r>
            <a:r>
              <a:rPr lang="en-US" dirty="0" err="1" smtClean="0"/>
              <a:t>ann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250382"/>
            <a:ext cx="10657784" cy="750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3166327"/>
            <a:ext cx="10628648" cy="645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28" y="3977695"/>
            <a:ext cx="10657784" cy="101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3000" dirty="0" smtClean="0"/>
              <a:t>Thank you 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599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Brain: Centre of Nervous system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277" y="2084832"/>
            <a:ext cx="7879773" cy="455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nervous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Biological nervous system is the most important part of many living things, in particular, human being.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There is part called </a:t>
            </a:r>
            <a:r>
              <a:rPr lang="en-US" sz="2400" dirty="0" smtClean="0">
                <a:solidFill>
                  <a:srgbClr val="FF0000"/>
                </a:solidFill>
              </a:rPr>
              <a:t>brain</a:t>
            </a:r>
            <a:r>
              <a:rPr lang="en-US" sz="2400" dirty="0" smtClean="0"/>
              <a:t> at the center of human nervous system.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In fact, any biological nervous system consists of a large number of interconnected processing units called </a:t>
            </a:r>
            <a:r>
              <a:rPr lang="en-US" sz="2400" dirty="0" smtClean="0">
                <a:solidFill>
                  <a:srgbClr val="FF0000"/>
                </a:solidFill>
              </a:rPr>
              <a:t>Neurons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Each Neurons is approximately </a:t>
            </a:r>
            <a:r>
              <a:rPr lang="en-US" sz="2400" dirty="0" smtClean="0">
                <a:solidFill>
                  <a:srgbClr val="FF0000"/>
                </a:solidFill>
              </a:rPr>
              <a:t>10 microns </a:t>
            </a:r>
            <a:r>
              <a:rPr lang="en-US" sz="2400" dirty="0" smtClean="0"/>
              <a:t>long and they can operate in parallel.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Typically, a human brain consists of approximately </a:t>
            </a:r>
            <a:r>
              <a:rPr lang="en-US" sz="2400" dirty="0" smtClean="0">
                <a:solidFill>
                  <a:srgbClr val="FF0000"/>
                </a:solidFill>
              </a:rPr>
              <a:t>10</a:t>
            </a:r>
            <a:r>
              <a:rPr lang="en-US" sz="2400" baseline="30000" dirty="0" smtClean="0">
                <a:solidFill>
                  <a:srgbClr val="FF0000"/>
                </a:solidFill>
              </a:rPr>
              <a:t>11</a:t>
            </a:r>
            <a:r>
              <a:rPr lang="en-US" sz="2400" dirty="0" smtClean="0">
                <a:solidFill>
                  <a:srgbClr val="FF0000"/>
                </a:solidFill>
              </a:rPr>
              <a:t> neurons </a:t>
            </a:r>
            <a:r>
              <a:rPr lang="en-US" sz="2400" dirty="0" smtClean="0"/>
              <a:t>communicating with each other with the help of </a:t>
            </a:r>
            <a:r>
              <a:rPr lang="en-US" sz="2400" dirty="0" smtClean="0">
                <a:solidFill>
                  <a:srgbClr val="FF0000"/>
                </a:solidFill>
              </a:rPr>
              <a:t>electrical pulses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17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Neuron: Basic unit of nervous 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43" y="1987849"/>
            <a:ext cx="10031642" cy="448222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68344" y="5856385"/>
            <a:ext cx="2789259" cy="983016"/>
            <a:chOff x="868344" y="5856385"/>
            <a:chExt cx="2789259" cy="983016"/>
          </a:xfrm>
        </p:grpSpPr>
        <p:sp>
          <p:nvSpPr>
            <p:cNvPr id="6" name="Left Brace 5"/>
            <p:cNvSpPr/>
            <p:nvPr/>
          </p:nvSpPr>
          <p:spPr>
            <a:xfrm rot="16200000">
              <a:off x="1937393" y="4787336"/>
              <a:ext cx="651161" cy="278925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18740" y="6470069"/>
              <a:ext cx="704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Head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28067" y="5818908"/>
            <a:ext cx="2526385" cy="938826"/>
            <a:chOff x="5928067" y="5818908"/>
            <a:chExt cx="2526385" cy="938826"/>
          </a:xfrm>
        </p:grpSpPr>
        <p:sp>
          <p:nvSpPr>
            <p:cNvPr id="8" name="Left Brace 7"/>
            <p:cNvSpPr/>
            <p:nvPr/>
          </p:nvSpPr>
          <p:spPr>
            <a:xfrm rot="16200000">
              <a:off x="6865679" y="4881296"/>
              <a:ext cx="651161" cy="252638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25458" y="6388402"/>
              <a:ext cx="704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Tail 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57603" y="5818910"/>
            <a:ext cx="2233531" cy="963123"/>
            <a:chOff x="3657603" y="5818910"/>
            <a:chExt cx="2233531" cy="963123"/>
          </a:xfrm>
        </p:grpSpPr>
        <p:sp>
          <p:nvSpPr>
            <p:cNvPr id="7" name="Left Brace 6"/>
            <p:cNvSpPr/>
            <p:nvPr/>
          </p:nvSpPr>
          <p:spPr>
            <a:xfrm rot="16200000">
              <a:off x="4448788" y="5027725"/>
              <a:ext cx="651161" cy="223353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79698" y="6412701"/>
              <a:ext cx="1528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Connector  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49420" y="4884914"/>
            <a:ext cx="295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(Junction point where other neurons are connected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Neuron: </a:t>
            </a:r>
            <a:r>
              <a:rPr lang="en-US" dirty="0" smtClean="0"/>
              <a:t>The different parts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7" y="2316136"/>
            <a:ext cx="8044921" cy="43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 and its working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3" y="2084832"/>
            <a:ext cx="11722309" cy="39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 and its </a:t>
            </a:r>
            <a:r>
              <a:rPr lang="en-US" dirty="0" smtClean="0"/>
              <a:t>working…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6" y="2386089"/>
            <a:ext cx="11812072" cy="152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 and its working…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811" y="1561397"/>
            <a:ext cx="5091425" cy="514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406</TotalTime>
  <Words>275</Words>
  <Application>Microsoft Office PowerPoint</Application>
  <PresentationFormat>Widescreen</PresentationFormat>
  <Paragraphs>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Cambria Math</vt:lpstr>
      <vt:lpstr>Tw Cen MT</vt:lpstr>
      <vt:lpstr>Tw Cen MT Condensed</vt:lpstr>
      <vt:lpstr>Wingdings</vt:lpstr>
      <vt:lpstr>Wingdings 3</vt:lpstr>
      <vt:lpstr>Integral</vt:lpstr>
      <vt:lpstr>Artificial Neural Network</vt:lpstr>
      <vt:lpstr>References</vt:lpstr>
      <vt:lpstr>Brain: Centre of Nervous system </vt:lpstr>
      <vt:lpstr>Biological nervous system </vt:lpstr>
      <vt:lpstr>Neuron: Basic unit of nervous system</vt:lpstr>
      <vt:lpstr>Neuron: The different parts </vt:lpstr>
      <vt:lpstr>Neuron and its working </vt:lpstr>
      <vt:lpstr>Neuron and its working…</vt:lpstr>
      <vt:lpstr>Neuron and its working…</vt:lpstr>
      <vt:lpstr>Neuron and its working…</vt:lpstr>
      <vt:lpstr>Artificial neural network (ANN) </vt:lpstr>
      <vt:lpstr>Analogy between bnn &amp; ann</vt:lpstr>
      <vt:lpstr>Artificial neural network (ANN)</vt:lpstr>
      <vt:lpstr>Artificial neural network (ANN)</vt:lpstr>
      <vt:lpstr>Artificial neural network (ANN)…</vt:lpstr>
      <vt:lpstr>Artificial neural network (ANN)…</vt:lpstr>
      <vt:lpstr>Ann: transfer function </vt:lpstr>
      <vt:lpstr>Ann: transfer function… </vt:lpstr>
      <vt:lpstr>Ann: transfer function…</vt:lpstr>
      <vt:lpstr>Ann: transfer function…</vt:lpstr>
      <vt:lpstr>Ann: transfer function…</vt:lpstr>
      <vt:lpstr>Advantages of ann</vt:lpstr>
      <vt:lpstr>Advantages of ann…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Neural Network</dc:title>
  <dc:creator>DIT-37</dc:creator>
  <cp:lastModifiedBy>DIT-37</cp:lastModifiedBy>
  <cp:revision>23</cp:revision>
  <dcterms:created xsi:type="dcterms:W3CDTF">2019-01-29T06:32:57Z</dcterms:created>
  <dcterms:modified xsi:type="dcterms:W3CDTF">2019-01-30T09:32:35Z</dcterms:modified>
</cp:coreProperties>
</file>