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68" r:id="rId4"/>
    <p:sldId id="269" r:id="rId5"/>
    <p:sldId id="270" r:id="rId6"/>
    <p:sldId id="271"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6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2D94FA4C-3220-4A4A-9775-13417C016815}" type="datetimeFigureOut">
              <a:rPr lang="en-US" smtClean="0"/>
              <a:t>8/8/2019</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F2054E52-2A30-4C80-BAD5-400D9B61753D}"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03357424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94FA4C-3220-4A4A-9775-13417C016815}" type="datetimeFigureOut">
              <a:rPr lang="en-US" smtClean="0"/>
              <a:t>8/8/2019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54E52-2A30-4C80-BAD5-400D9B61753D}" type="slidenum">
              <a:rPr lang="en-US" smtClean="0"/>
              <a:t>‹#›</a:t>
            </a:fld>
            <a:endParaRPr lang="en-US"/>
          </a:p>
        </p:txBody>
      </p:sp>
    </p:spTree>
    <p:extLst>
      <p:ext uri="{BB962C8B-B14F-4D97-AF65-F5344CB8AC3E}">
        <p14:creationId xmlns:p14="http://schemas.microsoft.com/office/powerpoint/2010/main" val="1568015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94FA4C-3220-4A4A-9775-13417C016815}" type="datetimeFigureOut">
              <a:rPr lang="en-US" smtClean="0"/>
              <a:t>8/8/2019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54E52-2A30-4C80-BAD5-400D9B61753D}" type="slidenum">
              <a:rPr lang="en-US" smtClean="0"/>
              <a:t>‹#›</a:t>
            </a:fld>
            <a:endParaRPr lang="en-US"/>
          </a:p>
        </p:txBody>
      </p:sp>
    </p:spTree>
    <p:extLst>
      <p:ext uri="{BB962C8B-B14F-4D97-AF65-F5344CB8AC3E}">
        <p14:creationId xmlns:p14="http://schemas.microsoft.com/office/powerpoint/2010/main" val="2295043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94FA4C-3220-4A4A-9775-13417C016815}" type="datetimeFigureOut">
              <a:rPr lang="en-US" smtClean="0"/>
              <a:t>8/8/2019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54E52-2A30-4C80-BAD5-400D9B61753D}" type="slidenum">
              <a:rPr lang="en-US" smtClean="0"/>
              <a:t>‹#›</a:t>
            </a:fld>
            <a:endParaRPr lang="en-US"/>
          </a:p>
        </p:txBody>
      </p:sp>
    </p:spTree>
    <p:extLst>
      <p:ext uri="{BB962C8B-B14F-4D97-AF65-F5344CB8AC3E}">
        <p14:creationId xmlns:p14="http://schemas.microsoft.com/office/powerpoint/2010/main" val="161290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2D94FA4C-3220-4A4A-9775-13417C016815}" type="datetimeFigureOut">
              <a:rPr lang="en-US" smtClean="0"/>
              <a:t>8/8/2019</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F2054E52-2A30-4C80-BAD5-400D9B61753D}"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65338593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D94FA4C-3220-4A4A-9775-13417C016815}" type="datetimeFigureOut">
              <a:rPr lang="en-US" smtClean="0"/>
              <a:t>8/8/2019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054E52-2A30-4C80-BAD5-400D9B61753D}" type="slidenum">
              <a:rPr lang="en-US" smtClean="0"/>
              <a:t>‹#›</a:t>
            </a:fld>
            <a:endParaRPr lang="en-US"/>
          </a:p>
        </p:txBody>
      </p:sp>
    </p:spTree>
    <p:extLst>
      <p:ext uri="{BB962C8B-B14F-4D97-AF65-F5344CB8AC3E}">
        <p14:creationId xmlns:p14="http://schemas.microsoft.com/office/powerpoint/2010/main" val="192380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D94FA4C-3220-4A4A-9775-13417C016815}" type="datetimeFigureOut">
              <a:rPr lang="en-US" smtClean="0"/>
              <a:t>8/8/2019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054E52-2A30-4C80-BAD5-400D9B61753D}" type="slidenum">
              <a:rPr lang="en-US" smtClean="0"/>
              <a:t>‹#›</a:t>
            </a:fld>
            <a:endParaRPr lang="en-US"/>
          </a:p>
        </p:txBody>
      </p:sp>
    </p:spTree>
    <p:extLst>
      <p:ext uri="{BB962C8B-B14F-4D97-AF65-F5344CB8AC3E}">
        <p14:creationId xmlns:p14="http://schemas.microsoft.com/office/powerpoint/2010/main" val="860986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D94FA4C-3220-4A4A-9775-13417C016815}" type="datetimeFigureOut">
              <a:rPr lang="en-US" smtClean="0"/>
              <a:t>8/8/2019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054E52-2A30-4C80-BAD5-400D9B61753D}" type="slidenum">
              <a:rPr lang="en-US" smtClean="0"/>
              <a:t>‹#›</a:t>
            </a:fld>
            <a:endParaRPr lang="en-US"/>
          </a:p>
        </p:txBody>
      </p:sp>
    </p:spTree>
    <p:extLst>
      <p:ext uri="{BB962C8B-B14F-4D97-AF65-F5344CB8AC3E}">
        <p14:creationId xmlns:p14="http://schemas.microsoft.com/office/powerpoint/2010/main" val="712599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94FA4C-3220-4A4A-9775-13417C016815}" type="datetimeFigureOut">
              <a:rPr lang="en-US" smtClean="0"/>
              <a:t>8/8/2019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054E52-2A30-4C80-BAD5-400D9B61753D}" type="slidenum">
              <a:rPr lang="en-US" smtClean="0"/>
              <a:t>‹#›</a:t>
            </a:fld>
            <a:endParaRPr lang="en-US"/>
          </a:p>
        </p:txBody>
      </p:sp>
    </p:spTree>
    <p:extLst>
      <p:ext uri="{BB962C8B-B14F-4D97-AF65-F5344CB8AC3E}">
        <p14:creationId xmlns:p14="http://schemas.microsoft.com/office/powerpoint/2010/main" val="3935747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2D94FA4C-3220-4A4A-9775-13417C016815}" type="datetimeFigureOut">
              <a:rPr lang="en-US" smtClean="0"/>
              <a:t>8/8/2019</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F2054E52-2A30-4C80-BAD5-400D9B61753D}"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39455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2D94FA4C-3220-4A4A-9775-13417C016815}" type="datetimeFigureOut">
              <a:rPr lang="en-US" smtClean="0"/>
              <a:t>8/8/2019</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F2054E52-2A30-4C80-BAD5-400D9B61753D}"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52836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2D94FA4C-3220-4A4A-9775-13417C016815}" type="datetimeFigureOut">
              <a:rPr lang="en-US" smtClean="0"/>
              <a:t>8/8/2019</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F2054E52-2A30-4C80-BAD5-400D9B61753D}"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342522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smtClean="0"/>
              <a:t>Signal flow graphs</a:t>
            </a:r>
            <a:endParaRPr lang="en-US" sz="6000" dirty="0"/>
          </a:p>
        </p:txBody>
      </p:sp>
      <p:sp>
        <p:nvSpPr>
          <p:cNvPr id="3" name="Subtitle 2"/>
          <p:cNvSpPr>
            <a:spLocks noGrp="1"/>
          </p:cNvSpPr>
          <p:nvPr>
            <p:ph type="subTitle" idx="1"/>
          </p:nvPr>
        </p:nvSpPr>
        <p:spPr/>
        <p:txBody>
          <a:bodyPr>
            <a:normAutofit fontScale="92500" lnSpcReduction="10000"/>
          </a:bodyPr>
          <a:lstStyle/>
          <a:p>
            <a:r>
              <a:rPr lang="en-US" dirty="0" smtClean="0"/>
              <a:t>By: Nafees Ahamad,</a:t>
            </a:r>
          </a:p>
          <a:p>
            <a:r>
              <a:rPr lang="en-US" dirty="0" smtClean="0"/>
              <a:t>AP, EECE, Dept. </a:t>
            </a:r>
          </a:p>
          <a:p>
            <a:r>
              <a:rPr lang="en-US" dirty="0" smtClean="0"/>
              <a:t>DIT University, Dehradun</a:t>
            </a:r>
            <a:endParaRPr lang="en-US" dirty="0"/>
          </a:p>
        </p:txBody>
      </p:sp>
    </p:spTree>
    <p:extLst>
      <p:ext uri="{BB962C8B-B14F-4D97-AF65-F5344CB8AC3E}">
        <p14:creationId xmlns:p14="http://schemas.microsoft.com/office/powerpoint/2010/main" val="10875669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Construction of </a:t>
            </a:r>
            <a:r>
              <a:rPr lang="en-US" dirty="0" smtClean="0"/>
              <a:t>SFG …</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371600" y="2286000"/>
                <a:ext cx="9601200" cy="788843"/>
              </a:xfrm>
            </p:spPr>
            <p:txBody>
              <a:bodyPr>
                <a:normAutofit/>
              </a:bodyPr>
              <a:lstStyle/>
              <a:p>
                <a:r>
                  <a:rPr lang="en-US" sz="2400" b="1" dirty="0"/>
                  <a:t>Step 4</a:t>
                </a:r>
                <a:r>
                  <a:rPr lang="en-US" sz="2400" dirty="0"/>
                  <a:t> − Signal flow graph </a:t>
                </a:r>
                <a:r>
                  <a:rPr lang="en-US" sz="2400" dirty="0" smtClean="0"/>
                  <a:t>for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𝑦</m:t>
                        </m:r>
                      </m:e>
                      <m:sub>
                        <m:r>
                          <a:rPr lang="en-US" sz="2400" i="1">
                            <a:latin typeface="Cambria Math" panose="02040503050406030204" pitchFamily="18" charset="0"/>
                          </a:rPr>
                          <m:t>5</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𝑎</m:t>
                        </m:r>
                      </m:e>
                      <m:sub>
                        <m:r>
                          <a:rPr lang="en-US" sz="2400" i="1">
                            <a:latin typeface="Cambria Math" panose="02040503050406030204" pitchFamily="18" charset="0"/>
                          </a:rPr>
                          <m:t>45</m:t>
                        </m:r>
                      </m:sub>
                    </m:sSub>
                    <m:sSub>
                      <m:sSubPr>
                        <m:ctrlPr>
                          <a:rPr lang="en-US" sz="2400" i="1">
                            <a:latin typeface="Cambria Math" panose="02040503050406030204" pitchFamily="18" charset="0"/>
                          </a:rPr>
                        </m:ctrlPr>
                      </m:sSubPr>
                      <m:e>
                        <m:r>
                          <a:rPr lang="en-US" sz="2400" i="1">
                            <a:latin typeface="Cambria Math" panose="02040503050406030204" pitchFamily="18" charset="0"/>
                          </a:rPr>
                          <m:t>𝑦</m:t>
                        </m:r>
                      </m:e>
                      <m:sub>
                        <m:r>
                          <a:rPr lang="en-US" sz="2400" i="1">
                            <a:latin typeface="Cambria Math" panose="02040503050406030204" pitchFamily="18" charset="0"/>
                          </a:rPr>
                          <m:t>4</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𝑎</m:t>
                        </m:r>
                      </m:e>
                      <m:sub>
                        <m:r>
                          <a:rPr lang="en-US" sz="2400" i="1">
                            <a:latin typeface="Cambria Math" panose="02040503050406030204" pitchFamily="18" charset="0"/>
                          </a:rPr>
                          <m:t>35</m:t>
                        </m:r>
                      </m:sub>
                    </m:sSub>
                    <m:sSub>
                      <m:sSubPr>
                        <m:ctrlPr>
                          <a:rPr lang="en-US" sz="2400" i="1">
                            <a:latin typeface="Cambria Math" panose="02040503050406030204" pitchFamily="18" charset="0"/>
                          </a:rPr>
                        </m:ctrlPr>
                      </m:sSubPr>
                      <m:e>
                        <m:r>
                          <a:rPr lang="en-US" sz="2400" i="1">
                            <a:latin typeface="Cambria Math" panose="02040503050406030204" pitchFamily="18" charset="0"/>
                          </a:rPr>
                          <m:t>𝑦</m:t>
                        </m:r>
                      </m:e>
                      <m:sub>
                        <m:r>
                          <a:rPr lang="en-US" sz="2400" i="1">
                            <a:latin typeface="Cambria Math" panose="02040503050406030204" pitchFamily="18" charset="0"/>
                          </a:rPr>
                          <m:t>3</m:t>
                        </m:r>
                      </m:sub>
                    </m:sSub>
                  </m:oMath>
                </a14:m>
                <a:r>
                  <a:rPr lang="en-US" sz="2400" dirty="0"/>
                  <a:t> is shown in the following figure.</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371600" y="2286000"/>
                <a:ext cx="9601200" cy="788843"/>
              </a:xfrm>
              <a:blipFill>
                <a:blip r:embed="rId2"/>
                <a:stretch>
                  <a:fillRect l="-889" t="-8527" b="-17054"/>
                </a:stretch>
              </a:blipFill>
            </p:spPr>
            <p:txBody>
              <a:bodyPr/>
              <a:lstStyle/>
              <a:p>
                <a:r>
                  <a:rPr lang="en-US">
                    <a:noFill/>
                  </a:rPr>
                  <a:t> </a:t>
                </a:r>
              </a:p>
            </p:txBody>
          </p:sp>
        </mc:Fallback>
      </mc:AlternateContent>
      <p:pic>
        <p:nvPicPr>
          <p:cNvPr id="4" name="Picture 3"/>
          <p:cNvPicPr>
            <a:picLocks noChangeAspect="1"/>
          </p:cNvPicPr>
          <p:nvPr/>
        </p:nvPicPr>
        <p:blipFill>
          <a:blip r:embed="rId3"/>
          <a:stretch>
            <a:fillRect/>
          </a:stretch>
        </p:blipFill>
        <p:spPr>
          <a:xfrm>
            <a:off x="2996911" y="3379643"/>
            <a:ext cx="7171678" cy="2092902"/>
          </a:xfrm>
          <a:prstGeom prst="rect">
            <a:avLst/>
          </a:prstGeom>
        </p:spPr>
      </p:pic>
    </p:spTree>
    <p:extLst>
      <p:ext uri="{BB962C8B-B14F-4D97-AF65-F5344CB8AC3E}">
        <p14:creationId xmlns:p14="http://schemas.microsoft.com/office/powerpoint/2010/main" val="184265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Construction of </a:t>
            </a:r>
            <a:r>
              <a:rPr lang="en-US" dirty="0" smtClean="0"/>
              <a:t>SFG …</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371600" y="2286000"/>
                <a:ext cx="9601200" cy="914400"/>
              </a:xfrm>
            </p:spPr>
            <p:txBody>
              <a:bodyPr>
                <a:normAutofit/>
              </a:bodyPr>
              <a:lstStyle/>
              <a:p>
                <a:r>
                  <a:rPr lang="en-US" sz="2400" b="1" dirty="0"/>
                  <a:t>Step </a:t>
                </a:r>
                <a:r>
                  <a:rPr lang="en-US" sz="2400" b="1" dirty="0" smtClean="0"/>
                  <a:t> 5</a:t>
                </a:r>
                <a:r>
                  <a:rPr lang="en-US" sz="2400" dirty="0"/>
                  <a:t> − Signal flow graph </a:t>
                </a:r>
                <a:r>
                  <a:rPr lang="en-US" sz="2400" dirty="0" smtClean="0"/>
                  <a:t>for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𝑦</m:t>
                        </m:r>
                      </m:e>
                      <m:sub>
                        <m:r>
                          <a:rPr lang="en-US" sz="2400" i="1">
                            <a:latin typeface="Cambria Math" panose="02040503050406030204" pitchFamily="18" charset="0"/>
                          </a:rPr>
                          <m:t>6</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𝑎</m:t>
                        </m:r>
                      </m:e>
                      <m:sub>
                        <m:r>
                          <a:rPr lang="en-US" sz="2400" i="1">
                            <a:latin typeface="Cambria Math" panose="02040503050406030204" pitchFamily="18" charset="0"/>
                          </a:rPr>
                          <m:t>56</m:t>
                        </m:r>
                      </m:sub>
                    </m:sSub>
                    <m:sSub>
                      <m:sSubPr>
                        <m:ctrlPr>
                          <a:rPr lang="en-US" sz="2400" i="1">
                            <a:latin typeface="Cambria Math" panose="02040503050406030204" pitchFamily="18" charset="0"/>
                          </a:rPr>
                        </m:ctrlPr>
                      </m:sSubPr>
                      <m:e>
                        <m:r>
                          <a:rPr lang="en-US" sz="2400" i="1">
                            <a:latin typeface="Cambria Math" panose="02040503050406030204" pitchFamily="18" charset="0"/>
                          </a:rPr>
                          <m:t>𝑦</m:t>
                        </m:r>
                      </m:e>
                      <m:sub>
                        <m:r>
                          <a:rPr lang="en-US" sz="2400" i="1">
                            <a:latin typeface="Cambria Math" panose="02040503050406030204" pitchFamily="18" charset="0"/>
                          </a:rPr>
                          <m:t>5</m:t>
                        </m:r>
                      </m:sub>
                    </m:sSub>
                  </m:oMath>
                </a14:m>
                <a:r>
                  <a:rPr lang="en-US" sz="2400" dirty="0"/>
                  <a:t>  is shown in the following figure.</a:t>
                </a:r>
              </a:p>
              <a:p>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371600" y="2286000"/>
                <a:ext cx="9601200" cy="914400"/>
              </a:xfrm>
              <a:blipFill>
                <a:blip r:embed="rId2"/>
                <a:stretch>
                  <a:fillRect l="-889" t="-7333" b="-667"/>
                </a:stretch>
              </a:blipFill>
            </p:spPr>
            <p:txBody>
              <a:bodyPr/>
              <a:lstStyle/>
              <a:p>
                <a:r>
                  <a:rPr lang="en-US">
                    <a:noFill/>
                  </a:rPr>
                  <a:t> </a:t>
                </a:r>
              </a:p>
            </p:txBody>
          </p:sp>
        </mc:Fallback>
      </mc:AlternateContent>
      <p:pic>
        <p:nvPicPr>
          <p:cNvPr id="5" name="Picture 4"/>
          <p:cNvPicPr>
            <a:picLocks noChangeAspect="1"/>
          </p:cNvPicPr>
          <p:nvPr/>
        </p:nvPicPr>
        <p:blipFill>
          <a:blip r:embed="rId3"/>
          <a:stretch>
            <a:fillRect/>
          </a:stretch>
        </p:blipFill>
        <p:spPr>
          <a:xfrm>
            <a:off x="2682153" y="3566680"/>
            <a:ext cx="6940127" cy="936048"/>
          </a:xfrm>
          <a:prstGeom prst="rect">
            <a:avLst/>
          </a:prstGeom>
        </p:spPr>
      </p:pic>
    </p:spTree>
    <p:extLst>
      <p:ext uri="{BB962C8B-B14F-4D97-AF65-F5344CB8AC3E}">
        <p14:creationId xmlns:p14="http://schemas.microsoft.com/office/powerpoint/2010/main" val="2942622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Construction of </a:t>
            </a:r>
            <a:r>
              <a:rPr lang="en-US" dirty="0" smtClean="0"/>
              <a:t>SFG …</a:t>
            </a:r>
            <a:endParaRPr lang="en-US" dirty="0"/>
          </a:p>
        </p:txBody>
      </p:sp>
      <p:sp>
        <p:nvSpPr>
          <p:cNvPr id="3" name="Content Placeholder 2"/>
          <p:cNvSpPr>
            <a:spLocks noGrp="1"/>
          </p:cNvSpPr>
          <p:nvPr>
            <p:ph idx="1"/>
          </p:nvPr>
        </p:nvSpPr>
        <p:spPr>
          <a:xfrm>
            <a:off x="1371600" y="2286000"/>
            <a:ext cx="9601200" cy="692727"/>
          </a:xfrm>
        </p:spPr>
        <p:txBody>
          <a:bodyPr>
            <a:noAutofit/>
          </a:bodyPr>
          <a:lstStyle/>
          <a:p>
            <a:r>
              <a:rPr lang="en-US" sz="2400" b="1" dirty="0"/>
              <a:t>Step 6</a:t>
            </a:r>
            <a:r>
              <a:rPr lang="en-US" sz="2400" dirty="0"/>
              <a:t> − </a:t>
            </a:r>
            <a:r>
              <a:rPr lang="en-US" sz="2400" dirty="0" smtClean="0"/>
              <a:t>Combine all and the Signal </a:t>
            </a:r>
            <a:r>
              <a:rPr lang="en-US" sz="2400" dirty="0"/>
              <a:t>flow graph of overall system is shown in the following figure.</a:t>
            </a:r>
          </a:p>
        </p:txBody>
      </p:sp>
      <p:pic>
        <p:nvPicPr>
          <p:cNvPr id="5" name="Picture 4"/>
          <p:cNvPicPr>
            <a:picLocks noChangeAspect="1"/>
          </p:cNvPicPr>
          <p:nvPr/>
        </p:nvPicPr>
        <p:blipFill>
          <a:blip r:embed="rId2"/>
          <a:stretch>
            <a:fillRect/>
          </a:stretch>
        </p:blipFill>
        <p:spPr>
          <a:xfrm>
            <a:off x="2964439" y="3093027"/>
            <a:ext cx="6637473" cy="3002973"/>
          </a:xfrm>
          <a:prstGeom prst="rect">
            <a:avLst/>
          </a:prstGeom>
        </p:spPr>
      </p:pic>
    </p:spTree>
    <p:extLst>
      <p:ext uri="{BB962C8B-B14F-4D97-AF65-F5344CB8AC3E}">
        <p14:creationId xmlns:p14="http://schemas.microsoft.com/office/powerpoint/2010/main" val="1950360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Conversion of Block Diagrams into Signal Flow Graphs</a:t>
            </a:r>
          </a:p>
        </p:txBody>
      </p:sp>
      <p:sp>
        <p:nvSpPr>
          <p:cNvPr id="3" name="Content Placeholder 2"/>
          <p:cNvSpPr>
            <a:spLocks noGrp="1"/>
          </p:cNvSpPr>
          <p:nvPr>
            <p:ph idx="1"/>
          </p:nvPr>
        </p:nvSpPr>
        <p:spPr/>
        <p:txBody>
          <a:bodyPr>
            <a:normAutofit/>
          </a:bodyPr>
          <a:lstStyle/>
          <a:p>
            <a:r>
              <a:rPr lang="en-US" sz="2400" dirty="0"/>
              <a:t>Represent all the signals, variables, summing points and take-off points of block diagram as </a:t>
            </a:r>
            <a:r>
              <a:rPr lang="en-US" sz="2400" b="1" dirty="0"/>
              <a:t>nodes</a:t>
            </a:r>
            <a:r>
              <a:rPr lang="en-US" sz="2400" dirty="0"/>
              <a:t> in signal flow graph.</a:t>
            </a:r>
          </a:p>
          <a:p>
            <a:r>
              <a:rPr lang="en-US" sz="2400" dirty="0"/>
              <a:t>Represent the blocks of block diagram as </a:t>
            </a:r>
            <a:r>
              <a:rPr lang="en-US" sz="2400" b="1" dirty="0"/>
              <a:t>branches</a:t>
            </a:r>
            <a:r>
              <a:rPr lang="en-US" sz="2400" dirty="0"/>
              <a:t> in signal flow graph.</a:t>
            </a:r>
          </a:p>
          <a:p>
            <a:r>
              <a:rPr lang="en-US" sz="2400" dirty="0"/>
              <a:t>Represent the transfer functions inside the blocks of block diagram as </a:t>
            </a:r>
            <a:r>
              <a:rPr lang="en-US" sz="2400" b="1" dirty="0"/>
              <a:t>gains</a:t>
            </a:r>
            <a:r>
              <a:rPr lang="en-US" sz="2400" dirty="0"/>
              <a:t> of the branches in signal flow graph.</a:t>
            </a:r>
          </a:p>
          <a:p>
            <a:endParaRPr lang="en-US" sz="2400" dirty="0"/>
          </a:p>
        </p:txBody>
      </p:sp>
    </p:spTree>
    <p:extLst>
      <p:ext uri="{BB962C8B-B14F-4D97-AF65-F5344CB8AC3E}">
        <p14:creationId xmlns:p14="http://schemas.microsoft.com/office/powerpoint/2010/main" val="2608010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Conversion of Block Diagrams into </a:t>
            </a:r>
            <a:r>
              <a:rPr lang="en-US" dirty="0" smtClean="0"/>
              <a:t>SFG…</a:t>
            </a:r>
            <a:endParaRPr lang="en-US" dirty="0"/>
          </a:p>
        </p:txBody>
      </p:sp>
      <p:sp>
        <p:nvSpPr>
          <p:cNvPr id="3" name="Content Placeholder 2"/>
          <p:cNvSpPr>
            <a:spLocks noGrp="1"/>
          </p:cNvSpPr>
          <p:nvPr>
            <p:ph idx="1"/>
          </p:nvPr>
        </p:nvSpPr>
        <p:spPr/>
        <p:txBody>
          <a:bodyPr>
            <a:normAutofit/>
          </a:bodyPr>
          <a:lstStyle/>
          <a:p>
            <a:r>
              <a:rPr lang="en-US" sz="2400" dirty="0"/>
              <a:t>Connect the nodes as per the block diagram. If there is connection between two nodes (but there is no block in between), then represent the gain of the branch as one. </a:t>
            </a:r>
            <a:endParaRPr lang="en-US" sz="2400" dirty="0" smtClean="0"/>
          </a:p>
          <a:p>
            <a:r>
              <a:rPr lang="en-US" sz="2400" b="1" dirty="0" smtClean="0"/>
              <a:t>For </a:t>
            </a:r>
            <a:r>
              <a:rPr lang="en-US" sz="2400" b="1" dirty="0"/>
              <a:t>example</a:t>
            </a:r>
            <a:r>
              <a:rPr lang="en-US" sz="2400" dirty="0"/>
              <a:t>, between summing points, between summing point and takeoff point, between input and summing point, between take-off point and output.</a:t>
            </a:r>
          </a:p>
        </p:txBody>
      </p:sp>
    </p:spTree>
    <p:extLst>
      <p:ext uri="{BB962C8B-B14F-4D97-AF65-F5344CB8AC3E}">
        <p14:creationId xmlns:p14="http://schemas.microsoft.com/office/powerpoint/2010/main" val="1967743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Block Diagram to SFG</a:t>
            </a:r>
            <a:r>
              <a:rPr lang="en-US" dirty="0"/>
              <a:t/>
            </a:r>
            <a:br>
              <a:rPr lang="en-US" dirty="0"/>
            </a:br>
            <a:endParaRPr lang="en-US" dirty="0"/>
          </a:p>
        </p:txBody>
      </p:sp>
      <p:sp>
        <p:nvSpPr>
          <p:cNvPr id="3" name="Content Placeholder 2"/>
          <p:cNvSpPr>
            <a:spLocks noGrp="1"/>
          </p:cNvSpPr>
          <p:nvPr>
            <p:ph idx="1"/>
          </p:nvPr>
        </p:nvSpPr>
        <p:spPr>
          <a:xfrm>
            <a:off x="1371600" y="2286001"/>
            <a:ext cx="9601200" cy="554182"/>
          </a:xfrm>
        </p:spPr>
        <p:txBody>
          <a:bodyPr>
            <a:normAutofit/>
          </a:bodyPr>
          <a:lstStyle/>
          <a:p>
            <a:r>
              <a:rPr lang="en-US" sz="2400" dirty="0" smtClean="0"/>
              <a:t>Let us consider following block diagram </a:t>
            </a:r>
            <a:endParaRPr lang="en-US" sz="2400" dirty="0"/>
          </a:p>
        </p:txBody>
      </p:sp>
      <p:pic>
        <p:nvPicPr>
          <p:cNvPr id="7" name="Picture 6"/>
          <p:cNvPicPr>
            <a:picLocks noChangeAspect="1"/>
          </p:cNvPicPr>
          <p:nvPr/>
        </p:nvPicPr>
        <p:blipFill>
          <a:blip r:embed="rId2"/>
          <a:stretch>
            <a:fillRect/>
          </a:stretch>
        </p:blipFill>
        <p:spPr>
          <a:xfrm>
            <a:off x="2001548" y="2725448"/>
            <a:ext cx="8652597" cy="3882762"/>
          </a:xfrm>
          <a:prstGeom prst="rect">
            <a:avLst/>
          </a:prstGeom>
        </p:spPr>
      </p:pic>
      <p:sp>
        <p:nvSpPr>
          <p:cNvPr id="8" name="TextBox 7"/>
          <p:cNvSpPr txBox="1"/>
          <p:nvPr/>
        </p:nvSpPr>
        <p:spPr>
          <a:xfrm>
            <a:off x="2784765" y="4031699"/>
            <a:ext cx="609600" cy="461665"/>
          </a:xfrm>
          <a:prstGeom prst="rect">
            <a:avLst/>
          </a:prstGeom>
          <a:noFill/>
        </p:spPr>
        <p:txBody>
          <a:bodyPr wrap="square" rtlCol="0">
            <a:spAutoFit/>
          </a:bodyPr>
          <a:lstStyle/>
          <a:p>
            <a:r>
              <a:rPr lang="en-US" sz="2400" b="1" dirty="0" smtClean="0">
                <a:solidFill>
                  <a:srgbClr val="FF0000"/>
                </a:solidFill>
              </a:rPr>
              <a:t>y</a:t>
            </a:r>
            <a:r>
              <a:rPr lang="en-US" sz="2400" b="1" baseline="-25000" dirty="0" smtClean="0">
                <a:solidFill>
                  <a:srgbClr val="FF0000"/>
                </a:solidFill>
              </a:rPr>
              <a:t>1</a:t>
            </a:r>
            <a:endParaRPr lang="en-US" sz="2400" b="1" baseline="-25000" dirty="0">
              <a:solidFill>
                <a:srgbClr val="FF0000"/>
              </a:solidFill>
            </a:endParaRPr>
          </a:p>
        </p:txBody>
      </p:sp>
      <p:sp>
        <p:nvSpPr>
          <p:cNvPr id="9" name="TextBox 8"/>
          <p:cNvSpPr txBox="1"/>
          <p:nvPr/>
        </p:nvSpPr>
        <p:spPr>
          <a:xfrm>
            <a:off x="3567983" y="4031698"/>
            <a:ext cx="609600" cy="461665"/>
          </a:xfrm>
          <a:prstGeom prst="rect">
            <a:avLst/>
          </a:prstGeom>
          <a:noFill/>
        </p:spPr>
        <p:txBody>
          <a:bodyPr wrap="square" rtlCol="0">
            <a:spAutoFit/>
          </a:bodyPr>
          <a:lstStyle/>
          <a:p>
            <a:r>
              <a:rPr lang="en-US" sz="2400" b="1" dirty="0" smtClean="0">
                <a:solidFill>
                  <a:srgbClr val="FF0000"/>
                </a:solidFill>
              </a:rPr>
              <a:t>y</a:t>
            </a:r>
            <a:r>
              <a:rPr lang="en-US" sz="2400" b="1" baseline="-25000" dirty="0" smtClean="0">
                <a:solidFill>
                  <a:srgbClr val="FF0000"/>
                </a:solidFill>
              </a:rPr>
              <a:t>2</a:t>
            </a:r>
            <a:endParaRPr lang="en-US" sz="2400" b="1" baseline="-25000" dirty="0">
              <a:solidFill>
                <a:srgbClr val="FF0000"/>
              </a:solidFill>
            </a:endParaRPr>
          </a:p>
        </p:txBody>
      </p:sp>
      <p:sp>
        <p:nvSpPr>
          <p:cNvPr id="10" name="TextBox 9"/>
          <p:cNvSpPr txBox="1"/>
          <p:nvPr/>
        </p:nvSpPr>
        <p:spPr>
          <a:xfrm>
            <a:off x="4946947" y="4031698"/>
            <a:ext cx="609600" cy="461665"/>
          </a:xfrm>
          <a:prstGeom prst="rect">
            <a:avLst/>
          </a:prstGeom>
          <a:noFill/>
        </p:spPr>
        <p:txBody>
          <a:bodyPr wrap="square" rtlCol="0">
            <a:spAutoFit/>
          </a:bodyPr>
          <a:lstStyle/>
          <a:p>
            <a:r>
              <a:rPr lang="en-US" sz="2400" b="1" dirty="0" smtClean="0">
                <a:solidFill>
                  <a:srgbClr val="FF0000"/>
                </a:solidFill>
              </a:rPr>
              <a:t>y</a:t>
            </a:r>
            <a:r>
              <a:rPr lang="en-US" sz="2400" b="1" baseline="-25000" dirty="0" smtClean="0">
                <a:solidFill>
                  <a:srgbClr val="FF0000"/>
                </a:solidFill>
              </a:rPr>
              <a:t>3</a:t>
            </a:r>
            <a:endParaRPr lang="en-US" sz="2400" b="1" baseline="-25000" dirty="0">
              <a:solidFill>
                <a:srgbClr val="FF0000"/>
              </a:solidFill>
            </a:endParaRPr>
          </a:p>
        </p:txBody>
      </p:sp>
      <p:sp>
        <p:nvSpPr>
          <p:cNvPr id="11" name="TextBox 10"/>
          <p:cNvSpPr txBox="1"/>
          <p:nvPr/>
        </p:nvSpPr>
        <p:spPr>
          <a:xfrm>
            <a:off x="5811982" y="4031697"/>
            <a:ext cx="609600" cy="461665"/>
          </a:xfrm>
          <a:prstGeom prst="rect">
            <a:avLst/>
          </a:prstGeom>
          <a:noFill/>
        </p:spPr>
        <p:txBody>
          <a:bodyPr wrap="square" rtlCol="0">
            <a:spAutoFit/>
          </a:bodyPr>
          <a:lstStyle/>
          <a:p>
            <a:r>
              <a:rPr lang="en-US" sz="2400" b="1" dirty="0" smtClean="0">
                <a:solidFill>
                  <a:srgbClr val="FF0000"/>
                </a:solidFill>
              </a:rPr>
              <a:t>y</a:t>
            </a:r>
            <a:r>
              <a:rPr lang="en-US" sz="2400" b="1" baseline="-25000" dirty="0" smtClean="0">
                <a:solidFill>
                  <a:srgbClr val="FF0000"/>
                </a:solidFill>
              </a:rPr>
              <a:t>4</a:t>
            </a:r>
            <a:endParaRPr lang="en-US" sz="2400" b="1" baseline="-25000" dirty="0">
              <a:solidFill>
                <a:srgbClr val="FF0000"/>
              </a:solidFill>
            </a:endParaRPr>
          </a:p>
        </p:txBody>
      </p:sp>
      <p:sp>
        <p:nvSpPr>
          <p:cNvPr id="12" name="TextBox 11"/>
          <p:cNvSpPr txBox="1"/>
          <p:nvPr/>
        </p:nvSpPr>
        <p:spPr>
          <a:xfrm>
            <a:off x="6421582" y="4858301"/>
            <a:ext cx="609600" cy="461665"/>
          </a:xfrm>
          <a:prstGeom prst="rect">
            <a:avLst/>
          </a:prstGeom>
          <a:noFill/>
        </p:spPr>
        <p:txBody>
          <a:bodyPr wrap="square" rtlCol="0">
            <a:spAutoFit/>
          </a:bodyPr>
          <a:lstStyle/>
          <a:p>
            <a:r>
              <a:rPr lang="en-US" sz="2400" b="1" dirty="0" smtClean="0">
                <a:solidFill>
                  <a:srgbClr val="FF0000"/>
                </a:solidFill>
              </a:rPr>
              <a:t>y</a:t>
            </a:r>
            <a:r>
              <a:rPr lang="en-US" sz="2400" b="1" baseline="-25000" dirty="0" smtClean="0">
                <a:solidFill>
                  <a:srgbClr val="FF0000"/>
                </a:solidFill>
              </a:rPr>
              <a:t>5</a:t>
            </a:r>
            <a:endParaRPr lang="en-US" sz="2400" b="1" baseline="-25000" dirty="0">
              <a:solidFill>
                <a:srgbClr val="FF0000"/>
              </a:solidFill>
            </a:endParaRPr>
          </a:p>
        </p:txBody>
      </p:sp>
      <p:sp>
        <p:nvSpPr>
          <p:cNvPr id="13" name="TextBox 12"/>
          <p:cNvSpPr txBox="1"/>
          <p:nvPr/>
        </p:nvSpPr>
        <p:spPr>
          <a:xfrm>
            <a:off x="6885710" y="4676039"/>
            <a:ext cx="609600" cy="461665"/>
          </a:xfrm>
          <a:prstGeom prst="rect">
            <a:avLst/>
          </a:prstGeom>
          <a:noFill/>
        </p:spPr>
        <p:txBody>
          <a:bodyPr wrap="square" rtlCol="0">
            <a:spAutoFit/>
          </a:bodyPr>
          <a:lstStyle/>
          <a:p>
            <a:r>
              <a:rPr lang="en-US" sz="2400" b="1" dirty="0" smtClean="0">
                <a:solidFill>
                  <a:srgbClr val="FF0000"/>
                </a:solidFill>
              </a:rPr>
              <a:t>y</a:t>
            </a:r>
            <a:r>
              <a:rPr lang="en-US" sz="2400" b="1" baseline="-25000" dirty="0" smtClean="0">
                <a:solidFill>
                  <a:srgbClr val="FF0000"/>
                </a:solidFill>
              </a:rPr>
              <a:t>6</a:t>
            </a:r>
            <a:endParaRPr lang="en-US" sz="2400" b="1" baseline="-25000" dirty="0">
              <a:solidFill>
                <a:srgbClr val="FF0000"/>
              </a:solidFill>
            </a:endParaRPr>
          </a:p>
        </p:txBody>
      </p:sp>
      <p:sp>
        <p:nvSpPr>
          <p:cNvPr id="14" name="TextBox 13"/>
          <p:cNvSpPr txBox="1"/>
          <p:nvPr/>
        </p:nvSpPr>
        <p:spPr>
          <a:xfrm>
            <a:off x="8465127" y="4858301"/>
            <a:ext cx="609600" cy="461665"/>
          </a:xfrm>
          <a:prstGeom prst="rect">
            <a:avLst/>
          </a:prstGeom>
          <a:noFill/>
        </p:spPr>
        <p:txBody>
          <a:bodyPr wrap="square" rtlCol="0">
            <a:spAutoFit/>
          </a:bodyPr>
          <a:lstStyle/>
          <a:p>
            <a:r>
              <a:rPr lang="en-US" sz="2400" b="1" dirty="0" smtClean="0">
                <a:solidFill>
                  <a:srgbClr val="FF0000"/>
                </a:solidFill>
              </a:rPr>
              <a:t>y</a:t>
            </a:r>
            <a:r>
              <a:rPr lang="en-US" sz="2400" b="1" baseline="-25000" dirty="0" smtClean="0">
                <a:solidFill>
                  <a:srgbClr val="FF0000"/>
                </a:solidFill>
              </a:rPr>
              <a:t>7</a:t>
            </a:r>
            <a:endParaRPr lang="en-US" sz="2400" b="1" baseline="-25000" dirty="0">
              <a:solidFill>
                <a:srgbClr val="FF0000"/>
              </a:solidFill>
            </a:endParaRPr>
          </a:p>
        </p:txBody>
      </p:sp>
      <p:sp>
        <p:nvSpPr>
          <p:cNvPr id="15" name="TextBox 14"/>
          <p:cNvSpPr txBox="1"/>
          <p:nvPr/>
        </p:nvSpPr>
        <p:spPr>
          <a:xfrm>
            <a:off x="8781193" y="4176912"/>
            <a:ext cx="609600" cy="461665"/>
          </a:xfrm>
          <a:prstGeom prst="rect">
            <a:avLst/>
          </a:prstGeom>
          <a:noFill/>
        </p:spPr>
        <p:txBody>
          <a:bodyPr wrap="square" rtlCol="0">
            <a:spAutoFit/>
          </a:bodyPr>
          <a:lstStyle/>
          <a:p>
            <a:r>
              <a:rPr lang="en-US" sz="2400" b="1" dirty="0" smtClean="0">
                <a:solidFill>
                  <a:srgbClr val="FF0000"/>
                </a:solidFill>
              </a:rPr>
              <a:t>y</a:t>
            </a:r>
            <a:r>
              <a:rPr lang="en-US" sz="2400" b="1" baseline="-25000" dirty="0" smtClean="0">
                <a:solidFill>
                  <a:srgbClr val="FF0000"/>
                </a:solidFill>
              </a:rPr>
              <a:t>8</a:t>
            </a:r>
            <a:endParaRPr lang="en-US" sz="2400" b="1" baseline="-25000" dirty="0">
              <a:solidFill>
                <a:srgbClr val="FF0000"/>
              </a:solidFill>
            </a:endParaRPr>
          </a:p>
        </p:txBody>
      </p:sp>
      <p:sp>
        <p:nvSpPr>
          <p:cNvPr id="16" name="TextBox 15"/>
          <p:cNvSpPr txBox="1"/>
          <p:nvPr/>
        </p:nvSpPr>
        <p:spPr>
          <a:xfrm>
            <a:off x="10089791" y="4139838"/>
            <a:ext cx="609600" cy="461665"/>
          </a:xfrm>
          <a:prstGeom prst="rect">
            <a:avLst/>
          </a:prstGeom>
          <a:noFill/>
        </p:spPr>
        <p:txBody>
          <a:bodyPr wrap="square" rtlCol="0">
            <a:spAutoFit/>
          </a:bodyPr>
          <a:lstStyle/>
          <a:p>
            <a:r>
              <a:rPr lang="en-US" sz="2400" b="1" dirty="0" smtClean="0">
                <a:solidFill>
                  <a:srgbClr val="FF0000"/>
                </a:solidFill>
              </a:rPr>
              <a:t>y</a:t>
            </a:r>
            <a:r>
              <a:rPr lang="en-US" sz="2400" b="1" baseline="-25000" dirty="0" smtClean="0">
                <a:solidFill>
                  <a:srgbClr val="FF0000"/>
                </a:solidFill>
              </a:rPr>
              <a:t>9</a:t>
            </a:r>
            <a:endParaRPr lang="en-US" sz="2400" b="1" baseline="-25000" dirty="0">
              <a:solidFill>
                <a:srgbClr val="FF0000"/>
              </a:solidFill>
            </a:endParaRPr>
          </a:p>
        </p:txBody>
      </p:sp>
    </p:spTree>
    <p:extLst>
      <p:ext uri="{BB962C8B-B14F-4D97-AF65-F5344CB8AC3E}">
        <p14:creationId xmlns:p14="http://schemas.microsoft.com/office/powerpoint/2010/main" val="1526584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P spid="9" grpId="0"/>
      <p:bldP spid="10" grpId="0"/>
      <p:bldP spid="11" grpId="0"/>
      <p:bldP spid="12" grpId="0"/>
      <p:bldP spid="13" grpId="0"/>
      <p:bldP spid="14" grpId="0"/>
      <p:bldP spid="15" grpId="0"/>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Block Diagram to </a:t>
            </a:r>
            <a:r>
              <a:rPr lang="en-US" dirty="0" smtClean="0"/>
              <a:t>SFG…</a:t>
            </a:r>
            <a:endParaRPr lang="en-US" dirty="0"/>
          </a:p>
        </p:txBody>
      </p:sp>
      <p:sp>
        <p:nvSpPr>
          <p:cNvPr id="3" name="Content Placeholder 2"/>
          <p:cNvSpPr>
            <a:spLocks noGrp="1"/>
          </p:cNvSpPr>
          <p:nvPr>
            <p:ph idx="1"/>
          </p:nvPr>
        </p:nvSpPr>
        <p:spPr>
          <a:xfrm>
            <a:off x="1371600" y="2286000"/>
            <a:ext cx="9601200" cy="1274618"/>
          </a:xfrm>
        </p:spPr>
        <p:txBody>
          <a:bodyPr>
            <a:normAutofit lnSpcReduction="10000"/>
          </a:bodyPr>
          <a:lstStyle/>
          <a:p>
            <a:r>
              <a:rPr lang="en-US" sz="2400" dirty="0"/>
              <a:t>Represent the input </a:t>
            </a:r>
            <a:r>
              <a:rPr lang="en-US" sz="2400" dirty="0" smtClean="0"/>
              <a:t>signal R(s) </a:t>
            </a:r>
            <a:r>
              <a:rPr lang="en-US" sz="2400" dirty="0"/>
              <a:t>and output </a:t>
            </a:r>
            <a:r>
              <a:rPr lang="en-US" sz="2400" dirty="0" smtClean="0"/>
              <a:t>signal C(s) </a:t>
            </a:r>
            <a:r>
              <a:rPr lang="en-US" sz="2400" dirty="0"/>
              <a:t>of block diagram as input </a:t>
            </a:r>
            <a:r>
              <a:rPr lang="en-US" sz="2400" dirty="0" smtClean="0"/>
              <a:t>node </a:t>
            </a:r>
            <a:r>
              <a:rPr lang="en-US" sz="2400" dirty="0"/>
              <a:t>R(s) </a:t>
            </a:r>
            <a:r>
              <a:rPr lang="en-US" sz="2400" dirty="0" smtClean="0"/>
              <a:t>and </a:t>
            </a:r>
            <a:r>
              <a:rPr lang="en-US" sz="2400" dirty="0"/>
              <a:t>output </a:t>
            </a:r>
            <a:r>
              <a:rPr lang="en-US" sz="2400" dirty="0" smtClean="0"/>
              <a:t>node </a:t>
            </a:r>
            <a:r>
              <a:rPr lang="en-US" sz="2400" dirty="0"/>
              <a:t>C(s) </a:t>
            </a:r>
            <a:r>
              <a:rPr lang="en-US" sz="2400" dirty="0" smtClean="0"/>
              <a:t> of </a:t>
            </a:r>
            <a:r>
              <a:rPr lang="en-US" sz="2400" dirty="0"/>
              <a:t>signal flow graph</a:t>
            </a:r>
            <a:r>
              <a:rPr lang="en-US" sz="2400" dirty="0" smtClean="0"/>
              <a:t>.</a:t>
            </a:r>
          </a:p>
          <a:p>
            <a:r>
              <a:rPr lang="en-US" sz="2400" dirty="0"/>
              <a:t>There are nine nodes other than input and output nodes. </a:t>
            </a:r>
            <a:endParaRPr lang="en-US" sz="2800" dirty="0"/>
          </a:p>
        </p:txBody>
      </p:sp>
    </p:spTree>
    <p:extLst>
      <p:ext uri="{BB962C8B-B14F-4D97-AF65-F5344CB8AC3E}">
        <p14:creationId xmlns:p14="http://schemas.microsoft.com/office/powerpoint/2010/main" val="1255991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Block Diagram to </a:t>
            </a:r>
            <a:r>
              <a:rPr lang="en-US" dirty="0" smtClean="0"/>
              <a:t>SFG…</a:t>
            </a:r>
            <a:endParaRPr lang="en-US" dirty="0"/>
          </a:p>
        </p:txBody>
      </p:sp>
      <p:pic>
        <p:nvPicPr>
          <p:cNvPr id="5" name="Picture 4"/>
          <p:cNvPicPr>
            <a:picLocks noChangeAspect="1"/>
          </p:cNvPicPr>
          <p:nvPr/>
        </p:nvPicPr>
        <p:blipFill>
          <a:blip r:embed="rId2"/>
          <a:stretch>
            <a:fillRect/>
          </a:stretch>
        </p:blipFill>
        <p:spPr>
          <a:xfrm>
            <a:off x="2740601" y="2290762"/>
            <a:ext cx="7303943" cy="3725749"/>
          </a:xfrm>
          <a:prstGeom prst="rect">
            <a:avLst/>
          </a:prstGeom>
        </p:spPr>
      </p:pic>
      <p:sp>
        <p:nvSpPr>
          <p:cNvPr id="6" name="Content Placeholder 5"/>
          <p:cNvSpPr>
            <a:spLocks noGrp="1"/>
          </p:cNvSpPr>
          <p:nvPr>
            <p:ph idx="1"/>
          </p:nvPr>
        </p:nvSpPr>
        <p:spPr>
          <a:xfrm>
            <a:off x="5264727" y="6016511"/>
            <a:ext cx="2479964" cy="512618"/>
          </a:xfrm>
        </p:spPr>
        <p:txBody>
          <a:bodyPr>
            <a:normAutofit/>
          </a:bodyPr>
          <a:lstStyle/>
          <a:p>
            <a:pPr marL="0" indent="0">
              <a:buNone/>
            </a:pPr>
            <a:r>
              <a:rPr lang="en-US" sz="2400" dirty="0" smtClean="0"/>
              <a:t>Signal flow graph </a:t>
            </a:r>
            <a:endParaRPr lang="en-US" sz="2400" dirty="0"/>
          </a:p>
        </p:txBody>
      </p:sp>
    </p:spTree>
    <p:extLst>
      <p:ext uri="{BB962C8B-B14F-4D97-AF65-F5344CB8AC3E}">
        <p14:creationId xmlns:p14="http://schemas.microsoft.com/office/powerpoint/2010/main" val="39870831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Block Diagram to SFG…</a:t>
            </a:r>
          </a:p>
        </p:txBody>
      </p:sp>
      <p:sp>
        <p:nvSpPr>
          <p:cNvPr id="3" name="Content Placeholder 2"/>
          <p:cNvSpPr>
            <a:spLocks noGrp="1"/>
          </p:cNvSpPr>
          <p:nvPr>
            <p:ph idx="1"/>
          </p:nvPr>
        </p:nvSpPr>
        <p:spPr/>
        <p:txBody>
          <a:bodyPr>
            <a:normAutofit/>
          </a:bodyPr>
          <a:lstStyle/>
          <a:p>
            <a:r>
              <a:rPr lang="en-US" sz="2400" dirty="0"/>
              <a:t>With the help of Mason’s gain formula (discussed in the </a:t>
            </a:r>
            <a:r>
              <a:rPr lang="en-US" sz="2400" dirty="0" smtClean="0"/>
              <a:t>next), </a:t>
            </a:r>
            <a:r>
              <a:rPr lang="en-US" sz="2400" dirty="0"/>
              <a:t>you can calculate the transfer function of this signal flow graph. </a:t>
            </a:r>
            <a:endParaRPr lang="en-US" sz="2400" dirty="0" smtClean="0"/>
          </a:p>
          <a:p>
            <a:r>
              <a:rPr lang="en-US" sz="2400" dirty="0" smtClean="0"/>
              <a:t>This </a:t>
            </a:r>
            <a:r>
              <a:rPr lang="en-US" sz="2400" dirty="0"/>
              <a:t>is the advantage of signal flow graphs. Here, we no need to simplify (reduce) the signal flow graphs for calculating the transfer function.</a:t>
            </a:r>
          </a:p>
        </p:txBody>
      </p:sp>
    </p:spTree>
    <p:extLst>
      <p:ext uri="{BB962C8B-B14F-4D97-AF65-F5344CB8AC3E}">
        <p14:creationId xmlns:p14="http://schemas.microsoft.com/office/powerpoint/2010/main" val="2347260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r>
            <a:br>
              <a:rPr lang="en-US" dirty="0" smtClean="0"/>
            </a:br>
            <a:r>
              <a:rPr lang="en-US" dirty="0" smtClean="0"/>
              <a:t>Thanks </a:t>
            </a:r>
            <a:endParaRPr lang="en-US" dirty="0"/>
          </a:p>
        </p:txBody>
      </p:sp>
      <p:pic>
        <p:nvPicPr>
          <p:cNvPr id="2054" name="Picture 6" descr="https://www.azquotes.com/vangogh-image-quotes/130/33/Quotation-Abdul-Kalam-Confidence-and-Hard-work-is-the-best-medicine-to-kill-130-33-5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7587" y="2171700"/>
            <a:ext cx="6962677" cy="4243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2209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Signal </a:t>
            </a:r>
            <a:r>
              <a:rPr lang="en-US" dirty="0" smtClean="0"/>
              <a:t>Flow Graphs (SFG)</a:t>
            </a:r>
            <a:endParaRPr lang="en-US" dirty="0"/>
          </a:p>
        </p:txBody>
      </p:sp>
      <p:sp>
        <p:nvSpPr>
          <p:cNvPr id="3" name="Content Placeholder 2"/>
          <p:cNvSpPr>
            <a:spLocks noGrp="1"/>
          </p:cNvSpPr>
          <p:nvPr>
            <p:ph idx="1"/>
          </p:nvPr>
        </p:nvSpPr>
        <p:spPr/>
        <p:txBody>
          <a:bodyPr>
            <a:normAutofit/>
          </a:bodyPr>
          <a:lstStyle/>
          <a:p>
            <a:r>
              <a:rPr lang="en-US" sz="2400" dirty="0"/>
              <a:t>Signal flow graph is a graphical representation of algebraic equations.</a:t>
            </a:r>
          </a:p>
        </p:txBody>
      </p:sp>
    </p:spTree>
    <p:extLst>
      <p:ext uri="{BB962C8B-B14F-4D97-AF65-F5344CB8AC3E}">
        <p14:creationId xmlns:p14="http://schemas.microsoft.com/office/powerpoint/2010/main" val="19882674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Elements of </a:t>
            </a:r>
            <a:r>
              <a:rPr lang="en-US" dirty="0" smtClean="0"/>
              <a:t>SFG</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sz="2400" b="1" dirty="0" smtClean="0"/>
              <a:t>Node:  </a:t>
            </a:r>
            <a:r>
              <a:rPr lang="en-US" sz="2400" dirty="0" smtClean="0"/>
              <a:t>A point which represents either a variable or a signal. There are three types of nodes </a:t>
            </a:r>
          </a:p>
          <a:p>
            <a:pPr marL="987552" lvl="1" indent="-457200">
              <a:buFont typeface="+mj-lt"/>
              <a:buAutoNum type="arabicPeriod"/>
            </a:pPr>
            <a:r>
              <a:rPr lang="en-US" sz="2400" b="1" dirty="0" smtClean="0"/>
              <a:t>Input Node</a:t>
            </a:r>
            <a:r>
              <a:rPr lang="en-US" sz="2400" dirty="0" smtClean="0"/>
              <a:t> − It is a node, which has only outgoing branches.</a:t>
            </a:r>
          </a:p>
          <a:p>
            <a:pPr marL="987552" lvl="1" indent="-457200">
              <a:buFont typeface="+mj-lt"/>
              <a:buAutoNum type="arabicPeriod"/>
            </a:pPr>
            <a:r>
              <a:rPr lang="en-US" sz="2400" b="1" dirty="0" smtClean="0"/>
              <a:t>Output Node</a:t>
            </a:r>
            <a:r>
              <a:rPr lang="en-US" sz="2400" dirty="0" smtClean="0"/>
              <a:t> − It is a node, which has only incoming branches.</a:t>
            </a:r>
          </a:p>
          <a:p>
            <a:pPr marL="987552" lvl="1" indent="-457200">
              <a:buFont typeface="+mj-lt"/>
              <a:buAutoNum type="arabicPeriod"/>
            </a:pPr>
            <a:r>
              <a:rPr lang="en-US" sz="2400" b="1" dirty="0" smtClean="0"/>
              <a:t>Mixed Node</a:t>
            </a:r>
            <a:r>
              <a:rPr lang="en-US" sz="2400" dirty="0" smtClean="0"/>
              <a:t> − It is a node, which has both incoming and outgoing branches.</a:t>
            </a:r>
          </a:p>
          <a:p>
            <a:r>
              <a:rPr lang="en-US" sz="2400" b="1" dirty="0"/>
              <a:t>Branch: </a:t>
            </a:r>
            <a:r>
              <a:rPr lang="en-US" sz="2400" dirty="0"/>
              <a:t>It is a line segment which joins two nodes. It has  both gain and direction.</a:t>
            </a:r>
          </a:p>
          <a:p>
            <a:pPr marL="457200" indent="-457200">
              <a:buFont typeface="+mj-lt"/>
              <a:buAutoNum type="arabicPeriod"/>
            </a:pPr>
            <a:endParaRPr lang="en-US" sz="2400" dirty="0" smtClean="0"/>
          </a:p>
          <a:p>
            <a:endParaRPr lang="en-US" sz="2400" dirty="0"/>
          </a:p>
        </p:txBody>
      </p:sp>
    </p:spTree>
    <p:extLst>
      <p:ext uri="{BB962C8B-B14F-4D97-AF65-F5344CB8AC3E}">
        <p14:creationId xmlns:p14="http://schemas.microsoft.com/office/powerpoint/2010/main" val="658571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Elements of </a:t>
            </a:r>
            <a:r>
              <a:rPr lang="en-US" dirty="0" smtClean="0"/>
              <a:t>SFG …</a:t>
            </a:r>
            <a:endParaRPr lang="en-US" dirty="0"/>
          </a:p>
        </p:txBody>
      </p:sp>
      <p:grpSp>
        <p:nvGrpSpPr>
          <p:cNvPr id="20" name="Group 19"/>
          <p:cNvGrpSpPr/>
          <p:nvPr/>
        </p:nvGrpSpPr>
        <p:grpSpPr>
          <a:xfrm>
            <a:off x="3212955" y="2743199"/>
            <a:ext cx="5244621" cy="2663536"/>
            <a:chOff x="3212955" y="2743199"/>
            <a:chExt cx="5244621" cy="2663536"/>
          </a:xfrm>
        </p:grpSpPr>
        <p:pic>
          <p:nvPicPr>
            <p:cNvPr id="5" name="Picture 4"/>
            <p:cNvPicPr>
              <a:picLocks noChangeAspect="1"/>
            </p:cNvPicPr>
            <p:nvPr/>
          </p:nvPicPr>
          <p:blipFill>
            <a:blip r:embed="rId2"/>
            <a:stretch>
              <a:fillRect/>
            </a:stretch>
          </p:blipFill>
          <p:spPr>
            <a:xfrm>
              <a:off x="3212955" y="2743199"/>
              <a:ext cx="5244621" cy="2092037"/>
            </a:xfrm>
            <a:prstGeom prst="rect">
              <a:avLst/>
            </a:prstGeom>
          </p:spPr>
        </p:pic>
        <p:sp>
          <p:nvSpPr>
            <p:cNvPr id="19" name="TextBox 18"/>
            <p:cNvSpPr txBox="1"/>
            <p:nvPr/>
          </p:nvSpPr>
          <p:spPr>
            <a:xfrm>
              <a:off x="4546048" y="4945070"/>
              <a:ext cx="2682347" cy="461665"/>
            </a:xfrm>
            <a:prstGeom prst="rect">
              <a:avLst/>
            </a:prstGeom>
            <a:noFill/>
          </p:spPr>
          <p:txBody>
            <a:bodyPr wrap="square" rtlCol="0">
              <a:spAutoFit/>
            </a:bodyPr>
            <a:lstStyle/>
            <a:p>
              <a:r>
                <a:rPr lang="en-US" sz="2400" dirty="0" smtClean="0"/>
                <a:t>Example for Nodes</a:t>
              </a:r>
              <a:endParaRPr lang="en-US" sz="2400" dirty="0"/>
            </a:p>
          </p:txBody>
        </p:sp>
      </p:grpSp>
      <p:grpSp>
        <p:nvGrpSpPr>
          <p:cNvPr id="10" name="Group 9"/>
          <p:cNvGrpSpPr/>
          <p:nvPr/>
        </p:nvGrpSpPr>
        <p:grpSpPr>
          <a:xfrm>
            <a:off x="2047968" y="1825451"/>
            <a:ext cx="1828800" cy="1415612"/>
            <a:chOff x="6875531" y="1854061"/>
            <a:chExt cx="1828800" cy="1415612"/>
          </a:xfrm>
        </p:grpSpPr>
        <p:cxnSp>
          <p:nvCxnSpPr>
            <p:cNvPr id="11" name="Straight Arrow Connector 10"/>
            <p:cNvCxnSpPr>
              <a:stCxn id="12" idx="2"/>
            </p:cNvCxnSpPr>
            <p:nvPr/>
          </p:nvCxnSpPr>
          <p:spPr>
            <a:xfrm>
              <a:off x="7789931" y="2315726"/>
              <a:ext cx="522797" cy="953947"/>
            </a:xfrm>
            <a:prstGeom prst="straightConnector1">
              <a:avLst/>
            </a:prstGeom>
            <a:ln w="25400">
              <a:solidFill>
                <a:srgbClr val="FF0000"/>
              </a:solidFill>
              <a:tailEnd type="triangle" w="lg" len="lg"/>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6875531" y="1854061"/>
              <a:ext cx="1828800" cy="461665"/>
            </a:xfrm>
            <a:prstGeom prst="rect">
              <a:avLst/>
            </a:prstGeom>
            <a:noFill/>
          </p:spPr>
          <p:txBody>
            <a:bodyPr wrap="square" rtlCol="0">
              <a:spAutoFit/>
            </a:bodyPr>
            <a:lstStyle/>
            <a:p>
              <a:r>
                <a:rPr lang="en-US" sz="2400" dirty="0" smtClean="0"/>
                <a:t>Input Node </a:t>
              </a:r>
              <a:endParaRPr lang="en-US" sz="2400" dirty="0"/>
            </a:p>
          </p:txBody>
        </p:sp>
      </p:grpSp>
      <p:grpSp>
        <p:nvGrpSpPr>
          <p:cNvPr id="17" name="Group 16"/>
          <p:cNvGrpSpPr/>
          <p:nvPr/>
        </p:nvGrpSpPr>
        <p:grpSpPr>
          <a:xfrm>
            <a:off x="4984545" y="1477994"/>
            <a:ext cx="1969477" cy="1516711"/>
            <a:chOff x="5269523" y="1326670"/>
            <a:chExt cx="1969477" cy="1516711"/>
          </a:xfrm>
        </p:grpSpPr>
        <p:grpSp>
          <p:nvGrpSpPr>
            <p:cNvPr id="13" name="Group 12"/>
            <p:cNvGrpSpPr/>
            <p:nvPr/>
          </p:nvGrpSpPr>
          <p:grpSpPr>
            <a:xfrm>
              <a:off x="5269523" y="1326670"/>
              <a:ext cx="1969477" cy="1509432"/>
              <a:chOff x="8312727" y="1760241"/>
              <a:chExt cx="1969477" cy="1509432"/>
            </a:xfrm>
          </p:grpSpPr>
          <p:cxnSp>
            <p:nvCxnSpPr>
              <p:cNvPr id="14" name="Straight Arrow Connector 13"/>
              <p:cNvCxnSpPr/>
              <p:nvPr/>
            </p:nvCxnSpPr>
            <p:spPr>
              <a:xfrm flipH="1">
                <a:off x="8312727" y="2355273"/>
                <a:ext cx="831273" cy="914400"/>
              </a:xfrm>
              <a:prstGeom prst="straightConnector1">
                <a:avLst/>
              </a:prstGeom>
              <a:ln w="25400">
                <a:solidFill>
                  <a:srgbClr val="FF0000"/>
                </a:solidFill>
                <a:tailEnd type="triangle" w="lg" len="lg"/>
              </a:ln>
            </p:spPr>
            <p:style>
              <a:lnRef idx="1">
                <a:schemeClr val="dk1"/>
              </a:lnRef>
              <a:fillRef idx="0">
                <a:schemeClr val="dk1"/>
              </a:fillRef>
              <a:effectRef idx="0">
                <a:schemeClr val="dk1"/>
              </a:effectRef>
              <a:fontRef idx="minor">
                <a:schemeClr val="tx1"/>
              </a:fontRef>
            </p:style>
          </p:cxnSp>
          <p:sp>
            <p:nvSpPr>
              <p:cNvPr id="15" name="TextBox 14"/>
              <p:cNvSpPr txBox="1"/>
              <p:nvPr/>
            </p:nvSpPr>
            <p:spPr>
              <a:xfrm>
                <a:off x="8453404" y="1760241"/>
                <a:ext cx="1828800" cy="461665"/>
              </a:xfrm>
              <a:prstGeom prst="rect">
                <a:avLst/>
              </a:prstGeom>
              <a:noFill/>
            </p:spPr>
            <p:txBody>
              <a:bodyPr wrap="square" rtlCol="0">
                <a:spAutoFit/>
              </a:bodyPr>
              <a:lstStyle/>
              <a:p>
                <a:r>
                  <a:rPr lang="en-US" sz="2400" dirty="0" smtClean="0"/>
                  <a:t>Mixed Node </a:t>
                </a:r>
                <a:endParaRPr lang="en-US" sz="2400" dirty="0"/>
              </a:p>
            </p:txBody>
          </p:sp>
        </p:grpSp>
        <p:cxnSp>
          <p:nvCxnSpPr>
            <p:cNvPr id="16" name="Straight Arrow Connector 15"/>
            <p:cNvCxnSpPr/>
            <p:nvPr/>
          </p:nvCxnSpPr>
          <p:spPr>
            <a:xfrm>
              <a:off x="6172200" y="1928981"/>
              <a:ext cx="831273" cy="914400"/>
            </a:xfrm>
            <a:prstGeom prst="straightConnector1">
              <a:avLst/>
            </a:prstGeom>
            <a:ln w="25400">
              <a:solidFill>
                <a:srgbClr val="FF0000"/>
              </a:solidFill>
              <a:tailEnd type="triangle" w="lg" len="lg"/>
            </a:ln>
          </p:spPr>
          <p:style>
            <a:lnRef idx="1">
              <a:schemeClr val="dk1"/>
            </a:lnRef>
            <a:fillRef idx="0">
              <a:schemeClr val="dk1"/>
            </a:fillRef>
            <a:effectRef idx="0">
              <a:schemeClr val="dk1"/>
            </a:effectRef>
            <a:fontRef idx="minor">
              <a:schemeClr val="tx1"/>
            </a:fontRef>
          </p:style>
        </p:cxnSp>
      </p:grpSp>
      <p:grpSp>
        <p:nvGrpSpPr>
          <p:cNvPr id="9" name="Group 8"/>
          <p:cNvGrpSpPr/>
          <p:nvPr/>
        </p:nvGrpSpPr>
        <p:grpSpPr>
          <a:xfrm>
            <a:off x="8312727" y="1940867"/>
            <a:ext cx="1828800" cy="1328806"/>
            <a:chOff x="8312727" y="1940867"/>
            <a:chExt cx="1828800" cy="1328806"/>
          </a:xfrm>
        </p:grpSpPr>
        <p:cxnSp>
          <p:nvCxnSpPr>
            <p:cNvPr id="7" name="Straight Arrow Connector 6"/>
            <p:cNvCxnSpPr/>
            <p:nvPr/>
          </p:nvCxnSpPr>
          <p:spPr>
            <a:xfrm flipH="1">
              <a:off x="8312727" y="2355273"/>
              <a:ext cx="831273" cy="914400"/>
            </a:xfrm>
            <a:prstGeom prst="straightConnector1">
              <a:avLst/>
            </a:prstGeom>
            <a:ln w="25400">
              <a:solidFill>
                <a:srgbClr val="FF0000"/>
              </a:solidFill>
              <a:tailEnd type="triangle" w="lg" len="lg"/>
            </a:ln>
          </p:spPr>
          <p:style>
            <a:lnRef idx="1">
              <a:schemeClr val="dk1"/>
            </a:lnRef>
            <a:fillRef idx="0">
              <a:schemeClr val="dk1"/>
            </a:fillRef>
            <a:effectRef idx="0">
              <a:schemeClr val="dk1"/>
            </a:effectRef>
            <a:fontRef idx="minor">
              <a:schemeClr val="tx1"/>
            </a:fontRef>
          </p:style>
        </p:cxnSp>
        <p:sp>
          <p:nvSpPr>
            <p:cNvPr id="8" name="TextBox 7"/>
            <p:cNvSpPr txBox="1"/>
            <p:nvPr/>
          </p:nvSpPr>
          <p:spPr>
            <a:xfrm>
              <a:off x="8312727" y="1940867"/>
              <a:ext cx="1828800" cy="461665"/>
            </a:xfrm>
            <a:prstGeom prst="rect">
              <a:avLst/>
            </a:prstGeom>
            <a:noFill/>
          </p:spPr>
          <p:txBody>
            <a:bodyPr wrap="square" rtlCol="0">
              <a:spAutoFit/>
            </a:bodyPr>
            <a:lstStyle/>
            <a:p>
              <a:r>
                <a:rPr lang="en-US" sz="2400" dirty="0" smtClean="0"/>
                <a:t>Output Node </a:t>
              </a:r>
              <a:endParaRPr lang="en-US" sz="2400" dirty="0"/>
            </a:p>
          </p:txBody>
        </p:sp>
      </p:grpSp>
      <p:grpSp>
        <p:nvGrpSpPr>
          <p:cNvPr id="21" name="Group 20"/>
          <p:cNvGrpSpPr/>
          <p:nvPr/>
        </p:nvGrpSpPr>
        <p:grpSpPr>
          <a:xfrm>
            <a:off x="1786508" y="3581730"/>
            <a:ext cx="2351720" cy="2105056"/>
            <a:chOff x="6846188" y="459004"/>
            <a:chExt cx="2351720" cy="2105056"/>
          </a:xfrm>
        </p:grpSpPr>
        <p:cxnSp>
          <p:nvCxnSpPr>
            <p:cNvPr id="22" name="Straight Arrow Connector 21"/>
            <p:cNvCxnSpPr/>
            <p:nvPr/>
          </p:nvCxnSpPr>
          <p:spPr>
            <a:xfrm flipV="1">
              <a:off x="7975226" y="459004"/>
              <a:ext cx="1222682" cy="1274059"/>
            </a:xfrm>
            <a:prstGeom prst="straightConnector1">
              <a:avLst/>
            </a:prstGeom>
            <a:ln w="25400">
              <a:solidFill>
                <a:srgbClr val="FF0000"/>
              </a:solidFill>
              <a:tailEnd type="triangle" w="lg" len="lg"/>
            </a:ln>
          </p:spPr>
          <p:style>
            <a:lnRef idx="1">
              <a:schemeClr val="dk1"/>
            </a:lnRef>
            <a:fillRef idx="0">
              <a:schemeClr val="dk1"/>
            </a:fillRef>
            <a:effectRef idx="0">
              <a:schemeClr val="dk1"/>
            </a:effectRef>
            <a:fontRef idx="minor">
              <a:schemeClr val="tx1"/>
            </a:fontRef>
          </p:style>
        </p:cxnSp>
        <p:sp>
          <p:nvSpPr>
            <p:cNvPr id="23" name="TextBox 22"/>
            <p:cNvSpPr txBox="1"/>
            <p:nvPr/>
          </p:nvSpPr>
          <p:spPr>
            <a:xfrm>
              <a:off x="6846188" y="1733063"/>
              <a:ext cx="1705813" cy="830997"/>
            </a:xfrm>
            <a:prstGeom prst="rect">
              <a:avLst/>
            </a:prstGeom>
            <a:noFill/>
          </p:spPr>
          <p:txBody>
            <a:bodyPr wrap="square" rtlCol="0">
              <a:spAutoFit/>
            </a:bodyPr>
            <a:lstStyle/>
            <a:p>
              <a:r>
                <a:rPr lang="en-US" sz="2400" dirty="0" smtClean="0"/>
                <a:t>Branch with gain a</a:t>
              </a:r>
              <a:endParaRPr lang="en-US" sz="2400" dirty="0"/>
            </a:p>
          </p:txBody>
        </p:sp>
      </p:grpSp>
      <p:grpSp>
        <p:nvGrpSpPr>
          <p:cNvPr id="26" name="Group 25"/>
          <p:cNvGrpSpPr/>
          <p:nvPr/>
        </p:nvGrpSpPr>
        <p:grpSpPr>
          <a:xfrm>
            <a:off x="6302859" y="4107767"/>
            <a:ext cx="4131317" cy="1424056"/>
            <a:chOff x="4420684" y="1140004"/>
            <a:chExt cx="4131317" cy="1424056"/>
          </a:xfrm>
        </p:grpSpPr>
        <p:cxnSp>
          <p:nvCxnSpPr>
            <p:cNvPr id="27" name="Straight Arrow Connector 26"/>
            <p:cNvCxnSpPr/>
            <p:nvPr/>
          </p:nvCxnSpPr>
          <p:spPr>
            <a:xfrm flipH="1" flipV="1">
              <a:off x="4420684" y="1140004"/>
              <a:ext cx="2452126" cy="823891"/>
            </a:xfrm>
            <a:prstGeom prst="straightConnector1">
              <a:avLst/>
            </a:prstGeom>
            <a:ln w="25400">
              <a:solidFill>
                <a:srgbClr val="FF0000"/>
              </a:solidFill>
              <a:tailEnd type="triangle" w="lg" len="lg"/>
            </a:ln>
          </p:spPr>
          <p:style>
            <a:lnRef idx="1">
              <a:schemeClr val="dk1"/>
            </a:lnRef>
            <a:fillRef idx="0">
              <a:schemeClr val="dk1"/>
            </a:fillRef>
            <a:effectRef idx="0">
              <a:schemeClr val="dk1"/>
            </a:effectRef>
            <a:fontRef idx="minor">
              <a:schemeClr val="tx1"/>
            </a:fontRef>
          </p:style>
        </p:cxnSp>
        <p:sp>
          <p:nvSpPr>
            <p:cNvPr id="28" name="TextBox 27"/>
            <p:cNvSpPr txBox="1"/>
            <p:nvPr/>
          </p:nvSpPr>
          <p:spPr>
            <a:xfrm>
              <a:off x="6846188" y="1733063"/>
              <a:ext cx="1705813" cy="830997"/>
            </a:xfrm>
            <a:prstGeom prst="rect">
              <a:avLst/>
            </a:prstGeom>
            <a:noFill/>
          </p:spPr>
          <p:txBody>
            <a:bodyPr wrap="square" rtlCol="0">
              <a:spAutoFit/>
            </a:bodyPr>
            <a:lstStyle/>
            <a:p>
              <a:r>
                <a:rPr lang="en-US" sz="2400" dirty="0" smtClean="0"/>
                <a:t>Branch with gain -d</a:t>
              </a:r>
              <a:endParaRPr lang="en-US" sz="2400" dirty="0"/>
            </a:p>
          </p:txBody>
        </p:sp>
      </p:grpSp>
    </p:spTree>
    <p:extLst>
      <p:ext uri="{BB962C8B-B14F-4D97-AF65-F5344CB8AC3E}">
        <p14:creationId xmlns:p14="http://schemas.microsoft.com/office/powerpoint/2010/main" val="4194568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Construction of Signal Flow Graph</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r>
                  <a:rPr lang="en-US" sz="2400" dirty="0" smtClean="0"/>
                  <a:t>Let us construct a signal flow graph by considering the following algebraic equations −</a:t>
                </a:r>
              </a:p>
              <a:p>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𝑦</m:t>
                        </m:r>
                      </m:e>
                      <m:sub>
                        <m:r>
                          <a:rPr lang="en-US" sz="2400" i="1">
                            <a:latin typeface="Cambria Math" panose="02040503050406030204" pitchFamily="18" charset="0"/>
                          </a:rPr>
                          <m:t>2</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𝑎</m:t>
                        </m:r>
                      </m:e>
                      <m:sub>
                        <m:r>
                          <a:rPr lang="en-US" sz="2400" i="1">
                            <a:latin typeface="Cambria Math" panose="02040503050406030204" pitchFamily="18" charset="0"/>
                          </a:rPr>
                          <m:t>1</m:t>
                        </m:r>
                        <m:r>
                          <a:rPr lang="en-US" sz="2400" b="0" i="1" smtClean="0">
                            <a:latin typeface="Cambria Math" panose="02040503050406030204" pitchFamily="18" charset="0"/>
                          </a:rPr>
                          <m:t>2</m:t>
                        </m:r>
                      </m:sub>
                    </m:sSub>
                    <m:sSub>
                      <m:sSubPr>
                        <m:ctrlPr>
                          <a:rPr lang="en-US" sz="2400" i="1">
                            <a:latin typeface="Cambria Math" panose="02040503050406030204" pitchFamily="18" charset="0"/>
                          </a:rPr>
                        </m:ctrlPr>
                      </m:sSubPr>
                      <m:e>
                        <m:r>
                          <a:rPr lang="en-US" sz="2400" i="1">
                            <a:latin typeface="Cambria Math" panose="02040503050406030204" pitchFamily="18" charset="0"/>
                          </a:rPr>
                          <m:t>𝑦</m:t>
                        </m:r>
                      </m:e>
                      <m:sub>
                        <m:r>
                          <a:rPr lang="en-US" sz="2400" i="1">
                            <a:latin typeface="Cambria Math" panose="02040503050406030204" pitchFamily="18" charset="0"/>
                          </a:rPr>
                          <m:t>1</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𝑎</m:t>
                        </m:r>
                      </m:e>
                      <m:sub>
                        <m:r>
                          <a:rPr lang="en-US" sz="2400" i="1">
                            <a:latin typeface="Cambria Math" panose="02040503050406030204" pitchFamily="18" charset="0"/>
                          </a:rPr>
                          <m:t>42</m:t>
                        </m:r>
                      </m:sub>
                    </m:sSub>
                    <m:sSub>
                      <m:sSubPr>
                        <m:ctrlPr>
                          <a:rPr lang="en-US" sz="2400" i="1">
                            <a:latin typeface="Cambria Math" panose="02040503050406030204" pitchFamily="18" charset="0"/>
                          </a:rPr>
                        </m:ctrlPr>
                      </m:sSubPr>
                      <m:e>
                        <m:r>
                          <a:rPr lang="en-US" sz="2400" i="1">
                            <a:latin typeface="Cambria Math" panose="02040503050406030204" pitchFamily="18" charset="0"/>
                          </a:rPr>
                          <m:t>𝑦</m:t>
                        </m:r>
                      </m:e>
                      <m:sub>
                        <m:r>
                          <a:rPr lang="en-US" sz="2400" i="1">
                            <a:latin typeface="Cambria Math" panose="02040503050406030204" pitchFamily="18" charset="0"/>
                          </a:rPr>
                          <m:t>4</m:t>
                        </m:r>
                      </m:sub>
                    </m:sSub>
                  </m:oMath>
                </a14:m>
                <a:endParaRPr lang="en-US" sz="2400" dirty="0" smtClean="0"/>
              </a:p>
              <a:p>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𝑦</m:t>
                        </m:r>
                      </m:e>
                      <m:sub>
                        <m:r>
                          <a:rPr lang="en-US" sz="2400" b="0" i="1" smtClean="0">
                            <a:latin typeface="Cambria Math" panose="02040503050406030204" pitchFamily="18" charset="0"/>
                          </a:rPr>
                          <m:t>3</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𝑎</m:t>
                        </m:r>
                      </m:e>
                      <m:sub>
                        <m:r>
                          <a:rPr lang="en-US" sz="2400" b="0" i="1" smtClean="0">
                            <a:latin typeface="Cambria Math" panose="02040503050406030204" pitchFamily="18" charset="0"/>
                          </a:rPr>
                          <m:t>2</m:t>
                        </m:r>
                        <m:r>
                          <a:rPr lang="en-US" sz="2400" i="1">
                            <a:latin typeface="Cambria Math" panose="02040503050406030204" pitchFamily="18" charset="0"/>
                          </a:rPr>
                          <m:t>3</m:t>
                        </m:r>
                      </m:sub>
                    </m:sSub>
                    <m:sSub>
                      <m:sSubPr>
                        <m:ctrlPr>
                          <a:rPr lang="en-US" sz="2400" i="1">
                            <a:latin typeface="Cambria Math" panose="02040503050406030204" pitchFamily="18" charset="0"/>
                          </a:rPr>
                        </m:ctrlPr>
                      </m:sSubPr>
                      <m:e>
                        <m:r>
                          <a:rPr lang="en-US" sz="2400" i="1">
                            <a:latin typeface="Cambria Math" panose="02040503050406030204" pitchFamily="18" charset="0"/>
                          </a:rPr>
                          <m:t>𝑦</m:t>
                        </m:r>
                      </m:e>
                      <m:sub>
                        <m:r>
                          <a:rPr lang="en-US" sz="2400" b="0" i="1" smtClean="0">
                            <a:latin typeface="Cambria Math" panose="02040503050406030204" pitchFamily="18" charset="0"/>
                          </a:rPr>
                          <m:t>2</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𝑎</m:t>
                        </m:r>
                      </m:e>
                      <m:sub>
                        <m:r>
                          <a:rPr lang="en-US" sz="2400" b="0" i="1" smtClean="0">
                            <a:latin typeface="Cambria Math" panose="02040503050406030204" pitchFamily="18" charset="0"/>
                          </a:rPr>
                          <m:t>53</m:t>
                        </m:r>
                      </m:sub>
                    </m:sSub>
                    <m:sSub>
                      <m:sSubPr>
                        <m:ctrlPr>
                          <a:rPr lang="en-US" sz="2400" i="1">
                            <a:latin typeface="Cambria Math" panose="02040503050406030204" pitchFamily="18" charset="0"/>
                          </a:rPr>
                        </m:ctrlPr>
                      </m:sSubPr>
                      <m:e>
                        <m:r>
                          <a:rPr lang="en-US" sz="2400" i="1">
                            <a:latin typeface="Cambria Math" panose="02040503050406030204" pitchFamily="18" charset="0"/>
                          </a:rPr>
                          <m:t>𝑦</m:t>
                        </m:r>
                      </m:e>
                      <m:sub>
                        <m:r>
                          <a:rPr lang="en-US" sz="2400" b="0" i="1" smtClean="0">
                            <a:latin typeface="Cambria Math" panose="02040503050406030204" pitchFamily="18" charset="0"/>
                          </a:rPr>
                          <m:t>5</m:t>
                        </m:r>
                      </m:sub>
                    </m:sSub>
                  </m:oMath>
                </a14:m>
                <a:endParaRPr lang="en-US" sz="2400" dirty="0" smtClean="0"/>
              </a:p>
              <a:p>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𝑦</m:t>
                        </m:r>
                      </m:e>
                      <m:sub>
                        <m:r>
                          <a:rPr lang="en-US" sz="2400" b="0" i="1" smtClean="0">
                            <a:latin typeface="Cambria Math" panose="02040503050406030204" pitchFamily="18" charset="0"/>
                          </a:rPr>
                          <m:t>4</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𝑎</m:t>
                        </m:r>
                      </m:e>
                      <m:sub>
                        <m:r>
                          <a:rPr lang="en-US" sz="2400" b="0" i="1" smtClean="0">
                            <a:latin typeface="Cambria Math" panose="02040503050406030204" pitchFamily="18" charset="0"/>
                          </a:rPr>
                          <m:t>34</m:t>
                        </m:r>
                      </m:sub>
                    </m:sSub>
                    <m:sSub>
                      <m:sSubPr>
                        <m:ctrlPr>
                          <a:rPr lang="en-US" sz="2400" i="1">
                            <a:latin typeface="Cambria Math" panose="02040503050406030204" pitchFamily="18" charset="0"/>
                          </a:rPr>
                        </m:ctrlPr>
                      </m:sSubPr>
                      <m:e>
                        <m:r>
                          <a:rPr lang="en-US" sz="2400" i="1">
                            <a:latin typeface="Cambria Math" panose="02040503050406030204" pitchFamily="18" charset="0"/>
                          </a:rPr>
                          <m:t>𝑦</m:t>
                        </m:r>
                      </m:e>
                      <m:sub>
                        <m:r>
                          <a:rPr lang="en-US" sz="2400" b="0" i="1" smtClean="0">
                            <a:latin typeface="Cambria Math" panose="02040503050406030204" pitchFamily="18" charset="0"/>
                          </a:rPr>
                          <m:t>3</m:t>
                        </m:r>
                      </m:sub>
                    </m:sSub>
                  </m:oMath>
                </a14:m>
                <a:endParaRPr lang="en-US" sz="2400" dirty="0" smtClean="0"/>
              </a:p>
              <a:p>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𝑦</m:t>
                        </m:r>
                      </m:e>
                      <m:sub>
                        <m:r>
                          <a:rPr lang="en-US" sz="2400" b="0" i="1" smtClean="0">
                            <a:latin typeface="Cambria Math" panose="02040503050406030204" pitchFamily="18" charset="0"/>
                          </a:rPr>
                          <m:t>5</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𝑎</m:t>
                        </m:r>
                      </m:e>
                      <m:sub>
                        <m:r>
                          <a:rPr lang="en-US" sz="2400" b="0" i="1" smtClean="0">
                            <a:latin typeface="Cambria Math" panose="02040503050406030204" pitchFamily="18" charset="0"/>
                          </a:rPr>
                          <m:t>45</m:t>
                        </m:r>
                      </m:sub>
                    </m:sSub>
                    <m:sSub>
                      <m:sSubPr>
                        <m:ctrlPr>
                          <a:rPr lang="en-US" sz="2400" i="1">
                            <a:latin typeface="Cambria Math" panose="02040503050406030204" pitchFamily="18" charset="0"/>
                          </a:rPr>
                        </m:ctrlPr>
                      </m:sSubPr>
                      <m:e>
                        <m:r>
                          <a:rPr lang="en-US" sz="2400" i="1">
                            <a:latin typeface="Cambria Math" panose="02040503050406030204" pitchFamily="18" charset="0"/>
                          </a:rPr>
                          <m:t>𝑦</m:t>
                        </m:r>
                      </m:e>
                      <m:sub>
                        <m:r>
                          <a:rPr lang="en-US" sz="2400" b="0" i="1" smtClean="0">
                            <a:latin typeface="Cambria Math" panose="02040503050406030204" pitchFamily="18" charset="0"/>
                          </a:rPr>
                          <m:t>4</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𝑎</m:t>
                        </m:r>
                      </m:e>
                      <m:sub>
                        <m:r>
                          <a:rPr lang="en-US" sz="2400" b="0" i="1" smtClean="0">
                            <a:latin typeface="Cambria Math" panose="02040503050406030204" pitchFamily="18" charset="0"/>
                          </a:rPr>
                          <m:t>35</m:t>
                        </m:r>
                      </m:sub>
                    </m:sSub>
                    <m:sSub>
                      <m:sSubPr>
                        <m:ctrlPr>
                          <a:rPr lang="en-US" sz="2400" i="1">
                            <a:latin typeface="Cambria Math" panose="02040503050406030204" pitchFamily="18" charset="0"/>
                          </a:rPr>
                        </m:ctrlPr>
                      </m:sSubPr>
                      <m:e>
                        <m:r>
                          <a:rPr lang="en-US" sz="2400" i="1">
                            <a:latin typeface="Cambria Math" panose="02040503050406030204" pitchFamily="18" charset="0"/>
                          </a:rPr>
                          <m:t>𝑦</m:t>
                        </m:r>
                      </m:e>
                      <m:sub>
                        <m:r>
                          <a:rPr lang="en-US" sz="2400" b="0" i="1" smtClean="0">
                            <a:latin typeface="Cambria Math" panose="02040503050406030204" pitchFamily="18" charset="0"/>
                          </a:rPr>
                          <m:t>3</m:t>
                        </m:r>
                      </m:sub>
                    </m:sSub>
                  </m:oMath>
                </a14:m>
                <a:endParaRPr lang="en-US" sz="2400" dirty="0" smtClean="0"/>
              </a:p>
              <a:p>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𝑦</m:t>
                        </m:r>
                      </m:e>
                      <m:sub>
                        <m:r>
                          <a:rPr lang="en-US" sz="2400" b="0" i="1" smtClean="0">
                            <a:latin typeface="Cambria Math" panose="02040503050406030204" pitchFamily="18" charset="0"/>
                          </a:rPr>
                          <m:t>6</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𝑎</m:t>
                        </m:r>
                      </m:e>
                      <m:sub>
                        <m:r>
                          <a:rPr lang="en-US" sz="2400" b="0" i="1" smtClean="0">
                            <a:latin typeface="Cambria Math" panose="02040503050406030204" pitchFamily="18" charset="0"/>
                          </a:rPr>
                          <m:t>56</m:t>
                        </m:r>
                      </m:sub>
                    </m:sSub>
                    <m:sSub>
                      <m:sSubPr>
                        <m:ctrlPr>
                          <a:rPr lang="en-US" sz="2400" i="1">
                            <a:latin typeface="Cambria Math" panose="02040503050406030204" pitchFamily="18" charset="0"/>
                          </a:rPr>
                        </m:ctrlPr>
                      </m:sSubPr>
                      <m:e>
                        <m:r>
                          <a:rPr lang="en-US" sz="2400" i="1">
                            <a:latin typeface="Cambria Math" panose="02040503050406030204" pitchFamily="18" charset="0"/>
                          </a:rPr>
                          <m:t>𝑦</m:t>
                        </m:r>
                      </m:e>
                      <m:sub>
                        <m:r>
                          <a:rPr lang="en-US" sz="2400" b="0" i="1" smtClean="0">
                            <a:latin typeface="Cambria Math" panose="02040503050406030204" pitchFamily="18" charset="0"/>
                          </a:rPr>
                          <m:t>5</m:t>
                        </m:r>
                      </m:sub>
                    </m:sSub>
                  </m:oMath>
                </a14:m>
                <a:endParaRPr lang="en-US" sz="24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889" t="-1871"/>
                </a:stretch>
              </a:blipFill>
            </p:spPr>
            <p:txBody>
              <a:bodyPr/>
              <a:lstStyle/>
              <a:p>
                <a:r>
                  <a:rPr lang="en-US">
                    <a:noFill/>
                  </a:rPr>
                  <a:t> </a:t>
                </a:r>
              </a:p>
            </p:txBody>
          </p:sp>
        </mc:Fallback>
      </mc:AlternateContent>
    </p:spTree>
    <p:extLst>
      <p:ext uri="{BB962C8B-B14F-4D97-AF65-F5344CB8AC3E}">
        <p14:creationId xmlns:p14="http://schemas.microsoft.com/office/powerpoint/2010/main" val="3843812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Construction of </a:t>
            </a:r>
            <a:r>
              <a:rPr lang="en-US" dirty="0" smtClean="0"/>
              <a:t>SFG …</a:t>
            </a:r>
            <a:endParaRPr lang="en-US" dirty="0"/>
          </a:p>
        </p:txBody>
      </p:sp>
      <p:sp>
        <p:nvSpPr>
          <p:cNvPr id="3" name="Content Placeholder 2"/>
          <p:cNvSpPr>
            <a:spLocks noGrp="1"/>
          </p:cNvSpPr>
          <p:nvPr>
            <p:ph idx="1"/>
          </p:nvPr>
        </p:nvSpPr>
        <p:spPr/>
        <p:txBody>
          <a:bodyPr>
            <a:normAutofit/>
          </a:bodyPr>
          <a:lstStyle/>
          <a:p>
            <a:r>
              <a:rPr lang="en-US" sz="2400" dirty="0" smtClean="0"/>
              <a:t>No of Nodes = 6</a:t>
            </a:r>
            <a:r>
              <a:rPr lang="en-US" sz="2400" dirty="0"/>
              <a:t> </a:t>
            </a:r>
            <a:r>
              <a:rPr lang="en-US" sz="2400" dirty="0" smtClean="0"/>
              <a:t>		Nodes</a:t>
            </a:r>
            <a:r>
              <a:rPr lang="en-US" sz="2400" dirty="0"/>
              <a:t> (y</a:t>
            </a:r>
            <a:r>
              <a:rPr lang="en-US" sz="2400" baseline="-25000" dirty="0"/>
              <a:t>1</a:t>
            </a:r>
            <a:r>
              <a:rPr lang="en-US" sz="2400" dirty="0"/>
              <a:t>, y</a:t>
            </a:r>
            <a:r>
              <a:rPr lang="en-US" sz="2400" baseline="-25000" dirty="0"/>
              <a:t>2</a:t>
            </a:r>
            <a:r>
              <a:rPr lang="en-US" sz="2400" dirty="0"/>
              <a:t>, y</a:t>
            </a:r>
            <a:r>
              <a:rPr lang="en-US" sz="2400" baseline="-25000" dirty="0"/>
              <a:t>3</a:t>
            </a:r>
            <a:r>
              <a:rPr lang="en-US" sz="2400" dirty="0"/>
              <a:t>, y</a:t>
            </a:r>
            <a:r>
              <a:rPr lang="en-US" sz="2400" baseline="-25000" dirty="0"/>
              <a:t>4</a:t>
            </a:r>
            <a:r>
              <a:rPr lang="en-US" sz="2400" dirty="0"/>
              <a:t>, y</a:t>
            </a:r>
            <a:r>
              <a:rPr lang="en-US" sz="2400" baseline="-25000" dirty="0"/>
              <a:t>5</a:t>
            </a:r>
            <a:r>
              <a:rPr lang="en-US" sz="2400" dirty="0"/>
              <a:t> and y</a:t>
            </a:r>
            <a:r>
              <a:rPr lang="en-US" sz="2400" baseline="-25000" dirty="0"/>
              <a:t>6</a:t>
            </a:r>
            <a:r>
              <a:rPr lang="en-US" sz="2400" dirty="0" smtClean="0"/>
              <a:t>)</a:t>
            </a:r>
          </a:p>
          <a:p>
            <a:endParaRPr lang="en-US" sz="2400" dirty="0" smtClean="0"/>
          </a:p>
          <a:p>
            <a:r>
              <a:rPr lang="en-US" sz="2400" dirty="0" smtClean="0"/>
              <a:t>No of branches = 8 	Gains (</a:t>
            </a:r>
            <a:r>
              <a:rPr lang="pt-BR" sz="2400" dirty="0"/>
              <a:t>a</a:t>
            </a:r>
            <a:r>
              <a:rPr lang="pt-BR" sz="2400" baseline="-25000" dirty="0"/>
              <a:t>12</a:t>
            </a:r>
            <a:r>
              <a:rPr lang="pt-BR" sz="2400" dirty="0"/>
              <a:t>, a</a:t>
            </a:r>
            <a:r>
              <a:rPr lang="pt-BR" sz="2400" baseline="-25000" dirty="0"/>
              <a:t>23</a:t>
            </a:r>
            <a:r>
              <a:rPr lang="pt-BR" sz="2400" dirty="0"/>
              <a:t>, a</a:t>
            </a:r>
            <a:r>
              <a:rPr lang="pt-BR" sz="2400" baseline="-25000" dirty="0"/>
              <a:t>34</a:t>
            </a:r>
            <a:r>
              <a:rPr lang="pt-BR" sz="2400" dirty="0"/>
              <a:t>, a</a:t>
            </a:r>
            <a:r>
              <a:rPr lang="pt-BR" sz="2400" baseline="-25000" dirty="0"/>
              <a:t>45</a:t>
            </a:r>
            <a:r>
              <a:rPr lang="pt-BR" sz="2400" dirty="0"/>
              <a:t>, a</a:t>
            </a:r>
            <a:r>
              <a:rPr lang="pt-BR" sz="2400" baseline="-25000" dirty="0"/>
              <a:t>56</a:t>
            </a:r>
            <a:r>
              <a:rPr lang="pt-BR" sz="2400" dirty="0"/>
              <a:t>, a</a:t>
            </a:r>
            <a:r>
              <a:rPr lang="pt-BR" sz="2400" baseline="-25000" dirty="0"/>
              <a:t>42</a:t>
            </a:r>
            <a:r>
              <a:rPr lang="pt-BR" sz="2400" dirty="0"/>
              <a:t>, a</a:t>
            </a:r>
            <a:r>
              <a:rPr lang="pt-BR" sz="2400" baseline="-25000" dirty="0"/>
              <a:t>53</a:t>
            </a:r>
            <a:r>
              <a:rPr lang="pt-BR" sz="2400" dirty="0"/>
              <a:t> and </a:t>
            </a:r>
            <a:r>
              <a:rPr lang="pt-BR" sz="2400" dirty="0" smtClean="0"/>
              <a:t>a</a:t>
            </a:r>
            <a:r>
              <a:rPr lang="pt-BR" sz="2400" baseline="-25000" dirty="0" smtClean="0"/>
              <a:t>35</a:t>
            </a:r>
            <a:r>
              <a:rPr lang="en-US" sz="2400" dirty="0" smtClean="0"/>
              <a:t>)</a:t>
            </a:r>
          </a:p>
          <a:p>
            <a:endParaRPr lang="en-US" sz="2400" dirty="0" smtClean="0"/>
          </a:p>
          <a:p>
            <a:r>
              <a:rPr lang="en-US" sz="2400" dirty="0"/>
              <a:t>To get the overall </a:t>
            </a:r>
            <a:r>
              <a:rPr lang="en-US" sz="2400" dirty="0" smtClean="0"/>
              <a:t>SFG, </a:t>
            </a:r>
            <a:r>
              <a:rPr lang="en-US" sz="2400" dirty="0"/>
              <a:t>draw the SFG </a:t>
            </a:r>
            <a:r>
              <a:rPr lang="en-US" sz="2400" dirty="0" smtClean="0"/>
              <a:t>for </a:t>
            </a:r>
            <a:r>
              <a:rPr lang="en-US" sz="2400" dirty="0"/>
              <a:t>each equation, then combine all these SFG</a:t>
            </a:r>
          </a:p>
        </p:txBody>
      </p:sp>
    </p:spTree>
    <p:extLst>
      <p:ext uri="{BB962C8B-B14F-4D97-AF65-F5344CB8AC3E}">
        <p14:creationId xmlns:p14="http://schemas.microsoft.com/office/powerpoint/2010/main" val="985113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Construction of </a:t>
            </a:r>
            <a:r>
              <a:rPr lang="en-US" dirty="0" smtClean="0"/>
              <a:t>SFG …</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1371600" y="2286000"/>
                <a:ext cx="9601200" cy="808892"/>
              </a:xfrm>
            </p:spPr>
            <p:txBody>
              <a:bodyPr>
                <a:normAutofit/>
              </a:bodyPr>
              <a:lstStyle/>
              <a:p>
                <a:r>
                  <a:rPr lang="en-US" sz="2400" b="1" dirty="0" smtClean="0"/>
                  <a:t>Step 1</a:t>
                </a:r>
                <a:r>
                  <a:rPr lang="en-US" sz="2400" dirty="0"/>
                  <a:t> − Signal flow graph </a:t>
                </a:r>
                <a:r>
                  <a:rPr lang="en-US" sz="2400" dirty="0" smtClean="0"/>
                  <a:t>for </a:t>
                </a:r>
                <a14:m>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𝑦</m:t>
                        </m:r>
                      </m:e>
                      <m:sub>
                        <m:r>
                          <a:rPr lang="en-US" sz="2400" b="0" i="1" smtClean="0">
                            <a:latin typeface="Cambria Math" panose="02040503050406030204" pitchFamily="18" charset="0"/>
                          </a:rPr>
                          <m:t>2</m:t>
                        </m:r>
                      </m:sub>
                    </m:sSub>
                    <m:r>
                      <a:rPr lang="en-US" sz="2400" b="0" i="1" smtClean="0">
                        <a:latin typeface="Cambria Math" panose="02040503050406030204" pitchFamily="18" charset="0"/>
                      </a:rPr>
                      <m:t>=</m:t>
                    </m:r>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𝑎</m:t>
                        </m:r>
                      </m:e>
                      <m:sub>
                        <m:r>
                          <a:rPr lang="en-US" sz="2400" b="0" i="1" smtClean="0">
                            <a:latin typeface="Cambria Math" panose="02040503050406030204" pitchFamily="18" charset="0"/>
                          </a:rPr>
                          <m:t>1</m:t>
                        </m:r>
                        <m:r>
                          <a:rPr lang="en-US" sz="2400" b="0" i="1" smtClean="0">
                            <a:latin typeface="Cambria Math" panose="02040503050406030204" pitchFamily="18" charset="0"/>
                          </a:rPr>
                          <m:t>2</m:t>
                        </m:r>
                      </m:sub>
                    </m:sSub>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𝑦</m:t>
                        </m:r>
                      </m:e>
                      <m:sub>
                        <m:r>
                          <a:rPr lang="en-US" sz="2400" b="0" i="1" smtClean="0">
                            <a:latin typeface="Cambria Math" panose="02040503050406030204" pitchFamily="18" charset="0"/>
                          </a:rPr>
                          <m:t>1</m:t>
                        </m:r>
                      </m:sub>
                    </m:sSub>
                    <m:r>
                      <a:rPr lang="en-US" sz="2400" b="0" i="1" smtClean="0">
                        <a:latin typeface="Cambria Math" panose="02040503050406030204" pitchFamily="18" charset="0"/>
                      </a:rPr>
                      <m:t>+</m:t>
                    </m:r>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𝑎</m:t>
                        </m:r>
                      </m:e>
                      <m:sub>
                        <m:r>
                          <a:rPr lang="en-US" sz="2400" b="0" i="1" smtClean="0">
                            <a:latin typeface="Cambria Math" panose="02040503050406030204" pitchFamily="18" charset="0"/>
                          </a:rPr>
                          <m:t>42</m:t>
                        </m:r>
                      </m:sub>
                    </m:sSub>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𝑦</m:t>
                        </m:r>
                      </m:e>
                      <m:sub>
                        <m:r>
                          <a:rPr lang="en-US" sz="2400" b="0" i="1" smtClean="0">
                            <a:latin typeface="Cambria Math" panose="02040503050406030204" pitchFamily="18" charset="0"/>
                          </a:rPr>
                          <m:t>4</m:t>
                        </m:r>
                      </m:sub>
                    </m:sSub>
                  </m:oMath>
                </a14:m>
                <a:r>
                  <a:rPr lang="en-US" sz="2400" dirty="0" smtClean="0"/>
                  <a:t> is </a:t>
                </a:r>
                <a:r>
                  <a:rPr lang="en-US" sz="2400" dirty="0"/>
                  <a:t>shown in the following figure.</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371600" y="2286000"/>
                <a:ext cx="9601200" cy="808892"/>
              </a:xfrm>
              <a:blipFill>
                <a:blip r:embed="rId2"/>
                <a:stretch>
                  <a:fillRect l="-889" t="-8271" b="-13534"/>
                </a:stretch>
              </a:blipFill>
            </p:spPr>
            <p:txBody>
              <a:bodyPr/>
              <a:lstStyle/>
              <a:p>
                <a:r>
                  <a:rPr lang="en-US">
                    <a:noFill/>
                  </a:rPr>
                  <a:t> </a:t>
                </a:r>
              </a:p>
            </p:txBody>
          </p:sp>
        </mc:Fallback>
      </mc:AlternateContent>
      <p:pic>
        <p:nvPicPr>
          <p:cNvPr id="7" name="Picture 6"/>
          <p:cNvPicPr>
            <a:picLocks noChangeAspect="1"/>
          </p:cNvPicPr>
          <p:nvPr/>
        </p:nvPicPr>
        <p:blipFill>
          <a:blip r:embed="rId3"/>
          <a:stretch>
            <a:fillRect/>
          </a:stretch>
        </p:blipFill>
        <p:spPr>
          <a:xfrm>
            <a:off x="2780860" y="3501756"/>
            <a:ext cx="6400800" cy="1995544"/>
          </a:xfrm>
          <a:prstGeom prst="rect">
            <a:avLst/>
          </a:prstGeom>
        </p:spPr>
      </p:pic>
    </p:spTree>
    <p:extLst>
      <p:ext uri="{BB962C8B-B14F-4D97-AF65-F5344CB8AC3E}">
        <p14:creationId xmlns:p14="http://schemas.microsoft.com/office/powerpoint/2010/main" val="3794267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Construction of </a:t>
            </a:r>
            <a:r>
              <a:rPr lang="en-US" dirty="0" smtClean="0"/>
              <a:t>SFG …</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371600" y="2286000"/>
                <a:ext cx="9601200" cy="780757"/>
              </a:xfrm>
            </p:spPr>
            <p:txBody>
              <a:bodyPr>
                <a:normAutofit/>
              </a:bodyPr>
              <a:lstStyle/>
              <a:p>
                <a:r>
                  <a:rPr lang="en-US" sz="2400" b="1" dirty="0"/>
                  <a:t>Step 2</a:t>
                </a:r>
                <a:r>
                  <a:rPr lang="en-US" sz="2400" dirty="0"/>
                  <a:t> − Signal flow graph </a:t>
                </a:r>
                <a:r>
                  <a:rPr lang="en-US" sz="2400" dirty="0" smtClean="0"/>
                  <a:t>for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𝑦</m:t>
                        </m:r>
                      </m:e>
                      <m:sub>
                        <m:r>
                          <a:rPr lang="en-US" sz="2400" i="1">
                            <a:latin typeface="Cambria Math" panose="02040503050406030204" pitchFamily="18" charset="0"/>
                          </a:rPr>
                          <m:t>3</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𝑎</m:t>
                        </m:r>
                      </m:e>
                      <m:sub>
                        <m:r>
                          <a:rPr lang="en-US" sz="2400" i="1">
                            <a:latin typeface="Cambria Math" panose="02040503050406030204" pitchFamily="18" charset="0"/>
                          </a:rPr>
                          <m:t>23</m:t>
                        </m:r>
                      </m:sub>
                    </m:sSub>
                    <m:sSub>
                      <m:sSubPr>
                        <m:ctrlPr>
                          <a:rPr lang="en-US" sz="2400" i="1">
                            <a:latin typeface="Cambria Math" panose="02040503050406030204" pitchFamily="18" charset="0"/>
                          </a:rPr>
                        </m:ctrlPr>
                      </m:sSubPr>
                      <m:e>
                        <m:r>
                          <a:rPr lang="en-US" sz="2400" i="1">
                            <a:latin typeface="Cambria Math" panose="02040503050406030204" pitchFamily="18" charset="0"/>
                          </a:rPr>
                          <m:t>𝑦</m:t>
                        </m:r>
                      </m:e>
                      <m:sub>
                        <m:r>
                          <a:rPr lang="en-US" sz="2400" i="1">
                            <a:latin typeface="Cambria Math" panose="02040503050406030204" pitchFamily="18" charset="0"/>
                          </a:rPr>
                          <m:t>2</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𝑎</m:t>
                        </m:r>
                      </m:e>
                      <m:sub>
                        <m:r>
                          <a:rPr lang="en-US" sz="2400" i="1">
                            <a:latin typeface="Cambria Math" panose="02040503050406030204" pitchFamily="18" charset="0"/>
                          </a:rPr>
                          <m:t>53</m:t>
                        </m:r>
                      </m:sub>
                    </m:sSub>
                    <m:sSub>
                      <m:sSubPr>
                        <m:ctrlPr>
                          <a:rPr lang="en-US" sz="2400" i="1">
                            <a:latin typeface="Cambria Math" panose="02040503050406030204" pitchFamily="18" charset="0"/>
                          </a:rPr>
                        </m:ctrlPr>
                      </m:sSubPr>
                      <m:e>
                        <m:r>
                          <a:rPr lang="en-US" sz="2400" i="1">
                            <a:latin typeface="Cambria Math" panose="02040503050406030204" pitchFamily="18" charset="0"/>
                          </a:rPr>
                          <m:t>𝑦</m:t>
                        </m:r>
                      </m:e>
                      <m:sub>
                        <m:r>
                          <a:rPr lang="en-US" sz="2400" i="1">
                            <a:latin typeface="Cambria Math" panose="02040503050406030204" pitchFamily="18" charset="0"/>
                          </a:rPr>
                          <m:t>5</m:t>
                        </m:r>
                      </m:sub>
                    </m:sSub>
                  </m:oMath>
                </a14:m>
                <a:r>
                  <a:rPr lang="en-US" sz="2400" dirty="0" smtClean="0"/>
                  <a:t> </a:t>
                </a:r>
                <a:r>
                  <a:rPr lang="en-US" sz="2400" dirty="0"/>
                  <a:t> is shown in the following figure.</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371600" y="2286000"/>
                <a:ext cx="9601200" cy="780757"/>
              </a:xfrm>
              <a:blipFill>
                <a:blip r:embed="rId2"/>
                <a:stretch>
                  <a:fillRect l="-889" t="-8594" b="-17969"/>
                </a:stretch>
              </a:blipFill>
            </p:spPr>
            <p:txBody>
              <a:bodyPr/>
              <a:lstStyle/>
              <a:p>
                <a:r>
                  <a:rPr lang="en-US">
                    <a:noFill/>
                  </a:rPr>
                  <a:t> </a:t>
                </a:r>
              </a:p>
            </p:txBody>
          </p:sp>
        </mc:Fallback>
      </mc:AlternateContent>
      <p:pic>
        <p:nvPicPr>
          <p:cNvPr id="5" name="Picture 4"/>
          <p:cNvPicPr>
            <a:picLocks noChangeAspect="1"/>
          </p:cNvPicPr>
          <p:nvPr/>
        </p:nvPicPr>
        <p:blipFill>
          <a:blip r:embed="rId3"/>
          <a:stretch>
            <a:fillRect/>
          </a:stretch>
        </p:blipFill>
        <p:spPr>
          <a:xfrm>
            <a:off x="2803793" y="3450027"/>
            <a:ext cx="6400800" cy="1993285"/>
          </a:xfrm>
          <a:prstGeom prst="rect">
            <a:avLst/>
          </a:prstGeom>
        </p:spPr>
      </p:pic>
    </p:spTree>
    <p:extLst>
      <p:ext uri="{BB962C8B-B14F-4D97-AF65-F5344CB8AC3E}">
        <p14:creationId xmlns:p14="http://schemas.microsoft.com/office/powerpoint/2010/main" val="1457138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Construction of </a:t>
            </a:r>
            <a:r>
              <a:rPr lang="en-US" dirty="0" smtClean="0"/>
              <a:t>SFG …</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371600" y="2285999"/>
                <a:ext cx="9601200" cy="748145"/>
              </a:xfrm>
            </p:spPr>
            <p:txBody>
              <a:bodyPr>
                <a:noAutofit/>
              </a:bodyPr>
              <a:lstStyle/>
              <a:p>
                <a:r>
                  <a:rPr lang="en-US" sz="2400" b="1" dirty="0"/>
                  <a:t>Step 3</a:t>
                </a:r>
                <a:r>
                  <a:rPr lang="en-US" sz="2400" dirty="0"/>
                  <a:t> − Signal flow graph </a:t>
                </a:r>
                <a:r>
                  <a:rPr lang="en-US" sz="2400" dirty="0" smtClean="0"/>
                  <a:t>for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𝑦</m:t>
                        </m:r>
                      </m:e>
                      <m:sub>
                        <m:r>
                          <a:rPr lang="en-US" sz="2400" i="1">
                            <a:latin typeface="Cambria Math" panose="02040503050406030204" pitchFamily="18" charset="0"/>
                          </a:rPr>
                          <m:t>4</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𝑎</m:t>
                        </m:r>
                      </m:e>
                      <m:sub>
                        <m:r>
                          <a:rPr lang="en-US" sz="2400" i="1">
                            <a:latin typeface="Cambria Math" panose="02040503050406030204" pitchFamily="18" charset="0"/>
                          </a:rPr>
                          <m:t>34</m:t>
                        </m:r>
                      </m:sub>
                    </m:sSub>
                    <m:sSub>
                      <m:sSubPr>
                        <m:ctrlPr>
                          <a:rPr lang="en-US" sz="2400" i="1">
                            <a:latin typeface="Cambria Math" panose="02040503050406030204" pitchFamily="18" charset="0"/>
                          </a:rPr>
                        </m:ctrlPr>
                      </m:sSubPr>
                      <m:e>
                        <m:r>
                          <a:rPr lang="en-US" sz="2400" i="1">
                            <a:latin typeface="Cambria Math" panose="02040503050406030204" pitchFamily="18" charset="0"/>
                          </a:rPr>
                          <m:t>𝑦</m:t>
                        </m:r>
                      </m:e>
                      <m:sub>
                        <m:r>
                          <a:rPr lang="en-US" sz="2400" i="1">
                            <a:latin typeface="Cambria Math" panose="02040503050406030204" pitchFamily="18" charset="0"/>
                          </a:rPr>
                          <m:t>3</m:t>
                        </m:r>
                      </m:sub>
                    </m:sSub>
                  </m:oMath>
                </a14:m>
                <a:r>
                  <a:rPr lang="en-US" sz="2400" dirty="0" smtClean="0"/>
                  <a:t> is </a:t>
                </a:r>
                <a:r>
                  <a:rPr lang="en-US" sz="2400" dirty="0"/>
                  <a:t>shown in the following figure.</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371600" y="2285999"/>
                <a:ext cx="9601200" cy="748145"/>
              </a:xfrm>
              <a:blipFill>
                <a:blip r:embed="rId2"/>
                <a:stretch>
                  <a:fillRect l="-889" t="-8943" b="-22764"/>
                </a:stretch>
              </a:blipFill>
            </p:spPr>
            <p:txBody>
              <a:bodyPr/>
              <a:lstStyle/>
              <a:p>
                <a:r>
                  <a:rPr lang="en-US">
                    <a:noFill/>
                  </a:rPr>
                  <a:t> </a:t>
                </a:r>
              </a:p>
            </p:txBody>
          </p:sp>
        </mc:Fallback>
      </mc:AlternateContent>
      <p:pic>
        <p:nvPicPr>
          <p:cNvPr id="5" name="Picture 4"/>
          <p:cNvPicPr>
            <a:picLocks noChangeAspect="1"/>
          </p:cNvPicPr>
          <p:nvPr/>
        </p:nvPicPr>
        <p:blipFill>
          <a:blip r:embed="rId3"/>
          <a:stretch>
            <a:fillRect/>
          </a:stretch>
        </p:blipFill>
        <p:spPr>
          <a:xfrm>
            <a:off x="2815114" y="3514292"/>
            <a:ext cx="6714172" cy="1043854"/>
          </a:xfrm>
          <a:prstGeom prst="rect">
            <a:avLst/>
          </a:prstGeom>
        </p:spPr>
      </p:pic>
    </p:spTree>
    <p:extLst>
      <p:ext uri="{BB962C8B-B14F-4D97-AF65-F5344CB8AC3E}">
        <p14:creationId xmlns:p14="http://schemas.microsoft.com/office/powerpoint/2010/main" val="458276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1594</TotalTime>
  <Words>352</Words>
  <Application>Microsoft Office PowerPoint</Application>
  <PresentationFormat>Widescreen</PresentationFormat>
  <Paragraphs>71</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Cambria Math</vt:lpstr>
      <vt:lpstr>Franklin Gothic Book</vt:lpstr>
      <vt:lpstr>Crop</vt:lpstr>
      <vt:lpstr>Signal flow graphs</vt:lpstr>
      <vt:lpstr>Signal Flow Graphs (SFG)</vt:lpstr>
      <vt:lpstr>Basic Elements of SFG </vt:lpstr>
      <vt:lpstr>Basic Elements of SFG …</vt:lpstr>
      <vt:lpstr>Construction of Signal Flow Graph</vt:lpstr>
      <vt:lpstr>Construction of SFG …</vt:lpstr>
      <vt:lpstr>Construction of SFG …</vt:lpstr>
      <vt:lpstr>Construction of SFG …</vt:lpstr>
      <vt:lpstr>Construction of SFG …</vt:lpstr>
      <vt:lpstr>Construction of SFG …</vt:lpstr>
      <vt:lpstr>Construction of SFG …</vt:lpstr>
      <vt:lpstr>Construction of SFG …</vt:lpstr>
      <vt:lpstr>Conversion of Block Diagrams into Signal Flow Graphs</vt:lpstr>
      <vt:lpstr>Conversion of Block Diagrams into SFG…</vt:lpstr>
      <vt:lpstr>Example: Block Diagram to SFG </vt:lpstr>
      <vt:lpstr>Example: Block Diagram to SFG…</vt:lpstr>
      <vt:lpstr>Example: Block Diagram to SFG…</vt:lpstr>
      <vt:lpstr>Example: Block Diagram to SFG…</vt:lpstr>
      <vt:lpstr> Thanks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Control System and Transfer Function</dc:title>
  <dc:creator>nafees ahamad</dc:creator>
  <cp:lastModifiedBy>nafees ahamad</cp:lastModifiedBy>
  <cp:revision>46</cp:revision>
  <dcterms:created xsi:type="dcterms:W3CDTF">2019-07-29T06:12:28Z</dcterms:created>
  <dcterms:modified xsi:type="dcterms:W3CDTF">2019-08-08T06:59:16Z</dcterms:modified>
</cp:coreProperties>
</file>