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92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7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5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9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9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20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7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8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8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4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8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7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Neural </a:t>
            </a:r>
            <a:r>
              <a:rPr lang="en-US" smtClean="0"/>
              <a:t>Network Learning…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Ahamad,</a:t>
            </a:r>
          </a:p>
          <a:p>
            <a:r>
              <a:rPr lang="en-US" dirty="0" smtClean="0"/>
              <a:t>AP, EECE </a:t>
            </a:r>
            <a:r>
              <a:rPr lang="en-US" dirty="0" err="1" smtClean="0"/>
              <a:t>Deptt</a:t>
            </a:r>
            <a:r>
              <a:rPr lang="en-US" dirty="0" smtClean="0"/>
              <a:t>, DIT University</a:t>
            </a:r>
          </a:p>
          <a:p>
            <a:r>
              <a:rPr lang="en-US" dirty="0" smtClean="0"/>
              <a:t>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MLFFNN: </a:t>
            </a:r>
            <a:r>
              <a:rPr lang="en-US" sz="3600" dirty="0" smtClean="0"/>
              <a:t>Input layer computation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344626"/>
            <a:ext cx="8305800" cy="1009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3437318"/>
            <a:ext cx="9753600" cy="1209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428" y="4815294"/>
            <a:ext cx="6286500" cy="9715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087300" y="5786844"/>
            <a:ext cx="4408610" cy="612745"/>
            <a:chOff x="2087300" y="5786844"/>
            <a:chExt cx="4408610" cy="612745"/>
          </a:xfrm>
        </p:grpSpPr>
        <p:sp>
          <p:nvSpPr>
            <p:cNvPr id="10" name="TextBox 9"/>
            <p:cNvSpPr txBox="1"/>
            <p:nvPr/>
          </p:nvSpPr>
          <p:spPr>
            <a:xfrm>
              <a:off x="2087300" y="5999479"/>
              <a:ext cx="1912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Size of 0</a:t>
              </a:r>
              <a:r>
                <a:rPr lang="en-US" sz="2000" baseline="30000" dirty="0" smtClean="0"/>
                <a:t>I </a:t>
              </a:r>
              <a:r>
                <a:rPr lang="en-US" sz="2000" dirty="0" smtClean="0"/>
                <a:t>matric </a:t>
              </a:r>
              <a:endParaRPr lang="en-US" sz="2000" baseline="30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3655" y="5999479"/>
              <a:ext cx="1912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Size of I</a:t>
              </a:r>
              <a:r>
                <a:rPr lang="en-US" sz="2000" baseline="30000" dirty="0" smtClean="0"/>
                <a:t>I </a:t>
              </a:r>
              <a:r>
                <a:rPr lang="en-US" sz="2000" dirty="0" smtClean="0"/>
                <a:t>matric </a:t>
              </a:r>
              <a:endParaRPr lang="en-US" sz="2000" baseline="300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3515932" y="5786844"/>
              <a:ext cx="206062" cy="212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997003" y="5786844"/>
              <a:ext cx="77273" cy="212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07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MLFFNN: </a:t>
            </a:r>
            <a:r>
              <a:rPr lang="en-US" sz="3600" dirty="0"/>
              <a:t>Input layer computation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30" y="1869851"/>
            <a:ext cx="9734550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580" y="2742727"/>
            <a:ext cx="6496050" cy="64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580" y="3554536"/>
            <a:ext cx="7867650" cy="80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330" y="4522785"/>
            <a:ext cx="7381875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357" y="5019741"/>
            <a:ext cx="1895475" cy="419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1658" y="5540843"/>
            <a:ext cx="3819525" cy="45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84164" y="5569388"/>
            <a:ext cx="1912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Size of matrices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9790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MLFFNN: </a:t>
            </a:r>
            <a:r>
              <a:rPr lang="en-US" sz="3600" dirty="0" smtClean="0"/>
              <a:t>Hidden </a:t>
            </a:r>
            <a:r>
              <a:rPr lang="en-US" sz="3600" dirty="0"/>
              <a:t>layer computation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53" y="1903857"/>
            <a:ext cx="7839075" cy="361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53" y="2384394"/>
            <a:ext cx="9734550" cy="1190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632" y="3726935"/>
            <a:ext cx="2695575" cy="981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475" y="4867497"/>
            <a:ext cx="9229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MLFFNN: </a:t>
            </a:r>
            <a:r>
              <a:rPr lang="en-US" sz="3600" dirty="0"/>
              <a:t>Hidden layer computation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77" y="2231868"/>
            <a:ext cx="9715500" cy="771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575" y="3150429"/>
            <a:ext cx="35718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9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MLFFNN: </a:t>
            </a:r>
            <a:r>
              <a:rPr lang="en-US" sz="3600" dirty="0" smtClean="0"/>
              <a:t>output </a:t>
            </a:r>
            <a:r>
              <a:rPr lang="en-US" sz="3600" dirty="0"/>
              <a:t>layer computation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866900"/>
            <a:ext cx="973455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279" y="3366516"/>
            <a:ext cx="5895975" cy="504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279" y="4075557"/>
            <a:ext cx="3143250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534" y="4679823"/>
            <a:ext cx="6267450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5279" y="5303139"/>
            <a:ext cx="2000250" cy="40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704" y="5755005"/>
            <a:ext cx="39338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MLFFNN: </a:t>
            </a:r>
            <a:r>
              <a:rPr lang="en-US" sz="3600" dirty="0" smtClean="0"/>
              <a:t>output </a:t>
            </a:r>
            <a:r>
              <a:rPr lang="en-US" sz="3600" dirty="0"/>
              <a:t>layer computation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84" y="2084832"/>
            <a:ext cx="9753600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944" y="3065335"/>
            <a:ext cx="3324225" cy="1038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944" y="4403598"/>
            <a:ext cx="30575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MLFFNN: </a:t>
            </a:r>
            <a:r>
              <a:rPr lang="en-US" sz="3600" dirty="0" smtClean="0"/>
              <a:t>output </a:t>
            </a:r>
            <a:r>
              <a:rPr lang="en-US" sz="3600" dirty="0"/>
              <a:t>layer computation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95" y="2084832"/>
            <a:ext cx="9267825" cy="77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301" y="3025663"/>
            <a:ext cx="38957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3000" dirty="0" smtClean="0"/>
              <a:t>Thank you 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599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of Neural Network: Topics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Concept of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Types of learning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Learning 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Single layer feedforward neural network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Multi </a:t>
            </a:r>
            <a:r>
              <a:rPr lang="en-US" sz="2400" dirty="0"/>
              <a:t>layer feedforward neural network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Recurrent </a:t>
            </a:r>
            <a:r>
              <a:rPr lang="en-US" sz="2400" dirty="0"/>
              <a:t>neural network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7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multi layer feedforward neural network (</a:t>
            </a:r>
            <a:r>
              <a:rPr lang="en-US" dirty="0" err="1" smtClean="0"/>
              <a:t>mLFFNN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31" y="2265136"/>
            <a:ext cx="9734550" cy="117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331" y="3628920"/>
            <a:ext cx="9705975" cy="790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331" y="4611704"/>
            <a:ext cx="97250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4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</a:t>
            </a:r>
            <a:r>
              <a:rPr lang="en-US" dirty="0" err="1" smtClean="0"/>
              <a:t>mLFFNn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3085241" y="2857141"/>
            <a:ext cx="1992241" cy="2566012"/>
            <a:chOff x="2132741" y="2717441"/>
            <a:chExt cx="1992241" cy="2566012"/>
          </a:xfrm>
        </p:grpSpPr>
        <p:cxnSp>
          <p:nvCxnSpPr>
            <p:cNvPr id="14" name="Straight Arrow Connector 13"/>
            <p:cNvCxnSpPr>
              <a:stCxn id="4" idx="6"/>
              <a:endCxn id="7" idx="2"/>
            </p:cNvCxnSpPr>
            <p:nvPr/>
          </p:nvCxnSpPr>
          <p:spPr>
            <a:xfrm flipV="1">
              <a:off x="2132741" y="2717441"/>
              <a:ext cx="1883320" cy="274320"/>
            </a:xfrm>
            <a:prstGeom prst="straightConnector1">
              <a:avLst/>
            </a:prstGeom>
            <a:ln w="158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8" idx="2"/>
            </p:cNvCxnSpPr>
            <p:nvPr/>
          </p:nvCxnSpPr>
          <p:spPr>
            <a:xfrm>
              <a:off x="2132741" y="2991761"/>
              <a:ext cx="1883320" cy="1181249"/>
            </a:xfrm>
            <a:prstGeom prst="straightConnector1">
              <a:avLst/>
            </a:prstGeom>
            <a:ln w="158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6"/>
              <a:endCxn id="9" idx="1"/>
            </p:cNvCxnSpPr>
            <p:nvPr/>
          </p:nvCxnSpPr>
          <p:spPr>
            <a:xfrm>
              <a:off x="2132741" y="2991761"/>
              <a:ext cx="1992241" cy="2291692"/>
            </a:xfrm>
            <a:prstGeom prst="straightConnector1">
              <a:avLst/>
            </a:prstGeom>
            <a:ln w="158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085241" y="2857141"/>
            <a:ext cx="1992241" cy="2566012"/>
            <a:chOff x="2132741" y="2717441"/>
            <a:chExt cx="1992241" cy="2566012"/>
          </a:xfrm>
        </p:grpSpPr>
        <p:cxnSp>
          <p:nvCxnSpPr>
            <p:cNvPr id="20" name="Straight Arrow Connector 19"/>
            <p:cNvCxnSpPr>
              <a:stCxn id="5" idx="6"/>
              <a:endCxn id="7" idx="2"/>
            </p:cNvCxnSpPr>
            <p:nvPr/>
          </p:nvCxnSpPr>
          <p:spPr>
            <a:xfrm flipV="1">
              <a:off x="2132741" y="2717441"/>
              <a:ext cx="1883320" cy="1455569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5" idx="6"/>
              <a:endCxn id="8" idx="2"/>
            </p:cNvCxnSpPr>
            <p:nvPr/>
          </p:nvCxnSpPr>
          <p:spPr>
            <a:xfrm>
              <a:off x="2132741" y="4173010"/>
              <a:ext cx="1883320" cy="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5" idx="6"/>
              <a:endCxn id="9" idx="1"/>
            </p:cNvCxnSpPr>
            <p:nvPr/>
          </p:nvCxnSpPr>
          <p:spPr>
            <a:xfrm>
              <a:off x="2132741" y="4173010"/>
              <a:ext cx="1992241" cy="1110443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085241" y="2857141"/>
            <a:ext cx="1992241" cy="2567271"/>
            <a:chOff x="2132741" y="2717441"/>
            <a:chExt cx="1992241" cy="2567271"/>
          </a:xfrm>
        </p:grpSpPr>
        <p:cxnSp>
          <p:nvCxnSpPr>
            <p:cNvPr id="28" name="Straight Arrow Connector 27"/>
            <p:cNvCxnSpPr>
              <a:stCxn id="6" idx="6"/>
              <a:endCxn id="7" idx="2"/>
            </p:cNvCxnSpPr>
            <p:nvPr/>
          </p:nvCxnSpPr>
          <p:spPr>
            <a:xfrm flipV="1">
              <a:off x="2132741" y="2717441"/>
              <a:ext cx="1883320" cy="2567271"/>
            </a:xfrm>
            <a:prstGeom prst="straightConnector1">
              <a:avLst/>
            </a:prstGeom>
            <a:ln w="1587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6" idx="6"/>
              <a:endCxn id="8" idx="2"/>
            </p:cNvCxnSpPr>
            <p:nvPr/>
          </p:nvCxnSpPr>
          <p:spPr>
            <a:xfrm flipV="1">
              <a:off x="2132741" y="4173010"/>
              <a:ext cx="1883320" cy="1111702"/>
            </a:xfrm>
            <a:prstGeom prst="straightConnector1">
              <a:avLst/>
            </a:prstGeom>
            <a:ln w="158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6" idx="6"/>
              <a:endCxn id="9" idx="1"/>
            </p:cNvCxnSpPr>
            <p:nvPr/>
          </p:nvCxnSpPr>
          <p:spPr>
            <a:xfrm flipV="1">
              <a:off x="2132741" y="5283453"/>
              <a:ext cx="1992241" cy="1259"/>
            </a:xfrm>
            <a:prstGeom prst="straightConnector1">
              <a:avLst/>
            </a:prstGeom>
            <a:ln w="158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536601" y="2857141"/>
            <a:ext cx="548640" cy="2841591"/>
            <a:chOff x="1584101" y="2717441"/>
            <a:chExt cx="548640" cy="2841591"/>
          </a:xfrm>
        </p:grpSpPr>
        <p:sp>
          <p:nvSpPr>
            <p:cNvPr id="4" name="Oval 3"/>
            <p:cNvSpPr/>
            <p:nvPr/>
          </p:nvSpPr>
          <p:spPr>
            <a:xfrm>
              <a:off x="1584101" y="2717441"/>
              <a:ext cx="548640" cy="548640"/>
            </a:xfrm>
            <a:prstGeom prst="ellipse">
              <a:avLst/>
            </a:prstGeom>
            <a:noFill/>
            <a:ln w="158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11</a:t>
              </a:r>
              <a:endParaRPr lang="en-US" sz="14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584101" y="3898690"/>
              <a:ext cx="548640" cy="548640"/>
            </a:xfrm>
            <a:prstGeom prst="ellipse">
              <a:avLst/>
            </a:prstGeom>
            <a:noFill/>
            <a:ln w="158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1i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584101" y="5010392"/>
              <a:ext cx="548640" cy="548640"/>
            </a:xfrm>
            <a:prstGeom prst="ellipse">
              <a:avLst/>
            </a:prstGeom>
            <a:noFill/>
            <a:ln w="158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dirty="0" smtClean="0">
                  <a:latin typeface="Brush Script MT" panose="03060802040406070304" pitchFamily="66" charset="0"/>
                  <a:cs typeface="Arial" panose="020B0604020202020204" pitchFamily="34" charset="0"/>
                </a:rPr>
                <a:t>l</a:t>
              </a:r>
              <a:endParaRPr lang="en-US" dirty="0">
                <a:latin typeface="Brush Script MT" panose="030608020404060703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5400000">
              <a:off x="1645884" y="3424578"/>
              <a:ext cx="547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......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 rot="5400000">
              <a:off x="1645884" y="4604419"/>
              <a:ext cx="547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......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158888" y="5844286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Layer</a:t>
            </a:r>
          </a:p>
          <a:p>
            <a:r>
              <a:rPr lang="en-US" dirty="0" smtClean="0">
                <a:latin typeface="Brush Script MT" panose="03060802040406070304" pitchFamily="66" charset="0"/>
                <a:cs typeface="Arial" panose="020B0604020202020204" pitchFamily="34" charset="0"/>
              </a:rPr>
              <a:t>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Neurons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4968561" y="2582821"/>
            <a:ext cx="577215" cy="3308626"/>
            <a:chOff x="4016061" y="2443121"/>
            <a:chExt cx="577215" cy="3308626"/>
          </a:xfrm>
        </p:grpSpPr>
        <p:sp>
          <p:nvSpPr>
            <p:cNvPr id="7" name="Oval 6"/>
            <p:cNvSpPr/>
            <p:nvPr/>
          </p:nvSpPr>
          <p:spPr>
            <a:xfrm>
              <a:off x="4016061" y="2443121"/>
              <a:ext cx="548640" cy="548640"/>
            </a:xfrm>
            <a:prstGeom prst="ellipse">
              <a:avLst/>
            </a:prstGeom>
            <a:noFill/>
            <a:ln w="158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21</a:t>
              </a:r>
              <a:endParaRPr lang="en-US" sz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016061" y="3898690"/>
              <a:ext cx="548640" cy="548640"/>
            </a:xfrm>
            <a:prstGeom prst="ellipse">
              <a:avLst/>
            </a:prstGeom>
            <a:noFill/>
            <a:ln w="158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dirty="0" smtClean="0">
                  <a:latin typeface="Brush Script MT" panose="03060802040406070304" pitchFamily="66" charset="0"/>
                  <a:cs typeface="Arial" panose="020B0604020202020204" pitchFamily="34" charset="0"/>
                </a:rPr>
                <a:t>j</a:t>
              </a:r>
              <a:endParaRPr lang="en-US" dirty="0">
                <a:latin typeface="Brush Script MT" panose="030608020404060703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044636" y="5203107"/>
              <a:ext cx="548640" cy="548640"/>
            </a:xfrm>
            <a:prstGeom prst="ellipse">
              <a:avLst/>
            </a:prstGeom>
            <a:noFill/>
            <a:ln w="158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2m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 rot="5400000">
              <a:off x="4097112" y="4638694"/>
              <a:ext cx="547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......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 rot="5400000">
              <a:off x="4097112" y="3277529"/>
              <a:ext cx="547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......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318096" y="2885434"/>
            <a:ext cx="548640" cy="2841591"/>
            <a:chOff x="6365596" y="2679059"/>
            <a:chExt cx="548640" cy="2841591"/>
          </a:xfrm>
        </p:grpSpPr>
        <p:sp>
          <p:nvSpPr>
            <p:cNvPr id="10" name="Oval 9"/>
            <p:cNvSpPr/>
            <p:nvPr/>
          </p:nvSpPr>
          <p:spPr>
            <a:xfrm>
              <a:off x="6365596" y="2679059"/>
              <a:ext cx="548640" cy="548640"/>
            </a:xfrm>
            <a:prstGeom prst="ellipse">
              <a:avLst/>
            </a:prstGeom>
            <a:noFill/>
            <a:ln w="158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31</a:t>
              </a:r>
              <a:endParaRPr lang="en-US" sz="1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365596" y="3860308"/>
              <a:ext cx="548640" cy="548640"/>
            </a:xfrm>
            <a:prstGeom prst="ellipse">
              <a:avLst/>
            </a:prstGeom>
            <a:noFill/>
            <a:ln w="158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3k</a:t>
              </a:r>
              <a:endParaRPr lang="en-US" sz="1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365596" y="4972010"/>
              <a:ext cx="548640" cy="548640"/>
            </a:xfrm>
            <a:prstGeom prst="ellipse">
              <a:avLst/>
            </a:prstGeom>
            <a:noFill/>
            <a:ln w="158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3n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 rot="5400000">
              <a:off x="6455095" y="3419400"/>
              <a:ext cx="547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......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 rot="5400000">
              <a:off x="6454235" y="4604420"/>
              <a:ext cx="547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......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476375" y="2912266"/>
            <a:ext cx="1069228" cy="2729521"/>
            <a:chOff x="523875" y="2772566"/>
            <a:chExt cx="1069228" cy="2729521"/>
          </a:xfrm>
        </p:grpSpPr>
        <p:grpSp>
          <p:nvGrpSpPr>
            <p:cNvPr id="46" name="Group 45"/>
            <p:cNvGrpSpPr/>
            <p:nvPr/>
          </p:nvGrpSpPr>
          <p:grpSpPr>
            <a:xfrm>
              <a:off x="523875" y="2772566"/>
              <a:ext cx="1050701" cy="372666"/>
              <a:chOff x="523875" y="2772566"/>
              <a:chExt cx="1050701" cy="372666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838200" y="2972711"/>
                <a:ext cx="736376" cy="0"/>
              </a:xfrm>
              <a:prstGeom prst="straightConnector1">
                <a:avLst/>
              </a:prstGeom>
              <a:ln w="15875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23875" y="2772566"/>
                    <a:ext cx="314325" cy="372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875" y="2772566"/>
                    <a:ext cx="314325" cy="37266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542402" y="3967227"/>
              <a:ext cx="1050701" cy="384464"/>
              <a:chOff x="523875" y="2772566"/>
              <a:chExt cx="1050701" cy="384464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838200" y="2972711"/>
                <a:ext cx="736376" cy="0"/>
              </a:xfrm>
              <a:prstGeom prst="straightConnector1">
                <a:avLst/>
              </a:prstGeom>
              <a:ln w="15875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523875" y="2772566"/>
                    <a:ext cx="314325" cy="3844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875" y="2772566"/>
                    <a:ext cx="314325" cy="3844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533400" y="5096976"/>
              <a:ext cx="1050701" cy="405111"/>
              <a:chOff x="523875" y="2772566"/>
              <a:chExt cx="1050701" cy="405111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838200" y="2972711"/>
                <a:ext cx="736376" cy="0"/>
              </a:xfrm>
              <a:prstGeom prst="straightConnector1">
                <a:avLst/>
              </a:prstGeom>
              <a:ln w="15875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23875" y="2772566"/>
                    <a:ext cx="314325" cy="4051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dirty="0">
                                  <a:latin typeface="Brush Script MT" panose="03060802040406070304" pitchFamily="66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Brush Script MT" panose="03060802040406070304" pitchFamily="66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875" y="2772566"/>
                    <a:ext cx="314325" cy="40511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60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1" name="TextBox 60"/>
          <p:cNvSpPr txBox="1"/>
          <p:nvPr/>
        </p:nvSpPr>
        <p:spPr>
          <a:xfrm>
            <a:off x="4489668" y="5866847"/>
            <a:ext cx="166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Hidden Layer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Neurons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5517201" y="3172454"/>
            <a:ext cx="1800895" cy="2292951"/>
            <a:chOff x="4564701" y="3032754"/>
            <a:chExt cx="1800895" cy="2292951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4564701" y="4172728"/>
              <a:ext cx="1800895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8" idx="6"/>
              <a:endCxn id="10" idx="2"/>
            </p:cNvCxnSpPr>
            <p:nvPr/>
          </p:nvCxnSpPr>
          <p:spPr>
            <a:xfrm flipV="1">
              <a:off x="4564701" y="3032754"/>
              <a:ext cx="1800895" cy="1152956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8" idx="6"/>
              <a:endCxn id="12" idx="2"/>
            </p:cNvCxnSpPr>
            <p:nvPr/>
          </p:nvCxnSpPr>
          <p:spPr>
            <a:xfrm>
              <a:off x="4564701" y="4185710"/>
              <a:ext cx="1800895" cy="1139995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6846791" y="5832139"/>
            <a:ext cx="166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Layer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Neurons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3185012" y="2671216"/>
            <a:ext cx="1029329" cy="1188081"/>
            <a:chOff x="2232512" y="2531516"/>
            <a:chExt cx="1029329" cy="1188081"/>
          </a:xfrm>
        </p:grpSpPr>
        <p:sp>
          <p:nvSpPr>
            <p:cNvPr id="77" name="TextBox 76"/>
            <p:cNvSpPr txBox="1"/>
            <p:nvPr/>
          </p:nvSpPr>
          <p:spPr>
            <a:xfrm>
              <a:off x="2639095" y="2531516"/>
              <a:ext cx="622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v</a:t>
              </a:r>
              <a:r>
                <a:rPr lang="en-US" baseline="-25000" dirty="0" smtClean="0">
                  <a:solidFill>
                    <a:schemeClr val="accent1"/>
                  </a:solidFill>
                </a:rPr>
                <a:t>11</a:t>
              </a:r>
              <a:endParaRPr lang="en-US" baseline="-25000" dirty="0">
                <a:solidFill>
                  <a:schemeClr val="accent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88454" y="2990502"/>
              <a:ext cx="622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v</a:t>
              </a:r>
              <a:r>
                <a:rPr lang="en-US" baseline="-25000" dirty="0" smtClean="0">
                  <a:solidFill>
                    <a:schemeClr val="accent1"/>
                  </a:solidFill>
                </a:rPr>
                <a:t>1j</a:t>
              </a:r>
              <a:endParaRPr lang="en-US" baseline="-25000" dirty="0">
                <a:solidFill>
                  <a:schemeClr val="accent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32512" y="3350265"/>
              <a:ext cx="622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v</a:t>
              </a:r>
              <a:r>
                <a:rPr lang="en-US" baseline="-25000" dirty="0" smtClean="0">
                  <a:solidFill>
                    <a:schemeClr val="accent1"/>
                  </a:solidFill>
                </a:rPr>
                <a:t>1m</a:t>
              </a:r>
              <a:endParaRPr lang="en-US" baseline="-25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027461" y="3762811"/>
            <a:ext cx="934119" cy="920490"/>
            <a:chOff x="2074961" y="3623111"/>
            <a:chExt cx="934119" cy="920490"/>
          </a:xfrm>
        </p:grpSpPr>
        <p:sp>
          <p:nvSpPr>
            <p:cNvPr id="82" name="TextBox 81"/>
            <p:cNvSpPr txBox="1"/>
            <p:nvPr/>
          </p:nvSpPr>
          <p:spPr>
            <a:xfrm>
              <a:off x="2074961" y="3623111"/>
              <a:ext cx="622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v</a:t>
              </a:r>
              <a:r>
                <a:rPr lang="en-US" baseline="-25000" dirty="0">
                  <a:solidFill>
                    <a:srgbClr val="C00000"/>
                  </a:solidFill>
                </a:rPr>
                <a:t>i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1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386334" y="3782561"/>
              <a:ext cx="622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v</a:t>
              </a:r>
              <a:r>
                <a:rPr lang="en-US" baseline="-25000" dirty="0" err="1" smtClean="0">
                  <a:solidFill>
                    <a:srgbClr val="C00000"/>
                  </a:solidFill>
                </a:rPr>
                <a:t>i</a:t>
              </a:r>
              <a:r>
                <a:rPr lang="en-US" baseline="-25000" dirty="0" err="1">
                  <a:solidFill>
                    <a:srgbClr val="C00000"/>
                  </a:solidFill>
                  <a:latin typeface="Brush Script MT" panose="03060802040406070304" pitchFamily="66" charset="0"/>
                </a:rPr>
                <a:t>j</a:t>
              </a:r>
              <a:endParaRPr lang="en-US" baseline="-25000" dirty="0">
                <a:solidFill>
                  <a:srgbClr val="C00000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23434" y="4174269"/>
              <a:ext cx="622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v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im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002320" y="4735304"/>
            <a:ext cx="1270633" cy="943300"/>
            <a:chOff x="3002320" y="4735304"/>
            <a:chExt cx="1270633" cy="943300"/>
          </a:xfrm>
        </p:grpSpPr>
        <p:sp>
          <p:nvSpPr>
            <p:cNvPr id="86" name="TextBox 85"/>
            <p:cNvSpPr txBox="1"/>
            <p:nvPr/>
          </p:nvSpPr>
          <p:spPr>
            <a:xfrm>
              <a:off x="3002320" y="4735304"/>
              <a:ext cx="622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</a:rPr>
                <a:t>v</a:t>
              </a:r>
              <a:r>
                <a:rPr lang="en-US" baseline="-25000" dirty="0" smtClean="0">
                  <a:solidFill>
                    <a:srgbClr val="FFC000"/>
                  </a:solidFill>
                  <a:latin typeface="Brush Script MT" panose="03060802040406070304" pitchFamily="66" charset="0"/>
                </a:rPr>
                <a:t>l</a:t>
              </a:r>
              <a:r>
                <a:rPr lang="en-US" baseline="-25000" dirty="0" smtClean="0">
                  <a:solidFill>
                    <a:srgbClr val="FFC000"/>
                  </a:solidFill>
                </a:rPr>
                <a:t>1</a:t>
              </a:r>
              <a:endParaRPr lang="en-US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650207" y="4941220"/>
              <a:ext cx="622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C000"/>
                  </a:solidFill>
                </a:rPr>
                <a:t>v</a:t>
              </a:r>
              <a:r>
                <a:rPr lang="en-US" baseline="-25000" dirty="0" err="1" smtClean="0">
                  <a:solidFill>
                    <a:srgbClr val="FFC000"/>
                  </a:solidFill>
                  <a:latin typeface="Brush Script MT" panose="03060802040406070304" pitchFamily="66" charset="0"/>
                </a:rPr>
                <a:t>lj</a:t>
              </a:r>
              <a:endParaRPr lang="en-US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289747" y="5309272"/>
              <a:ext cx="622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C000"/>
                  </a:solidFill>
                </a:rPr>
                <a:t>v</a:t>
              </a:r>
              <a:r>
                <a:rPr lang="en-US" baseline="-25000" dirty="0" err="1" smtClean="0">
                  <a:solidFill>
                    <a:srgbClr val="FFC000"/>
                  </a:solidFill>
                  <a:latin typeface="Brush Script MT" panose="03060802040406070304" pitchFamily="66" charset="0"/>
                </a:rPr>
                <a:t>l</a:t>
              </a:r>
              <a:r>
                <a:rPr lang="en-US" baseline="-25000" dirty="0" err="1">
                  <a:solidFill>
                    <a:srgbClr val="FFC000"/>
                  </a:solidFill>
                </a:rPr>
                <a:t>m</a:t>
              </a:r>
              <a:endParaRPr lang="en-US" baseline="-25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947613" y="3462610"/>
            <a:ext cx="842652" cy="1365148"/>
            <a:chOff x="4995113" y="3322910"/>
            <a:chExt cx="842652" cy="1365148"/>
          </a:xfrm>
        </p:grpSpPr>
        <p:sp>
          <p:nvSpPr>
            <p:cNvPr id="92" name="TextBox 91"/>
            <p:cNvSpPr txBox="1"/>
            <p:nvPr/>
          </p:nvSpPr>
          <p:spPr>
            <a:xfrm>
              <a:off x="4995113" y="3322910"/>
              <a:ext cx="622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w</a:t>
              </a:r>
              <a:r>
                <a:rPr lang="en-US" baseline="-25000" dirty="0" smtClean="0">
                  <a:solidFill>
                    <a:schemeClr val="accent5"/>
                  </a:solidFill>
                  <a:latin typeface="Brush Script MT" panose="03060802040406070304" pitchFamily="66" charset="0"/>
                </a:rPr>
                <a:t>j</a:t>
              </a:r>
              <a:r>
                <a:rPr lang="en-US" baseline="-25000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baseline="-25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211618" y="3750986"/>
              <a:ext cx="622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5"/>
                  </a:solidFill>
                </a:rPr>
                <a:t>w</a:t>
              </a:r>
              <a:r>
                <a:rPr lang="en-US" baseline="-25000" dirty="0" err="1" smtClean="0">
                  <a:solidFill>
                    <a:schemeClr val="accent5"/>
                  </a:solidFill>
                  <a:latin typeface="Brush Script MT" panose="03060802040406070304" pitchFamily="66" charset="0"/>
                </a:rPr>
                <a:t>j</a:t>
              </a:r>
              <a:r>
                <a:rPr lang="en-US" baseline="-25000" dirty="0" err="1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baseline="-25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215019" y="4318726"/>
              <a:ext cx="622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5"/>
                  </a:solidFill>
                </a:rPr>
                <a:t>w</a:t>
              </a:r>
              <a:r>
                <a:rPr lang="en-US" baseline="-25000" dirty="0" err="1" smtClean="0">
                  <a:solidFill>
                    <a:schemeClr val="accent5"/>
                  </a:solidFill>
                  <a:latin typeface="Brush Script MT" panose="03060802040406070304" pitchFamily="66" charset="0"/>
                </a:rPr>
                <a:t>j</a:t>
              </a:r>
              <a:r>
                <a:rPr lang="en-US" baseline="-25000" dirty="0" err="1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baseline="-25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866735" y="3135265"/>
            <a:ext cx="647174" cy="2318069"/>
            <a:chOff x="6914235" y="2995565"/>
            <a:chExt cx="647174" cy="2318069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6914235" y="2995565"/>
              <a:ext cx="64717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6914236" y="4188663"/>
              <a:ext cx="64717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6914236" y="5313634"/>
              <a:ext cx="64717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1922956" y="2295554"/>
            <a:ext cx="321178" cy="698747"/>
            <a:chOff x="970456" y="2155854"/>
            <a:chExt cx="321178" cy="698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970456" y="2155854"/>
                  <a:ext cx="3211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456" y="2155854"/>
                  <a:ext cx="321178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Straight Arrow Connector 106"/>
            <p:cNvCxnSpPr/>
            <p:nvPr/>
          </p:nvCxnSpPr>
          <p:spPr>
            <a:xfrm>
              <a:off x="1131045" y="2529956"/>
              <a:ext cx="0" cy="324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3723851" y="2297737"/>
            <a:ext cx="377283" cy="585405"/>
            <a:chOff x="2771351" y="2187161"/>
            <a:chExt cx="377283" cy="585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771351" y="2187161"/>
                  <a:ext cx="3772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351" y="2187161"/>
                  <a:ext cx="377283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Straight Arrow Connector 108"/>
            <p:cNvCxnSpPr/>
            <p:nvPr/>
          </p:nvCxnSpPr>
          <p:spPr>
            <a:xfrm>
              <a:off x="2950468" y="2447921"/>
              <a:ext cx="0" cy="324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6136787" y="2315445"/>
            <a:ext cx="454355" cy="635402"/>
            <a:chOff x="5441957" y="2153403"/>
            <a:chExt cx="454355" cy="635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441957" y="2153403"/>
                  <a:ext cx="4543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1957" y="2153403"/>
                  <a:ext cx="454355" cy="276999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1" name="Straight Arrow Connector 110"/>
            <p:cNvCxnSpPr/>
            <p:nvPr/>
          </p:nvCxnSpPr>
          <p:spPr>
            <a:xfrm>
              <a:off x="5669134" y="2464160"/>
              <a:ext cx="0" cy="324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6786864" y="2324082"/>
            <a:ext cx="433837" cy="622580"/>
            <a:chOff x="5834364" y="2184382"/>
            <a:chExt cx="433837" cy="622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5834364" y="2184382"/>
                  <a:ext cx="43383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4364" y="2184382"/>
                  <a:ext cx="433837" cy="276999"/>
                </a:xfrm>
                <a:prstGeom prst="rect">
                  <a:avLst/>
                </a:prstGeom>
                <a:blipFill>
                  <a:blip r:embed="rId8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Arrow Connector 113"/>
            <p:cNvCxnSpPr/>
            <p:nvPr/>
          </p:nvCxnSpPr>
          <p:spPr>
            <a:xfrm>
              <a:off x="6051282" y="2482317"/>
              <a:ext cx="0" cy="324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8286731" y="2333904"/>
            <a:ext cx="386837" cy="635402"/>
            <a:chOff x="7334231" y="2194204"/>
            <a:chExt cx="386837" cy="635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7334231" y="2194204"/>
                  <a:ext cx="38683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4231" y="2194204"/>
                  <a:ext cx="386837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/>
            <p:cNvCxnSpPr/>
            <p:nvPr/>
          </p:nvCxnSpPr>
          <p:spPr>
            <a:xfrm>
              <a:off x="7561408" y="2504961"/>
              <a:ext cx="0" cy="324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3073453" y="2315445"/>
            <a:ext cx="467436" cy="635402"/>
            <a:chOff x="2120953" y="2175745"/>
            <a:chExt cx="467436" cy="635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2120953" y="2175745"/>
                  <a:ext cx="4674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953" y="2175745"/>
                  <a:ext cx="467436" cy="276999"/>
                </a:xfrm>
                <a:prstGeom prst="rect">
                  <a:avLst/>
                </a:prstGeom>
                <a:blipFill>
                  <a:blip r:embed="rId10"/>
                  <a:stretch>
                    <a:fillRect t="-2222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Arrow Connector 119"/>
            <p:cNvCxnSpPr/>
            <p:nvPr/>
          </p:nvCxnSpPr>
          <p:spPr>
            <a:xfrm>
              <a:off x="2323672" y="2486502"/>
              <a:ext cx="0" cy="324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447486" y="2315445"/>
            <a:ext cx="461857" cy="540152"/>
            <a:chOff x="2120953" y="2175745"/>
            <a:chExt cx="461857" cy="540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2120953" y="2175745"/>
                  <a:ext cx="4618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953" y="2175745"/>
                  <a:ext cx="461857" cy="276999"/>
                </a:xfrm>
                <a:prstGeom prst="rect">
                  <a:avLst/>
                </a:prstGeom>
                <a:blipFill>
                  <a:blip r:embed="rId11"/>
                  <a:stretch>
                    <a:fillRect t="-2222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Straight Arrow Connector 124"/>
            <p:cNvCxnSpPr/>
            <p:nvPr/>
          </p:nvCxnSpPr>
          <p:spPr>
            <a:xfrm>
              <a:off x="2323672" y="2391252"/>
              <a:ext cx="0" cy="324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5454724" y="2315445"/>
            <a:ext cx="527516" cy="635402"/>
            <a:chOff x="2120953" y="2175745"/>
            <a:chExt cx="527516" cy="635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2120953" y="2175745"/>
                  <a:ext cx="5275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953" y="2175745"/>
                  <a:ext cx="527516" cy="276999"/>
                </a:xfrm>
                <a:prstGeom prst="rect">
                  <a:avLst/>
                </a:prstGeom>
                <a:blipFill>
                  <a:blip r:embed="rId12"/>
                  <a:stretch>
                    <a:fillRect t="-2222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Straight Arrow Connector 127"/>
            <p:cNvCxnSpPr/>
            <p:nvPr/>
          </p:nvCxnSpPr>
          <p:spPr>
            <a:xfrm>
              <a:off x="2323672" y="2486502"/>
              <a:ext cx="0" cy="324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56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1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</a:t>
            </a:r>
            <a:r>
              <a:rPr lang="en-US" dirty="0" err="1"/>
              <a:t>mLFFNN</a:t>
            </a:r>
            <a:r>
              <a:rPr lang="en-US" dirty="0"/>
              <a:t>…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752600" y="3441037"/>
            <a:ext cx="1320800" cy="646331"/>
            <a:chOff x="1752600" y="3441037"/>
            <a:chExt cx="1320800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1752600" y="3441037"/>
              <a:ext cx="132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Input Layer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896673" y="3810369"/>
                  <a:ext cx="842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673" y="3810369"/>
                  <a:ext cx="842154" cy="276999"/>
                </a:xfrm>
                <a:prstGeom prst="rect">
                  <a:avLst/>
                </a:prstGeom>
                <a:blipFill>
                  <a:blip r:embed="rId2"/>
                  <a:stretch>
                    <a:fillRect r="-5072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Connector 10"/>
          <p:cNvCxnSpPr/>
          <p:nvPr/>
        </p:nvCxnSpPr>
        <p:spPr>
          <a:xfrm>
            <a:off x="457200" y="4419600"/>
            <a:ext cx="97663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7450" y="4571337"/>
            <a:ext cx="23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Transfer function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12488" y="4952632"/>
                <a:ext cx="1210524" cy="29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488" y="4952632"/>
                <a:ext cx="1210524" cy="292131"/>
              </a:xfrm>
              <a:prstGeom prst="rect">
                <a:avLst/>
              </a:prstGeom>
              <a:blipFill>
                <a:blip r:embed="rId3"/>
                <a:stretch>
                  <a:fillRect l="-606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4789912" y="3441037"/>
            <a:ext cx="1496588" cy="646331"/>
            <a:chOff x="4789912" y="3441037"/>
            <a:chExt cx="1496588" cy="646331"/>
          </a:xfrm>
        </p:grpSpPr>
        <p:sp>
          <p:nvSpPr>
            <p:cNvPr id="17" name="TextBox 16"/>
            <p:cNvSpPr txBox="1"/>
            <p:nvPr/>
          </p:nvSpPr>
          <p:spPr>
            <a:xfrm>
              <a:off x="4789912" y="3441037"/>
              <a:ext cx="1496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Hidden Layer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933985" y="3810369"/>
                  <a:ext cx="965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3985" y="3810369"/>
                  <a:ext cx="965969" cy="276999"/>
                </a:xfrm>
                <a:prstGeom prst="rect">
                  <a:avLst/>
                </a:prstGeom>
                <a:blipFill>
                  <a:blip r:embed="rId4"/>
                  <a:stretch>
                    <a:fillRect r="-1887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7827224" y="3441037"/>
            <a:ext cx="1511300" cy="646331"/>
            <a:chOff x="7827224" y="3441037"/>
            <a:chExt cx="1511300" cy="646331"/>
          </a:xfrm>
        </p:grpSpPr>
        <p:sp>
          <p:nvSpPr>
            <p:cNvPr id="25" name="TextBox 24"/>
            <p:cNvSpPr txBox="1"/>
            <p:nvPr/>
          </p:nvSpPr>
          <p:spPr>
            <a:xfrm>
              <a:off x="7827224" y="3441037"/>
              <a:ext cx="1511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Output Layer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161797" y="3810369"/>
                  <a:ext cx="9050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1797" y="3810369"/>
                  <a:ext cx="905055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270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4047" y="2960300"/>
                <a:ext cx="1595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47" y="2960300"/>
                <a:ext cx="159595" cy="276999"/>
              </a:xfrm>
              <a:prstGeom prst="rect">
                <a:avLst/>
              </a:prstGeom>
              <a:blipFill>
                <a:blip r:embed="rId6"/>
                <a:stretch>
                  <a:fillRect l="-29630" r="-2222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110873" y="2960299"/>
                <a:ext cx="225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873" y="2960299"/>
                <a:ext cx="225254" cy="276999"/>
              </a:xfrm>
              <a:prstGeom prst="rect">
                <a:avLst/>
              </a:prstGeom>
              <a:blipFill>
                <a:blip r:embed="rId7"/>
                <a:stretch>
                  <a:fillRect l="-24324" r="-1891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812800" y="2882900"/>
            <a:ext cx="9275024" cy="406400"/>
            <a:chOff x="812800" y="2882900"/>
            <a:chExt cx="9275024" cy="406400"/>
          </a:xfrm>
        </p:grpSpPr>
        <p:grpSp>
          <p:nvGrpSpPr>
            <p:cNvPr id="29" name="Group 28"/>
            <p:cNvGrpSpPr/>
            <p:nvPr/>
          </p:nvGrpSpPr>
          <p:grpSpPr>
            <a:xfrm>
              <a:off x="812800" y="2882900"/>
              <a:ext cx="8525724" cy="406400"/>
              <a:chOff x="812800" y="2882900"/>
              <a:chExt cx="8525724" cy="406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62100" y="2882900"/>
                <a:ext cx="1511300" cy="406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N1</a:t>
                </a:r>
                <a:endParaRPr lang="en-US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812800" y="3098800"/>
                <a:ext cx="749300" cy="0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>
                <a:endCxn id="15" idx="1"/>
              </p:cNvCxnSpPr>
              <p:nvPr/>
            </p:nvCxnSpPr>
            <p:spPr>
              <a:xfrm flipV="1">
                <a:off x="3073400" y="3086100"/>
                <a:ext cx="1526012" cy="0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4599412" y="2882900"/>
                <a:ext cx="1511300" cy="406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N2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827224" y="2882900"/>
                <a:ext cx="1511300" cy="4064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N3</a:t>
                </a:r>
                <a:endParaRPr lang="en-US" dirty="0"/>
              </a:p>
            </p:txBody>
          </p:sp>
          <p:cxnSp>
            <p:nvCxnSpPr>
              <p:cNvPr id="24" name="Straight Arrow Connector 23"/>
              <p:cNvCxnSpPr>
                <a:stCxn id="15" idx="3"/>
              </p:cNvCxnSpPr>
              <p:nvPr/>
            </p:nvCxnSpPr>
            <p:spPr>
              <a:xfrm>
                <a:off x="6110712" y="3086100"/>
                <a:ext cx="1716512" cy="0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/>
            <p:cNvCxnSpPr/>
            <p:nvPr/>
          </p:nvCxnSpPr>
          <p:spPr>
            <a:xfrm>
              <a:off x="9338524" y="3098798"/>
              <a:ext cx="749300" cy="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661467" y="1954657"/>
            <a:ext cx="377283" cy="738562"/>
            <a:chOff x="2771351" y="2187161"/>
            <a:chExt cx="377283" cy="738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771351" y="2187161"/>
                  <a:ext cx="3772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351" y="2187161"/>
                  <a:ext cx="377283" cy="276999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/>
            <p:nvPr/>
          </p:nvCxnSpPr>
          <p:spPr>
            <a:xfrm>
              <a:off x="2950468" y="2447921"/>
              <a:ext cx="0" cy="477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679110" y="1904660"/>
            <a:ext cx="454355" cy="883864"/>
            <a:chOff x="5441957" y="2153403"/>
            <a:chExt cx="454355" cy="8838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441957" y="2153403"/>
                  <a:ext cx="4543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1957" y="2153403"/>
                  <a:ext cx="454355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/>
            <p:nvPr/>
          </p:nvCxnSpPr>
          <p:spPr>
            <a:xfrm flipH="1">
              <a:off x="5665867" y="2464160"/>
              <a:ext cx="3267" cy="5731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302175" y="2311784"/>
            <a:ext cx="433837" cy="622580"/>
            <a:chOff x="5834364" y="2184382"/>
            <a:chExt cx="433837" cy="622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834364" y="2184382"/>
                  <a:ext cx="43383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4364" y="2184382"/>
                  <a:ext cx="433837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/>
            <p:nvPr/>
          </p:nvCxnSpPr>
          <p:spPr>
            <a:xfrm>
              <a:off x="6051282" y="2482317"/>
              <a:ext cx="0" cy="324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73453" y="2315445"/>
            <a:ext cx="467436" cy="635402"/>
            <a:chOff x="2120953" y="2175745"/>
            <a:chExt cx="467436" cy="635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120953" y="2175745"/>
                  <a:ext cx="4674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953" y="2175745"/>
                  <a:ext cx="467436" cy="276999"/>
                </a:xfrm>
                <a:prstGeom prst="rect">
                  <a:avLst/>
                </a:prstGeom>
                <a:blipFill>
                  <a:blip r:embed="rId11"/>
                  <a:stretch>
                    <a:fillRect t="-2222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/>
            <p:cNvCxnSpPr/>
            <p:nvPr/>
          </p:nvCxnSpPr>
          <p:spPr>
            <a:xfrm>
              <a:off x="2323672" y="2486502"/>
              <a:ext cx="0" cy="324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139911" y="2315390"/>
            <a:ext cx="461857" cy="540152"/>
            <a:chOff x="2120953" y="2175745"/>
            <a:chExt cx="461857" cy="540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120953" y="2175745"/>
                  <a:ext cx="4618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953" y="2175745"/>
                  <a:ext cx="461857" cy="276999"/>
                </a:xfrm>
                <a:prstGeom prst="rect">
                  <a:avLst/>
                </a:prstGeom>
                <a:blipFill>
                  <a:blip r:embed="rId12"/>
                  <a:stretch>
                    <a:fillRect t="-2222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/>
            <p:nvPr/>
          </p:nvCxnSpPr>
          <p:spPr>
            <a:xfrm>
              <a:off x="2323672" y="2391252"/>
              <a:ext cx="0" cy="324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093496" y="2317953"/>
            <a:ext cx="527516" cy="635402"/>
            <a:chOff x="2120953" y="2175745"/>
            <a:chExt cx="527516" cy="635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120953" y="2175745"/>
                  <a:ext cx="5275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953" y="2175745"/>
                  <a:ext cx="527516" cy="276999"/>
                </a:xfrm>
                <a:prstGeom prst="rect">
                  <a:avLst/>
                </a:prstGeom>
                <a:blipFill>
                  <a:blip r:embed="rId13"/>
                  <a:stretch>
                    <a:fillRect t="-2174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/>
            <p:cNvCxnSpPr/>
            <p:nvPr/>
          </p:nvCxnSpPr>
          <p:spPr>
            <a:xfrm>
              <a:off x="2323672" y="2486502"/>
              <a:ext cx="0" cy="324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>
          <a:xfrm>
            <a:off x="3840399" y="2934364"/>
            <a:ext cx="0" cy="260283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903020" y="2950847"/>
            <a:ext cx="0" cy="260283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988001" y="4545274"/>
            <a:ext cx="299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Log-Sigmoid Transfer function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048196" y="4914606"/>
                <a:ext cx="2767874" cy="613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196" y="4914606"/>
                <a:ext cx="2767874" cy="61324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7076921" y="4554219"/>
            <a:ext cx="303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Tan-Sigmoid Transfer function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23599" y="4911045"/>
                <a:ext cx="3151311" cy="639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599" y="4911045"/>
                <a:ext cx="3151311" cy="6394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9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3" grpId="0"/>
      <p:bldP spid="38" grpId="0"/>
      <p:bldP spid="80" grpId="0"/>
      <p:bldP spid="81" grpId="0"/>
      <p:bldP spid="82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</a:t>
            </a:r>
            <a:r>
              <a:rPr lang="en-US" dirty="0" err="1"/>
              <a:t>mLFFNN</a:t>
            </a:r>
            <a:r>
              <a:rPr lang="en-US" dirty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916335"/>
            <a:ext cx="9782175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2" y="3682583"/>
            <a:ext cx="972502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02" y="4601106"/>
            <a:ext cx="97631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</a:t>
            </a:r>
            <a:r>
              <a:rPr lang="en-US" dirty="0" err="1"/>
              <a:t>mLFFNN</a:t>
            </a:r>
            <a:r>
              <a:rPr lang="en-US" dirty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341606"/>
            <a:ext cx="9248775" cy="809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255" y="3313827"/>
            <a:ext cx="54768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</a:t>
            </a:r>
            <a:r>
              <a:rPr lang="en-US" dirty="0" err="1"/>
              <a:t>mLFFNN</a:t>
            </a:r>
            <a:r>
              <a:rPr lang="en-US" dirty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256620"/>
            <a:ext cx="9725025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60" y="3742858"/>
            <a:ext cx="60960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MLFFNN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887493"/>
            <a:ext cx="9705975" cy="79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98" y="2870012"/>
            <a:ext cx="4162425" cy="3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98" y="3387109"/>
            <a:ext cx="4419600" cy="409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198" y="3936100"/>
            <a:ext cx="4400550" cy="352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127" y="4505725"/>
            <a:ext cx="9705975" cy="8477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09138" y="5538990"/>
            <a:ext cx="4005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 = Output Data Training Set  </a:t>
            </a:r>
          </a:p>
          <a:p>
            <a:r>
              <a:rPr lang="en-US" sz="2400" dirty="0" smtClean="0"/>
              <a:t>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= Input Data Training Set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5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1169</TotalTime>
  <Words>196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Brush Script MT</vt:lpstr>
      <vt:lpstr>Cambria Math</vt:lpstr>
      <vt:lpstr>Times New Roman</vt:lpstr>
      <vt:lpstr>Tw Cen MT</vt:lpstr>
      <vt:lpstr>Tw Cen MT Condensed</vt:lpstr>
      <vt:lpstr>Wingdings</vt:lpstr>
      <vt:lpstr>Wingdings 3</vt:lpstr>
      <vt:lpstr>Integral</vt:lpstr>
      <vt:lpstr>Artificial Neural Network Learning…</vt:lpstr>
      <vt:lpstr>Learning of Neural Network: Topics </vt:lpstr>
      <vt:lpstr>Training multi layer feedforward neural network (mLFFNN) </vt:lpstr>
      <vt:lpstr>Specifying mLFFNn</vt:lpstr>
      <vt:lpstr>Specifying mLFFNN…</vt:lpstr>
      <vt:lpstr>Specifying mLFFNN…</vt:lpstr>
      <vt:lpstr>Specifying mLFFNN…</vt:lpstr>
      <vt:lpstr>Specifying mLFFNN…</vt:lpstr>
      <vt:lpstr>Learning MLFFNN</vt:lpstr>
      <vt:lpstr>Learning MLFFNN: Input layer computation</vt:lpstr>
      <vt:lpstr>Learning MLFFNN: Input layer computation</vt:lpstr>
      <vt:lpstr>Learning MLFFNN: Hidden layer computation</vt:lpstr>
      <vt:lpstr>Learning MLFFNN: Hidden layer computation</vt:lpstr>
      <vt:lpstr>Learning MLFFNN: output layer computation</vt:lpstr>
      <vt:lpstr>Learning MLFFNN: output layer computation</vt:lpstr>
      <vt:lpstr>Learning MLFFNN: output layer computation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Neural Network</dc:title>
  <dc:creator>DIT-37</dc:creator>
  <cp:lastModifiedBy>nafees ahamad</cp:lastModifiedBy>
  <cp:revision>80</cp:revision>
  <dcterms:created xsi:type="dcterms:W3CDTF">2019-01-29T06:32:57Z</dcterms:created>
  <dcterms:modified xsi:type="dcterms:W3CDTF">2019-08-30T09:29:19Z</dcterms:modified>
</cp:coreProperties>
</file>