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7" r:id="rId3"/>
    <p:sldId id="268" r:id="rId4"/>
    <p:sldId id="270" r:id="rId5"/>
    <p:sldId id="269" r:id="rId6"/>
    <p:sldId id="272" r:id="rId7"/>
    <p:sldId id="273" r:id="rId8"/>
    <p:sldId id="275" r:id="rId9"/>
    <p:sldId id="276" r:id="rId10"/>
    <p:sldId id="271" r:id="rId11"/>
    <p:sldId id="274" r:id="rId12"/>
    <p:sldId id="277" r:id="rId13"/>
    <p:sldId id="279" r:id="rId14"/>
    <p:sldId id="278" r:id="rId15"/>
    <p:sldId id="280" r:id="rId16"/>
    <p:sldId id="281" r:id="rId17"/>
    <p:sldId id="282" r:id="rId18"/>
    <p:sldId id="283" r:id="rId19"/>
    <p:sldId id="284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10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4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3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4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56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8018" y="1745573"/>
            <a:ext cx="1022465" cy="105599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&amp;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By: Nafees Ahamad,</a:t>
            </a:r>
          </a:p>
          <a:p>
            <a:r>
              <a:rPr lang="en-US" dirty="0" smtClean="0"/>
              <a:t>AP, EECE, Dept. </a:t>
            </a:r>
          </a:p>
          <a:p>
            <a:r>
              <a:rPr lang="en-US" dirty="0" smtClean="0"/>
              <a:t>DIT University, Dehradun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49680" y="911352"/>
            <a:ext cx="10058400" cy="10559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Types of Feedback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49680" y="2801566"/>
            <a:ext cx="10058400" cy="10559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Its Effects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Sensitivity in </a:t>
            </a:r>
            <a:r>
              <a:rPr lang="en-US" dirty="0" smtClean="0"/>
              <a:t>closed </a:t>
            </a:r>
            <a:r>
              <a:rPr lang="en-US" dirty="0"/>
              <a:t>loop </a:t>
            </a:r>
            <a:r>
              <a:rPr lang="en-US" dirty="0" smtClean="0"/>
              <a:t>system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Sensitivity of T(s) </a:t>
                </a:r>
                <a:r>
                  <a:rPr lang="en-US" sz="2400" dirty="0" err="1"/>
                  <a:t>w.r.</a:t>
                </a:r>
                <a:r>
                  <a:rPr lang="en-US" sz="2400" dirty="0"/>
                  <a:t> t. G(s)</a:t>
                </a:r>
                <a:br>
                  <a:rPr lang="en-US" sz="2400" dirty="0"/>
                </a:br>
                <a:endParaRPr lang="en-US" sz="24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24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Put the value of T and differentiate </a:t>
                </a:r>
                <a:endParaRPr lang="en-US" sz="24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24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So, sensitivity is reduced by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times as compared to open loop system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79" t="-303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01030" y="2031784"/>
                <a:ext cx="2439129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030" y="2031784"/>
                <a:ext cx="2439129" cy="861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126480" y="2794689"/>
                <a:ext cx="3035446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0" y="2794689"/>
                <a:ext cx="3035446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562997" y="3955248"/>
                <a:ext cx="3139514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997" y="3955248"/>
                <a:ext cx="3139514" cy="8517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02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in closed loop </a:t>
            </a:r>
            <a:r>
              <a:rPr lang="en-US" dirty="0" smtClean="0"/>
              <a:t>system…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dirty="0" smtClean="0"/>
                  <a:t>Sensitivity of T(s) </a:t>
                </a:r>
                <a:r>
                  <a:rPr lang="en-US" sz="2400" dirty="0" err="1"/>
                  <a:t>w.r.</a:t>
                </a:r>
                <a:r>
                  <a:rPr lang="en-US" sz="2400" dirty="0"/>
                  <a:t> t. </a:t>
                </a:r>
                <a:r>
                  <a:rPr lang="en-US" sz="2400" smtClean="0"/>
                  <a:t>H(s</a:t>
                </a:r>
                <a:r>
                  <a:rPr lang="en-US" sz="2400" dirty="0" smtClean="0"/>
                  <a:t>)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Put </a:t>
                </a:r>
                <a:r>
                  <a:rPr lang="en-US" sz="2400" dirty="0"/>
                  <a:t>the value of T and </a:t>
                </a:r>
                <a:r>
                  <a:rPr lang="en-US" sz="2400" dirty="0" smtClean="0"/>
                  <a:t>differentiate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So, sensitivity is given as </a:t>
                </a:r>
                <a:endParaRPr lang="en-US" sz="24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 startAt="2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79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01030" y="2031784"/>
                <a:ext cx="2471959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030" y="2031784"/>
                <a:ext cx="2471959" cy="861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59534" y="2648497"/>
                <a:ext cx="3035446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534" y="2648497"/>
                <a:ext cx="3035446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67430" y="4525602"/>
                <a:ext cx="8056629" cy="1229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430" y="4525602"/>
                <a:ext cx="8056629" cy="12297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68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feedback on Disturbance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3349721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b="1" dirty="0" smtClean="0"/>
                  <a:t>Consider open loop system: </a:t>
                </a:r>
                <a:r>
                  <a:rPr lang="en-US" sz="2400" dirty="0" smtClean="0"/>
                  <a:t>Consider the following system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To get the effect of disturbance[T</a:t>
                </a:r>
                <a:r>
                  <a:rPr lang="en-US" sz="2400" baseline="-25000" dirty="0" smtClean="0"/>
                  <a:t>d</a:t>
                </a:r>
                <a:r>
                  <a:rPr lang="en-US" sz="2400" dirty="0" smtClean="0"/>
                  <a:t>(s)] on output, let us put I/P, R(s) = 0 and find out C(s)/T</a:t>
                </a:r>
                <a:r>
                  <a:rPr lang="en-US" sz="2400" baseline="-25000" dirty="0" smtClean="0"/>
                  <a:t>d</a:t>
                </a:r>
                <a:r>
                  <a:rPr lang="en-US" sz="2400" dirty="0" smtClean="0"/>
                  <a:t>(s)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3349721"/>
              </a:xfrm>
              <a:blipFill>
                <a:blip r:embed="rId2"/>
                <a:stretch>
                  <a:fillRect l="-1879" t="-3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401" y="2186910"/>
            <a:ext cx="5624972" cy="137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Disturbance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/>
              <a:t>Consider </a:t>
            </a:r>
            <a:r>
              <a:rPr lang="en-US" sz="2400" b="1" dirty="0" smtClean="0"/>
              <a:t>closed </a:t>
            </a:r>
            <a:r>
              <a:rPr lang="en-US" sz="2400" b="1" dirty="0"/>
              <a:t>loop system</a:t>
            </a:r>
            <a:r>
              <a:rPr lang="en-US" sz="2400" b="1" dirty="0" smtClean="0"/>
              <a:t>: 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rgbClr val="FF0000"/>
                </a:solidFill>
              </a:rPr>
              <a:t>Consider disturbance in the forward path as shown below</a:t>
            </a:r>
            <a:endParaRPr lang="en-US" sz="2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Again, to </a:t>
            </a:r>
            <a:r>
              <a:rPr lang="en-US" sz="2400" dirty="0"/>
              <a:t>get the effect of disturbance[T</a:t>
            </a:r>
            <a:r>
              <a:rPr lang="en-US" sz="2400" baseline="-25000" dirty="0"/>
              <a:t>d</a:t>
            </a:r>
            <a:r>
              <a:rPr lang="en-US" sz="2400" dirty="0"/>
              <a:t>(s)] on output, let us put I/P, R(s) = </a:t>
            </a:r>
            <a:r>
              <a:rPr lang="en-US" sz="2400" dirty="0" smtClean="0"/>
              <a:t>0, as shown on next slide</a:t>
            </a: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323" y="2722413"/>
            <a:ext cx="6382396" cy="202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1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</a:t>
            </a:r>
            <a:r>
              <a:rPr lang="en-US" dirty="0" smtClean="0"/>
              <a:t>Disturbance…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Find </a:t>
                </a:r>
                <a:r>
                  <a:rPr lang="en-US" sz="2400" dirty="0"/>
                  <a:t>out C(s)/T</a:t>
                </a:r>
                <a:r>
                  <a:rPr lang="en-US" sz="2400" baseline="-25000" dirty="0"/>
                  <a:t>d</a:t>
                </a:r>
                <a:r>
                  <a:rPr lang="en-US" sz="2400" dirty="0"/>
                  <a:t>(s</a:t>
                </a:r>
                <a:r>
                  <a:rPr lang="en-US" sz="2400" dirty="0" smtClean="0"/>
                  <a:t>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947" y="2111433"/>
            <a:ext cx="5607905" cy="24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Disturbance…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Note: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Disturbance is less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𝑡𝑖𝑚𝑒𝑠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𝑙𝑒𝑠𝑠</m:t>
                        </m:r>
                      </m:e>
                    </m:d>
                  </m:oMath>
                </a14:m>
                <a:r>
                  <a:rPr lang="en-US" sz="2400" dirty="0"/>
                  <a:t> as compared to an open loop system.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n-US" sz="2400" dirty="0"/>
                  <a:t>, above equation becomes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So it can be further reduced if G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(s) and H(s) are as large as possible </a:t>
                </a: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79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2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Disturbance…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2"/>
            </a:pPr>
            <a:r>
              <a:rPr lang="en-US" sz="2400" dirty="0">
                <a:solidFill>
                  <a:srgbClr val="FF0000"/>
                </a:solidFill>
              </a:rPr>
              <a:t>Consider disturbance in the </a:t>
            </a:r>
            <a:r>
              <a:rPr lang="en-US" sz="2400" dirty="0" smtClean="0">
                <a:solidFill>
                  <a:srgbClr val="FF0000"/>
                </a:solidFill>
              </a:rPr>
              <a:t>feedback path </a:t>
            </a:r>
            <a:r>
              <a:rPr lang="en-US" sz="2400" dirty="0">
                <a:solidFill>
                  <a:srgbClr val="FF0000"/>
                </a:solidFill>
              </a:rPr>
              <a:t>as shown </a:t>
            </a:r>
            <a:r>
              <a:rPr lang="en-US" sz="2400" dirty="0" smtClean="0">
                <a:solidFill>
                  <a:srgbClr val="FF0000"/>
                </a:solidFill>
              </a:rPr>
              <a:t>below</a:t>
            </a:r>
          </a:p>
          <a:p>
            <a:pPr marL="82296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2"/>
            </a:pPr>
            <a:endParaRPr lang="en-US" sz="2400" dirty="0">
              <a:solidFill>
                <a:srgbClr val="FF0000"/>
              </a:solidFill>
            </a:endParaRPr>
          </a:p>
          <a:p>
            <a:pPr marL="82296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2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82296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2"/>
            </a:pPr>
            <a:endParaRPr lang="en-US" sz="2400" dirty="0">
              <a:solidFill>
                <a:srgbClr val="FF0000"/>
              </a:solidFill>
            </a:endParaRPr>
          </a:p>
          <a:p>
            <a:pPr marL="82296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2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400" dirty="0" smtClean="0"/>
              <a:t>To </a:t>
            </a:r>
            <a:r>
              <a:rPr lang="en-US" sz="2400" dirty="0"/>
              <a:t>get the effect of disturbance[T</a:t>
            </a:r>
            <a:r>
              <a:rPr lang="en-US" sz="2400" baseline="-25000" dirty="0"/>
              <a:t>d</a:t>
            </a:r>
            <a:r>
              <a:rPr lang="en-US" sz="2400" dirty="0"/>
              <a:t>(s)] on output, let us put I/P, R(s) = </a:t>
            </a:r>
            <a:r>
              <a:rPr lang="en-US" sz="2400" dirty="0" smtClean="0"/>
              <a:t>0, </a:t>
            </a:r>
            <a:r>
              <a:rPr lang="en-US" sz="2400" dirty="0"/>
              <a:t>as shown on next </a:t>
            </a:r>
            <a:r>
              <a:rPr lang="en-US" sz="2400" dirty="0" smtClean="0"/>
              <a:t>slide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82296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2"/>
            </a:pPr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984" y="2288730"/>
            <a:ext cx="6354371" cy="257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2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Disturbance…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495" y="1968300"/>
            <a:ext cx="6948185" cy="15784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400" dirty="0" smtClean="0"/>
              </a:p>
              <a:p>
                <a:r>
                  <a:rPr lang="en-US" sz="2400" dirty="0" smtClean="0"/>
                  <a:t>Find </a:t>
                </a:r>
                <a:r>
                  <a:rPr lang="en-US" sz="2400" dirty="0"/>
                  <a:t>out C(s)/T</a:t>
                </a:r>
                <a:r>
                  <a:rPr lang="en-US" sz="2400" baseline="-25000" dirty="0"/>
                  <a:t>d</a:t>
                </a:r>
                <a:r>
                  <a:rPr lang="en-US" sz="2400" dirty="0"/>
                  <a:t>(s)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en-US" sz="2400" dirty="0"/>
                  <a:t>above equation becomes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So it can be further reduced if </a:t>
                </a:r>
                <a:r>
                  <a:rPr lang="en-US" sz="2400" dirty="0" smtClean="0"/>
                  <a:t>H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(s</a:t>
                </a:r>
                <a:r>
                  <a:rPr lang="en-US" sz="2400"/>
                  <a:t>) </a:t>
                </a:r>
                <a:r>
                  <a:rPr lang="en-US" sz="2400" smtClean="0"/>
                  <a:t>is</a:t>
                </a:r>
                <a:r>
                  <a:rPr lang="en-US" sz="2400" smtClean="0"/>
                  <a:t> </a:t>
                </a:r>
                <a:r>
                  <a:rPr lang="en-US" sz="2400" dirty="0"/>
                  <a:t>as large as possible 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6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Disturbance…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3"/>
            </a:pPr>
            <a:r>
              <a:rPr lang="en-US" sz="2400" dirty="0">
                <a:solidFill>
                  <a:srgbClr val="FF0000"/>
                </a:solidFill>
              </a:rPr>
              <a:t>Consider disturbance in the </a:t>
            </a:r>
            <a:r>
              <a:rPr lang="en-US" sz="2400" dirty="0" smtClean="0">
                <a:solidFill>
                  <a:srgbClr val="FF0000"/>
                </a:solidFill>
              </a:rPr>
              <a:t>output as </a:t>
            </a:r>
            <a:r>
              <a:rPr lang="en-US" sz="2400" dirty="0">
                <a:solidFill>
                  <a:srgbClr val="FF0000"/>
                </a:solidFill>
              </a:rPr>
              <a:t>shown </a:t>
            </a:r>
            <a:r>
              <a:rPr lang="en-US" sz="2400" dirty="0" smtClean="0">
                <a:solidFill>
                  <a:srgbClr val="FF0000"/>
                </a:solidFill>
              </a:rPr>
              <a:t>below</a:t>
            </a:r>
          </a:p>
          <a:p>
            <a:pPr marL="64008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3"/>
            </a:pPr>
            <a:endParaRPr lang="en-US" sz="2400" dirty="0">
              <a:solidFill>
                <a:srgbClr val="FF0000"/>
              </a:solidFill>
            </a:endParaRPr>
          </a:p>
          <a:p>
            <a:pPr marL="64008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3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4008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3"/>
            </a:pPr>
            <a:endParaRPr lang="en-US" sz="2400" dirty="0">
              <a:solidFill>
                <a:srgbClr val="FF0000"/>
              </a:solidFill>
            </a:endParaRPr>
          </a:p>
          <a:p>
            <a:pPr marL="64008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3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4008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eriod" startAt="3"/>
            </a:pPr>
            <a:endParaRPr lang="en-US" sz="2400" dirty="0">
              <a:solidFill>
                <a:srgbClr val="FF0000"/>
              </a:solidFill>
            </a:endParaRPr>
          </a:p>
          <a:p>
            <a:pPr marL="182880" lvl="4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400" dirty="0"/>
              <a:t>To get the effect of disturbance[T</a:t>
            </a:r>
            <a:r>
              <a:rPr lang="en-US" sz="2400" baseline="-25000" dirty="0"/>
              <a:t>d</a:t>
            </a:r>
            <a:r>
              <a:rPr lang="en-US" sz="2400" dirty="0"/>
              <a:t>(s)] on output, let us put I/P, R(s) = 0, as shown on next slide</a:t>
            </a:r>
            <a:endParaRPr lang="en-US" sz="2400" dirty="0">
              <a:solidFill>
                <a:srgbClr val="FF0000"/>
              </a:solidFill>
            </a:endParaRPr>
          </a:p>
          <a:p>
            <a:pPr marL="182880" lvl="4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978" y="2402134"/>
            <a:ext cx="6413850" cy="219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6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feedback on Disturbance…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Find </a:t>
                </a:r>
                <a:r>
                  <a:rPr lang="en-US" sz="2400" dirty="0"/>
                  <a:t>out C(s)/T</a:t>
                </a:r>
                <a:r>
                  <a:rPr lang="en-US" sz="2400" baseline="-25000" dirty="0"/>
                  <a:t>d</a:t>
                </a:r>
                <a:r>
                  <a:rPr lang="en-US" sz="2400" dirty="0"/>
                  <a:t>(s)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/>
                  <a:t>, above equation becomes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So, effect can be reduced </a:t>
                </a:r>
                <a:r>
                  <a:rPr lang="en-US" sz="2400" dirty="0"/>
                  <a:t>if </a:t>
                </a:r>
                <a:r>
                  <a:rPr lang="en-US" sz="2400" dirty="0" smtClean="0"/>
                  <a:t>G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(s</a:t>
                </a:r>
                <a:r>
                  <a:rPr lang="en-US" sz="2400" smtClean="0"/>
                  <a:t>) and/or </a:t>
                </a:r>
                <a:r>
                  <a:rPr lang="en-US" sz="2400" dirty="0" smtClean="0"/>
                  <a:t>H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(s</a:t>
                </a:r>
                <a:r>
                  <a:rPr lang="en-US" sz="2400" dirty="0"/>
                  <a:t>) are as large as possible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0000">
            <a:off x="4847984" y="1842677"/>
            <a:ext cx="6066667" cy="1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2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There are two types of feedback −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Positive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Negative feedback: Its effects are 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sz="2200" dirty="0" smtClean="0"/>
              <a:t>Error is reduced 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sz="2200" dirty="0" smtClean="0"/>
              <a:t>Sensitivity of the system due to parameter variations and unwanted internal and external disturbances are reduced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sz="2200" dirty="0" smtClean="0"/>
              <a:t>Response becomes fast (Time constant reduces)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sz="2200" dirty="0" smtClean="0"/>
              <a:t>System may become more stable or </a:t>
            </a:r>
            <a:r>
              <a:rPr lang="en-US" sz="2200" dirty="0" smtClean="0">
                <a:solidFill>
                  <a:srgbClr val="FF0000"/>
                </a:solidFill>
              </a:rPr>
              <a:t>Unstable 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sz="2200" dirty="0" smtClean="0">
                <a:solidFill>
                  <a:srgbClr val="FF0000"/>
                </a:solidFill>
              </a:rPr>
              <a:t>Overall gain is reduced</a:t>
            </a:r>
            <a:endParaRPr lang="en-US" sz="2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</a:t>
            </a:r>
            <a:endParaRPr lang="en-US" dirty="0"/>
          </a:p>
        </p:txBody>
      </p:sp>
      <p:pic>
        <p:nvPicPr>
          <p:cNvPr id="1028" name="Picture 4" descr="https://i.pinimg.com/originals/c5/d7/8e/c5d78e8bedd8251d72a71beaf34d7d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249" y="1862055"/>
            <a:ext cx="5746462" cy="430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feedback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050" y="2053243"/>
            <a:ext cx="6774644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7280" y="3424843"/>
            <a:ext cx="279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Its Transfer function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52127" y="4006928"/>
                <a:ext cx="3088923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27" y="4006928"/>
                <a:ext cx="3088923" cy="669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8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/>
              <a:t>feedback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0546" y="3297381"/>
            <a:ext cx="279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Its Transfer function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69351" y="3957704"/>
                <a:ext cx="3088923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351" y="3957704"/>
                <a:ext cx="3088923" cy="669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385" y="2053243"/>
            <a:ext cx="687324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parameter variation in an open loop system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Its transfer function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400" dirty="0" smtClean="0"/>
                  <a:t>	</a:t>
                </a:r>
              </a:p>
              <a:p>
                <a:pPr marL="201168" lvl="1" indent="0">
                  <a:buNone/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or 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be the change in G(s) due to parameter variation, and let the corresponding change in output be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, we can write 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           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)+∆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:r>
                  <a:rPr lang="en-US" sz="2400" dirty="0" smtClean="0">
                    <a:ea typeface="Cambria Math" panose="02040503050406030204" pitchFamily="18" charset="0"/>
                  </a:rPr>
                  <a:t>		</a:t>
                </a:r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276110" y="2008909"/>
            <a:ext cx="4377645" cy="900545"/>
            <a:chOff x="3422073" y="2618509"/>
            <a:chExt cx="5515702" cy="1052946"/>
          </a:xfrm>
        </p:grpSpPr>
        <p:sp>
          <p:nvSpPr>
            <p:cNvPr id="6" name="Rectangle 5"/>
            <p:cNvSpPr/>
            <p:nvPr/>
          </p:nvSpPr>
          <p:spPr>
            <a:xfrm>
              <a:off x="5250873" y="2618509"/>
              <a:ext cx="1844494" cy="1052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G(s)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422073" y="3138801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095367" y="3159813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22073" y="2691992"/>
              <a:ext cx="1396504" cy="467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Input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71436" y="2691992"/>
              <a:ext cx="1166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Output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59339" y="3258984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R(s)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81811" y="3227899"/>
              <a:ext cx="7455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C(s)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441223" y="2688615"/>
            <a:ext cx="2036618" cy="683796"/>
            <a:chOff x="7441223" y="2688615"/>
            <a:chExt cx="2036618" cy="6837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441223" y="3003079"/>
                  <a:ext cx="20366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1223" y="3003079"/>
                  <a:ext cx="2036618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Down Arrow 13"/>
            <p:cNvSpPr/>
            <p:nvPr/>
          </p:nvSpPr>
          <p:spPr>
            <a:xfrm>
              <a:off x="8355623" y="2688615"/>
              <a:ext cx="207818" cy="32921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172601" y="2945214"/>
            <a:ext cx="2036618" cy="683796"/>
            <a:chOff x="7441223" y="2688615"/>
            <a:chExt cx="2036618" cy="6837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7441223" y="3003079"/>
                  <a:ext cx="20366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1223" y="3003079"/>
                  <a:ext cx="2036618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Down Arrow 17"/>
            <p:cNvSpPr/>
            <p:nvPr/>
          </p:nvSpPr>
          <p:spPr>
            <a:xfrm>
              <a:off x="8355623" y="2688615"/>
              <a:ext cx="207818" cy="32921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50313" y="5264974"/>
                <a:ext cx="43364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313" y="5264974"/>
                <a:ext cx="4336473" cy="461665"/>
              </a:xfrm>
              <a:prstGeom prst="rect">
                <a:avLst/>
              </a:prstGeom>
              <a:blipFill>
                <a:blip r:embed="rId5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80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parameter variation in </a:t>
            </a:r>
            <a:r>
              <a:rPr lang="en-US" dirty="0" smtClean="0"/>
              <a:t>a closed loop </a:t>
            </a:r>
            <a:r>
              <a:rPr lang="en-US" dirty="0"/>
              <a:t>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The over all transfer function </a:t>
                </a:r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be the change in G(s) due to parameter variation, and let the corresponding change in output be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, we can write 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sz="24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91440" lvl="1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62453" y="2294407"/>
                <a:ext cx="3050579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453" y="2294407"/>
                <a:ext cx="3050579" cy="861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913659" y="3176715"/>
                <a:ext cx="3996479" cy="68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01168" lvl="1" indent="0">
                  <a:buNone/>
                </a:pPr>
                <a:r>
                  <a:rPr lang="en-US" sz="2400" dirty="0" smtClean="0"/>
                  <a:t>O/P</a:t>
                </a: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59" y="3176715"/>
                <a:ext cx="3996479" cy="680699"/>
              </a:xfrm>
              <a:prstGeom prst="rect">
                <a:avLst/>
              </a:prstGeom>
              <a:blipFill>
                <a:blip r:embed="rId4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6125670" y="1845734"/>
            <a:ext cx="5441201" cy="1425098"/>
            <a:chOff x="6125670" y="1845734"/>
            <a:chExt cx="5441201" cy="1425098"/>
          </a:xfrm>
        </p:grpSpPr>
        <p:grpSp>
          <p:nvGrpSpPr>
            <p:cNvPr id="22" name="Group 21"/>
            <p:cNvGrpSpPr/>
            <p:nvPr/>
          </p:nvGrpSpPr>
          <p:grpSpPr>
            <a:xfrm>
              <a:off x="6125670" y="1845734"/>
              <a:ext cx="5441201" cy="1425098"/>
              <a:chOff x="6125670" y="1845734"/>
              <a:chExt cx="5441201" cy="142509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125670" y="1845734"/>
                <a:ext cx="5441201" cy="1425098"/>
                <a:chOff x="2309655" y="2618509"/>
                <a:chExt cx="7658263" cy="214553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5250873" y="2618509"/>
                  <a:ext cx="2258291" cy="105294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G(s)</a:t>
                  </a:r>
                  <a:endParaRPr lang="en-US" sz="2000" dirty="0"/>
                </a:p>
              </p:txBody>
            </p:sp>
            <p:cxnSp>
              <p:nvCxnSpPr>
                <p:cNvPr id="6" name="Straight Arrow Connector 5"/>
                <p:cNvCxnSpPr/>
                <p:nvPr/>
              </p:nvCxnSpPr>
              <p:spPr>
                <a:xfrm flipV="1">
                  <a:off x="3995223" y="3195073"/>
                  <a:ext cx="1248622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7495095" y="3144982"/>
                  <a:ext cx="1828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4132601" y="3194248"/>
                  <a:ext cx="961613" cy="602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E(s)</a:t>
                  </a:r>
                  <a:endParaRPr lang="en-US" sz="20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8802751" y="3243514"/>
                  <a:ext cx="1165167" cy="602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C(s)</a:t>
                  </a:r>
                  <a:endParaRPr lang="en-US" sz="2000" dirty="0"/>
                </a:p>
              </p:txBody>
            </p:sp>
            <p:sp>
              <p:nvSpPr>
                <p:cNvPr id="12" name="Flowchart: Summing Junction 11"/>
                <p:cNvSpPr/>
                <p:nvPr/>
              </p:nvSpPr>
              <p:spPr>
                <a:xfrm>
                  <a:off x="3446583" y="2883874"/>
                  <a:ext cx="514792" cy="548639"/>
                </a:xfrm>
                <a:prstGeom prst="flowChartSummingJuncti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2532183" y="3161638"/>
                  <a:ext cx="9144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Elbow Connector 13"/>
                <p:cNvCxnSpPr>
                  <a:endCxn id="15" idx="3"/>
                </p:cNvCxnSpPr>
                <p:nvPr/>
              </p:nvCxnSpPr>
              <p:spPr>
                <a:xfrm rot="5400000">
                  <a:off x="7435722" y="3217570"/>
                  <a:ext cx="1269743" cy="1150995"/>
                </a:xfrm>
                <a:prstGeom prst="bentConnector2">
                  <a:avLst/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 14"/>
                <p:cNvSpPr/>
                <p:nvPr/>
              </p:nvSpPr>
              <p:spPr>
                <a:xfrm>
                  <a:off x="5236804" y="4091835"/>
                  <a:ext cx="2258291" cy="67220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H(s)</a:t>
                  </a:r>
                  <a:endParaRPr lang="en-US" sz="2000" dirty="0"/>
                </a:p>
              </p:txBody>
            </p:sp>
            <p:cxnSp>
              <p:nvCxnSpPr>
                <p:cNvPr id="16" name="Elbow Connector 15"/>
                <p:cNvCxnSpPr>
                  <a:stCxn id="15" idx="1"/>
                  <a:endCxn id="12" idx="4"/>
                </p:cNvCxnSpPr>
                <p:nvPr/>
              </p:nvCxnSpPr>
              <p:spPr>
                <a:xfrm rot="10800000">
                  <a:off x="3703980" y="3432514"/>
                  <a:ext cx="1532825" cy="995426"/>
                </a:xfrm>
                <a:prstGeom prst="bentConnector2">
                  <a:avLst/>
                </a:prstGeom>
                <a:ln w="38100" cap="sq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2309655" y="3197489"/>
                  <a:ext cx="1055391" cy="602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R(s)</a:t>
                  </a:r>
                  <a:endParaRPr lang="en-US" sz="2000" dirty="0"/>
                </a:p>
              </p:txBody>
            </p:sp>
          </p:grpSp>
          <p:sp>
            <p:nvSpPr>
              <p:cNvPr id="21" name="Minus 20"/>
              <p:cNvSpPr/>
              <p:nvPr/>
            </p:nvSpPr>
            <p:spPr>
              <a:xfrm>
                <a:off x="7195481" y="2646416"/>
                <a:ext cx="251509" cy="18043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Plus 22"/>
            <p:cNvSpPr/>
            <p:nvPr/>
          </p:nvSpPr>
          <p:spPr>
            <a:xfrm>
              <a:off x="6719455" y="1845734"/>
              <a:ext cx="228600" cy="2286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93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parameter variation in a closed loop </a:t>
            </a:r>
            <a:r>
              <a:rPr lang="en-US" dirty="0" smtClean="0"/>
              <a:t>system…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This change in output is less as compared to change in output of open loop system.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dirty="0" smtClean="0"/>
                  <a:t> time less.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034145" y="2466109"/>
            <a:ext cx="332509" cy="5957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302327" y="2403764"/>
            <a:ext cx="332509" cy="5957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Let overall transfer function of a control system be T(s) and its forward path gain G(s) be varying.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The sensitivity of overall transfer function T(s) w. r. t. the variation in G(s) is given by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%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𝐶h𝑎𝑛𝑔𝑒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%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𝐶h𝑎𝑛𝑔𝑒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den>
                    </m:f>
                  </m:oMath>
                </a14:m>
                <a:endParaRPr lang="en-US" sz="24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34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in Open loop system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In open loop system T(s) = G(s)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So, Sensitivity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01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2750</TotalTime>
  <Words>533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Cambria Math</vt:lpstr>
      <vt:lpstr>Wingdings</vt:lpstr>
      <vt:lpstr>Retrospect</vt:lpstr>
      <vt:lpstr>&amp;</vt:lpstr>
      <vt:lpstr>Types of Feedback</vt:lpstr>
      <vt:lpstr>Positive feedback </vt:lpstr>
      <vt:lpstr>Negative feedback </vt:lpstr>
      <vt:lpstr>Effect of parameter variation in an open loop system</vt:lpstr>
      <vt:lpstr>Effect of parameter variation in a closed loop system</vt:lpstr>
      <vt:lpstr>Effect of parameter variation in a closed loop system…</vt:lpstr>
      <vt:lpstr>Sensitivity</vt:lpstr>
      <vt:lpstr>Sensitivity in Open loop system </vt:lpstr>
      <vt:lpstr>Sensitivity in closed loop system</vt:lpstr>
      <vt:lpstr>Sensitivity in closed loop system…</vt:lpstr>
      <vt:lpstr>Effect of feedback on Disturbance</vt:lpstr>
      <vt:lpstr>Effect of feedback on Disturbance</vt:lpstr>
      <vt:lpstr>Effect of feedback on Disturbance…</vt:lpstr>
      <vt:lpstr>Effect of feedback on Disturbance…</vt:lpstr>
      <vt:lpstr>Effect of feedback on Disturbance…</vt:lpstr>
      <vt:lpstr>Effect of feedback on Disturbance…</vt:lpstr>
      <vt:lpstr>Effect of feedback on Disturbance…</vt:lpstr>
      <vt:lpstr>Effect of feedback on Disturbance…</vt:lpstr>
      <vt:lpstr> 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System and Transfer Function</dc:title>
  <dc:creator>nafees ahamad</dc:creator>
  <cp:lastModifiedBy>nafees ahamad</cp:lastModifiedBy>
  <cp:revision>87</cp:revision>
  <dcterms:created xsi:type="dcterms:W3CDTF">2019-07-29T06:12:28Z</dcterms:created>
  <dcterms:modified xsi:type="dcterms:W3CDTF">2019-08-28T03:59:29Z</dcterms:modified>
</cp:coreProperties>
</file>