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1F2EA-33C7-4DCC-85A0-852E0C95D29F}" type="datetimeFigureOut">
              <a:rPr lang="en-US" smtClean="0"/>
              <a:t>9/12/2019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AB158-369A-488B-A880-EBE6532B69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361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34B752A8-C324-40B1-B07C-8C1743B6A843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(c) Nafees Ahamad, EECE, DIT University, Dehradun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9B33C5A9-50F9-43A8-A0FE-8C7D4499E1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6423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6B57-F498-482A-8C50-BBD66DB4B775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Nafees Ahamad, EECE, DIT University, Dehradun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C5A9-50F9-43A8-A0FE-8C7D4499E1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360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5C2492FD-C224-49CE-BE78-63A3E25CC245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r>
              <a:rPr lang="en-US" dirty="0" smtClean="0"/>
              <a:t>(c) Nafees Ahamad, EECE, DIT University, Dehradun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9B33C5A9-50F9-43A8-A0FE-8C7D4499E12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54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745F-0B95-40E5-912F-F9C733116843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Nafees Ahamad, EECE, DIT University, Dehradun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C5A9-50F9-43A8-A0FE-8C7D4499E1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61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EA1C045-F15C-4166-9980-6D428BD9B5E9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(c) Nafees Ahamad, EECE, DIT University, Dehradun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B33C5A9-50F9-43A8-A0FE-8C7D4499E1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24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FA78-D243-4FC6-B1B3-AC992AA3D9C2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Nafees Ahamad, EECE, DIT University, Dehradun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C5A9-50F9-43A8-A0FE-8C7D4499E1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601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2056-6214-423C-BBA4-0E758AB77103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Nafees Ahamad, EECE, DIT University, Dehradun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C5A9-50F9-43A8-A0FE-8C7D4499E1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203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C92A-6794-4277-940B-DA8D005DC189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Nafees Ahamad, EECE, DIT University, Dehradun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C5A9-50F9-43A8-A0FE-8C7D4499E1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5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C44A-D1AF-419B-A6D2-276AEDC8ED6F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Nafees Ahamad, EECE, DIT University, Dehradun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C5A9-50F9-43A8-A0FE-8C7D4499E1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3632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25E8EDB2-C06D-4C9B-A0D4-96CB4F7DCB87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(c) Nafees Ahamad, EECE, DIT University, Dehradun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9B33C5A9-50F9-43A8-A0FE-8C7D4499E1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6330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FFF5B558-7DB6-4742-A8FD-592557401B29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(c) Nafees Ahamad, EECE, DIT University, Dehradun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9B33C5A9-50F9-43A8-A0FE-8C7D4499E1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51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84376F8-D9DB-40CA-BA4F-6EF3EEA8A88C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(c) Nafees Ahamad, EECE, DIT University, Dehradun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B33C5A9-50F9-43A8-A0FE-8C7D4499E12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62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P, </a:t>
            </a:r>
            <a:r>
              <a:rPr lang="en-US" sz="5400" dirty="0" smtClean="0"/>
              <a:t>PD,PI </a:t>
            </a:r>
            <a:r>
              <a:rPr lang="en-US" sz="5400" dirty="0" smtClean="0"/>
              <a:t>&amp; PID Controllers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806831"/>
            <a:ext cx="3793678" cy="1037760"/>
          </a:xfrm>
        </p:spPr>
        <p:txBody>
          <a:bodyPr>
            <a:noAutofit/>
          </a:bodyPr>
          <a:lstStyle/>
          <a:p>
            <a:r>
              <a:rPr lang="en-US" sz="1600" dirty="0" smtClean="0"/>
              <a:t>By: Nafees Ahamad,</a:t>
            </a:r>
          </a:p>
          <a:p>
            <a:r>
              <a:rPr lang="en-US" sz="1600" dirty="0" smtClean="0"/>
              <a:t>AP, EECE, Dept. </a:t>
            </a:r>
          </a:p>
          <a:p>
            <a:r>
              <a:rPr lang="en-US" sz="1600" dirty="0" smtClean="0"/>
              <a:t>DIT University, Dehradun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Nafees Ahamad, EECE, DIT University, Dehradun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8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Integral </a:t>
            </a:r>
            <a:r>
              <a:rPr lang="en-US" dirty="0" smtClean="0"/>
              <a:t>Controller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Actually it is proportional + Integral controller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Actuating signal is given as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Laplace transformation of above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equ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3" t="-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5430987" y="4073240"/>
            <a:ext cx="2230578" cy="577193"/>
            <a:chOff x="5430987" y="4073240"/>
            <a:chExt cx="2230578" cy="577193"/>
          </a:xfrm>
        </p:grpSpPr>
        <p:cxnSp>
          <p:nvCxnSpPr>
            <p:cNvPr id="46" name="Elbow Connector 45"/>
            <p:cNvCxnSpPr/>
            <p:nvPr/>
          </p:nvCxnSpPr>
          <p:spPr>
            <a:xfrm rot="10800000">
              <a:off x="5430987" y="4073240"/>
              <a:ext cx="637305" cy="346360"/>
            </a:xfrm>
            <a:prstGeom prst="bentConnector3">
              <a:avLst>
                <a:gd name="adj1" fmla="val 10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6068292" y="4188768"/>
              <a:ext cx="1593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Constant </a:t>
              </a:r>
              <a:endParaRPr lang="en-US" sz="2400" dirty="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Ahamad, EECE, DIT University, Dehradun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1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 </a:t>
            </a:r>
            <a:r>
              <a:rPr lang="en-US" dirty="0"/>
              <a:t>Controller </a:t>
            </a:r>
            <a:r>
              <a:rPr lang="en-US" dirty="0" smtClean="0"/>
              <a:t>…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1017025" y="5256127"/>
                <a:ext cx="9641935" cy="716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𝐿𝑒𝑡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𝑐𝑜𝑛𝑠𝑖𝑑𝑒𝑟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2</m:t>
                    </m:r>
                    <m:r>
                      <a:rPr lang="en-US" sz="2400" b="0" i="1" baseline="30000" smtClean="0">
                        <a:latin typeface="Cambria Math" panose="02040503050406030204" pitchFamily="18" charset="0"/>
                      </a:rPr>
                      <m:t>𝑛𝑑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𝑜𝑟𝑑𝑒𝑟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𝑠𝑦𝑠𝑡𝑒𝑚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            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 smtClean="0"/>
                  <a:t>,  H(s)=1 </a:t>
                </a:r>
                <a:endParaRPr lang="en-US" sz="2400" dirty="0"/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025" y="5256127"/>
                <a:ext cx="9641935" cy="716030"/>
              </a:xfrm>
              <a:prstGeom prst="rect">
                <a:avLst/>
              </a:prstGeom>
              <a:blipFill>
                <a:blip r:embed="rId2"/>
                <a:stretch>
                  <a:fillRect r="-632" b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870431" y="4424831"/>
                <a:ext cx="44884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431" y="4424831"/>
                <a:ext cx="448841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/>
          <p:cNvGrpSpPr/>
          <p:nvPr/>
        </p:nvGrpSpPr>
        <p:grpSpPr>
          <a:xfrm>
            <a:off x="-54589" y="2846644"/>
            <a:ext cx="5925020" cy="2223826"/>
            <a:chOff x="-54589" y="2846644"/>
            <a:chExt cx="5925020" cy="2223826"/>
          </a:xfrm>
        </p:grpSpPr>
        <p:grpSp>
          <p:nvGrpSpPr>
            <p:cNvPr id="4" name="Group 3"/>
            <p:cNvGrpSpPr/>
            <p:nvPr/>
          </p:nvGrpSpPr>
          <p:grpSpPr>
            <a:xfrm>
              <a:off x="-54589" y="2846644"/>
              <a:ext cx="5925020" cy="2223826"/>
              <a:chOff x="3977406" y="2629669"/>
              <a:chExt cx="5925020" cy="222382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977406" y="3428397"/>
                <a:ext cx="5925020" cy="1425098"/>
                <a:chOff x="2064200" y="3442465"/>
                <a:chExt cx="5925020" cy="1425098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5874978" y="3451240"/>
                  <a:ext cx="814878" cy="699384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/>
                    <a:t>G(s)</a:t>
                  </a:r>
                  <a:endParaRPr lang="en-US" sz="2000" dirty="0"/>
                </a:p>
              </p:txBody>
            </p:sp>
            <p:cxnSp>
              <p:nvCxnSpPr>
                <p:cNvPr id="14" name="Straight Arrow Connector 13"/>
                <p:cNvCxnSpPr/>
                <p:nvPr/>
              </p:nvCxnSpPr>
              <p:spPr>
                <a:xfrm flipV="1">
                  <a:off x="3261797" y="3824880"/>
                  <a:ext cx="762550" cy="54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6689856" y="3769234"/>
                  <a:ext cx="1299364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15"/>
                <p:cNvSpPr txBox="1"/>
                <p:nvPr/>
              </p:nvSpPr>
              <p:spPr>
                <a:xfrm>
                  <a:off x="6677549" y="3857603"/>
                  <a:ext cx="82785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/>
                    <a:t>C(s)</a:t>
                  </a:r>
                  <a:endParaRPr lang="en-US" sz="2000" dirty="0"/>
                </a:p>
              </p:txBody>
            </p:sp>
            <p:sp>
              <p:nvSpPr>
                <p:cNvPr id="17" name="Flowchart: Summing Junction 16"/>
                <p:cNvSpPr/>
                <p:nvPr/>
              </p:nvSpPr>
              <p:spPr>
                <a:xfrm>
                  <a:off x="2871988" y="3618725"/>
                  <a:ext cx="365760" cy="364415"/>
                </a:xfrm>
                <a:prstGeom prst="flowChartSummingJunction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2222306" y="3803220"/>
                  <a:ext cx="649682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Elbow Connector 18"/>
                <p:cNvCxnSpPr/>
                <p:nvPr/>
              </p:nvCxnSpPr>
              <p:spPr>
                <a:xfrm rot="10800000" flipV="1">
                  <a:off x="5736237" y="3760211"/>
                  <a:ext cx="1680002" cy="893911"/>
                </a:xfrm>
                <a:prstGeom prst="bentConnector3">
                  <a:avLst>
                    <a:gd name="adj1" fmla="val -1130"/>
                  </a:avLst>
                </a:prstGeom>
                <a:ln w="381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Rectangle 19"/>
                <p:cNvSpPr/>
                <p:nvPr/>
              </p:nvSpPr>
              <p:spPr>
                <a:xfrm>
                  <a:off x="4993828" y="4421072"/>
                  <a:ext cx="754630" cy="44649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/>
                    <a:t>H(s)</a:t>
                  </a:r>
                  <a:endParaRPr lang="en-US" sz="2000" dirty="0"/>
                </a:p>
              </p:txBody>
            </p:sp>
            <p:cxnSp>
              <p:nvCxnSpPr>
                <p:cNvPr id="21" name="Elbow Connector 20"/>
                <p:cNvCxnSpPr>
                  <a:stCxn id="20" idx="1"/>
                  <a:endCxn id="17" idx="4"/>
                </p:cNvCxnSpPr>
                <p:nvPr/>
              </p:nvCxnSpPr>
              <p:spPr>
                <a:xfrm rot="10800000">
                  <a:off x="3054868" y="3983140"/>
                  <a:ext cx="1938960" cy="661178"/>
                </a:xfrm>
                <a:prstGeom prst="bentConnector2">
                  <a:avLst/>
                </a:prstGeom>
                <a:ln w="38100" cap="sq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/>
                <p:cNvSpPr txBox="1"/>
                <p:nvPr/>
              </p:nvSpPr>
              <p:spPr>
                <a:xfrm>
                  <a:off x="2064200" y="3827033"/>
                  <a:ext cx="74985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/>
                    <a:t>R(s)</a:t>
                  </a:r>
                  <a:endParaRPr lang="en-US" sz="2000" dirty="0"/>
                </a:p>
              </p:txBody>
            </p:sp>
            <p:sp>
              <p:nvSpPr>
                <p:cNvPr id="23" name="Minus 22"/>
                <p:cNvSpPr/>
                <p:nvPr/>
              </p:nvSpPr>
              <p:spPr>
                <a:xfrm>
                  <a:off x="3135814" y="4152350"/>
                  <a:ext cx="251509" cy="180434"/>
                </a:xfrm>
                <a:prstGeom prst="mathMinu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Plus 23"/>
                <p:cNvSpPr/>
                <p:nvPr/>
              </p:nvSpPr>
              <p:spPr>
                <a:xfrm>
                  <a:off x="2657985" y="3442465"/>
                  <a:ext cx="228600" cy="228600"/>
                </a:xfrm>
                <a:prstGeom prst="mathPlu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027935" y="3461367"/>
                  <a:ext cx="814878" cy="699384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/>
                    <a:t>1</a:t>
                  </a:r>
                  <a:endParaRPr lang="en-US" sz="2000" dirty="0"/>
                </a:p>
              </p:txBody>
            </p:sp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4842813" y="3818455"/>
                  <a:ext cx="341798" cy="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Flowchart: Summing Junction 5"/>
              <p:cNvSpPr/>
              <p:nvPr/>
            </p:nvSpPr>
            <p:spPr>
              <a:xfrm>
                <a:off x="7097817" y="3580615"/>
                <a:ext cx="365760" cy="364415"/>
              </a:xfrm>
              <a:prstGeom prst="flowChartSummingJuncti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Elbow Connector 7"/>
              <p:cNvCxnSpPr/>
              <p:nvPr/>
            </p:nvCxnSpPr>
            <p:spPr>
              <a:xfrm rot="16200000" flipH="1">
                <a:off x="6735048" y="3031312"/>
                <a:ext cx="584872" cy="513732"/>
              </a:xfrm>
              <a:prstGeom prst="bentConnector3">
                <a:avLst>
                  <a:gd name="adj1" fmla="val 255"/>
                </a:avLst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Rectangle 6"/>
              <p:cNvSpPr/>
              <p:nvPr/>
            </p:nvSpPr>
            <p:spPr>
              <a:xfrm>
                <a:off x="5941141" y="2629669"/>
                <a:ext cx="814878" cy="699384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aseline="-25000" dirty="0" smtClean="0"/>
                  <a:t>Ki/s</a:t>
                </a:r>
                <a:endParaRPr lang="en-US" sz="2000" baseline="-25000" dirty="0"/>
              </a:p>
            </p:txBody>
          </p:sp>
          <p:cxnSp>
            <p:nvCxnSpPr>
              <p:cNvPr id="9" name="Elbow Connector 8"/>
              <p:cNvCxnSpPr/>
              <p:nvPr/>
            </p:nvCxnSpPr>
            <p:spPr>
              <a:xfrm rot="5400000" flipH="1" flipV="1">
                <a:off x="5271757" y="3128383"/>
                <a:ext cx="787430" cy="522144"/>
              </a:xfrm>
              <a:prstGeom prst="bentConnector3">
                <a:avLst>
                  <a:gd name="adj1" fmla="val 99265"/>
                </a:avLst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7463577" y="3782869"/>
                <a:ext cx="341798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Plus 10"/>
              <p:cNvSpPr/>
              <p:nvPr/>
            </p:nvSpPr>
            <p:spPr>
              <a:xfrm>
                <a:off x="7371493" y="3348630"/>
                <a:ext cx="228600" cy="228600"/>
              </a:xfrm>
              <a:prstGeom prst="math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Plus 11"/>
              <p:cNvSpPr/>
              <p:nvPr/>
            </p:nvSpPr>
            <p:spPr>
              <a:xfrm>
                <a:off x="6885655" y="3483951"/>
                <a:ext cx="228600" cy="228600"/>
              </a:xfrm>
              <a:prstGeom prst="math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1357388" y="4062257"/>
              <a:ext cx="527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E(s)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216843" y="4145764"/>
              <a:ext cx="5975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err="1"/>
                <a:t>E</a:t>
              </a:r>
              <a:r>
                <a:rPr lang="en-US" baseline="-25000" dirty="0" err="1"/>
                <a:t>a</a:t>
              </a:r>
              <a:r>
                <a:rPr lang="en-US" dirty="0"/>
                <a:t>(s)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039858" y="3616341"/>
            <a:ext cx="5925020" cy="1425098"/>
            <a:chOff x="6039858" y="3616341"/>
            <a:chExt cx="5925020" cy="1425098"/>
          </a:xfrm>
        </p:grpSpPr>
        <p:grpSp>
          <p:nvGrpSpPr>
            <p:cNvPr id="29" name="Group 28"/>
            <p:cNvGrpSpPr/>
            <p:nvPr/>
          </p:nvGrpSpPr>
          <p:grpSpPr>
            <a:xfrm>
              <a:off x="6039858" y="3616341"/>
              <a:ext cx="5925020" cy="1425098"/>
              <a:chOff x="2064200" y="3442465"/>
              <a:chExt cx="5925020" cy="142509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5874978" y="3451240"/>
                <a:ext cx="814878" cy="699384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G(s)</a:t>
                </a:r>
                <a:endParaRPr lang="en-US" sz="2000" dirty="0"/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 flipV="1">
                <a:off x="3261797" y="3824880"/>
                <a:ext cx="762550" cy="54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6689856" y="3769234"/>
                <a:ext cx="1299364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6677549" y="3857603"/>
                <a:ext cx="8278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C(s)</a:t>
                </a:r>
                <a:endParaRPr lang="en-US" sz="2000" dirty="0"/>
              </a:p>
            </p:txBody>
          </p:sp>
          <p:sp>
            <p:nvSpPr>
              <p:cNvPr id="41" name="Flowchart: Summing Junction 40"/>
              <p:cNvSpPr/>
              <p:nvPr/>
            </p:nvSpPr>
            <p:spPr>
              <a:xfrm>
                <a:off x="2871988" y="3618725"/>
                <a:ext cx="365760" cy="364415"/>
              </a:xfrm>
              <a:prstGeom prst="flowChartSummingJuncti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Arrow Connector 41"/>
              <p:cNvCxnSpPr/>
              <p:nvPr/>
            </p:nvCxnSpPr>
            <p:spPr>
              <a:xfrm>
                <a:off x="2222306" y="3803220"/>
                <a:ext cx="64968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Elbow Connector 42"/>
              <p:cNvCxnSpPr/>
              <p:nvPr/>
            </p:nvCxnSpPr>
            <p:spPr>
              <a:xfrm rot="10800000" flipV="1">
                <a:off x="5736237" y="3760211"/>
                <a:ext cx="1680002" cy="893911"/>
              </a:xfrm>
              <a:prstGeom prst="bentConnector3">
                <a:avLst>
                  <a:gd name="adj1" fmla="val -1130"/>
                </a:avLst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tangle 43"/>
              <p:cNvSpPr/>
              <p:nvPr/>
            </p:nvSpPr>
            <p:spPr>
              <a:xfrm>
                <a:off x="4993828" y="4421072"/>
                <a:ext cx="754630" cy="446491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H(s)</a:t>
                </a:r>
                <a:endParaRPr lang="en-US" sz="2000" dirty="0"/>
              </a:p>
            </p:txBody>
          </p:sp>
          <p:cxnSp>
            <p:nvCxnSpPr>
              <p:cNvPr id="45" name="Elbow Connector 44"/>
              <p:cNvCxnSpPr>
                <a:stCxn id="44" idx="1"/>
                <a:endCxn id="41" idx="4"/>
              </p:cNvCxnSpPr>
              <p:nvPr/>
            </p:nvCxnSpPr>
            <p:spPr>
              <a:xfrm rot="10800000">
                <a:off x="3054868" y="3983140"/>
                <a:ext cx="1938960" cy="661178"/>
              </a:xfrm>
              <a:prstGeom prst="bentConnector2">
                <a:avLst/>
              </a:prstGeom>
              <a:ln w="38100" cap="sq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2064200" y="3827033"/>
                <a:ext cx="7498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R(s)</a:t>
                </a:r>
                <a:endParaRPr lang="en-US" sz="2000" dirty="0"/>
              </a:p>
            </p:txBody>
          </p:sp>
          <p:sp>
            <p:nvSpPr>
              <p:cNvPr id="47" name="Minus 46"/>
              <p:cNvSpPr/>
              <p:nvPr/>
            </p:nvSpPr>
            <p:spPr>
              <a:xfrm>
                <a:off x="3135814" y="4152350"/>
                <a:ext cx="251509" cy="180434"/>
              </a:xfrm>
              <a:prstGeom prst="mathMin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Plus 47"/>
              <p:cNvSpPr/>
              <p:nvPr/>
            </p:nvSpPr>
            <p:spPr>
              <a:xfrm>
                <a:off x="2657985" y="3442465"/>
                <a:ext cx="228600" cy="228600"/>
              </a:xfrm>
              <a:prstGeom prst="math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Arrow Connector 49"/>
              <p:cNvCxnSpPr>
                <a:endCxn id="37" idx="1"/>
              </p:cNvCxnSpPr>
              <p:nvPr/>
            </p:nvCxnSpPr>
            <p:spPr>
              <a:xfrm flipV="1">
                <a:off x="4842813" y="3800932"/>
                <a:ext cx="103216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48"/>
              <p:cNvSpPr/>
              <p:nvPr/>
            </p:nvSpPr>
            <p:spPr>
              <a:xfrm>
                <a:off x="4027935" y="3461367"/>
                <a:ext cx="814878" cy="699384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aseline="-25000" dirty="0" smtClean="0"/>
                  <a:t>1+Ki/s</a:t>
                </a:r>
                <a:endParaRPr lang="en-US" sz="2000" baseline="-25000" dirty="0"/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7206838" y="4007487"/>
              <a:ext cx="527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E(s)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8957177" y="4009309"/>
              <a:ext cx="5975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err="1"/>
                <a:t>E</a:t>
              </a:r>
              <a:r>
                <a:rPr lang="en-US" baseline="-25000" dirty="0" err="1"/>
                <a:t>a</a:t>
              </a:r>
              <a:r>
                <a:rPr lang="en-US" dirty="0"/>
                <a:t>(s)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Ahamad, EECE, DIT University, Dehradun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0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 </a:t>
            </a:r>
            <a:r>
              <a:rPr lang="en-US" dirty="0"/>
              <a:t>Controller 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4592" y="2438399"/>
                <a:ext cx="8770571" cy="3651504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From the block diagram, overall transfer function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is given as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den>
                    </m:f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Its characteristic equation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=0−−−(1)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592" y="2438399"/>
                <a:ext cx="8770571" cy="3651504"/>
              </a:xfrm>
              <a:blipFill>
                <a:blip r:embed="rId2"/>
                <a:stretch>
                  <a:fillRect l="-903" t="-835" b="-1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860473" y="3166351"/>
                <a:ext cx="6871855" cy="2568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Overall transfer function without controller </a:t>
                </a: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den>
                    </m:f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sz="2400" dirty="0" smtClean="0">
                  <a:solidFill>
                    <a:srgbClr val="00B050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Its characteristic equation</a:t>
                </a: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𝜉𝜔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−−−(2)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r>
                  <a:rPr lang="en-US" sz="2400" dirty="0" smtClean="0">
                    <a:solidFill>
                      <a:srgbClr val="00B050"/>
                    </a:solidFill>
                  </a:rPr>
                  <a:t> </a:t>
                </a:r>
              </a:p>
              <a:p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473" y="3166351"/>
                <a:ext cx="6871855" cy="2568075"/>
              </a:xfrm>
              <a:prstGeom prst="rect">
                <a:avLst/>
              </a:prstGeom>
              <a:blipFill>
                <a:blip r:embed="rId3"/>
                <a:stretch>
                  <a:fillRect l="-1152" t="-1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778335" y="4956222"/>
                <a:ext cx="5756564" cy="1087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2060"/>
                    </a:solidFill>
                  </a:rPr>
                  <a:t>Note: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002060"/>
                    </a:solidFill>
                  </a:rPr>
                  <a:t>With P Controller, A zero (s = -K</a:t>
                </a:r>
                <a:r>
                  <a:rPr lang="en-US" baseline="-25000" dirty="0" smtClean="0">
                    <a:solidFill>
                      <a:srgbClr val="002060"/>
                    </a:solidFill>
                  </a:rPr>
                  <a:t>i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) is added in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002060"/>
                    </a:solidFill>
                  </a:rPr>
                  <a:t>System becomes of 3</a:t>
                </a:r>
                <a:r>
                  <a:rPr lang="en-US" baseline="30000" dirty="0" smtClean="0">
                    <a:solidFill>
                      <a:srgbClr val="002060"/>
                    </a:solidFill>
                  </a:rPr>
                  <a:t>rd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order .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335" y="4956222"/>
                <a:ext cx="5756564" cy="1087542"/>
              </a:xfrm>
              <a:prstGeom prst="rect">
                <a:avLst/>
              </a:prstGeom>
              <a:blipFill>
                <a:blip r:embed="rId4"/>
                <a:stretch>
                  <a:fillRect l="-953" t="-2809" b="-8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Nafees Ahamad, EECE, DIT University, Dehradun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7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</a:t>
            </a:r>
            <a:r>
              <a:rPr lang="en-US" dirty="0" smtClean="0"/>
              <a:t> </a:t>
            </a:r>
            <a:r>
              <a:rPr lang="en-US" dirty="0"/>
              <a:t>Controller 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For given system with P controller, We know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 smtClean="0"/>
                  <a:t>&amp; H(s) =1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The transfer function relating E(s) and R(s) is given as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 smtClean="0"/>
                  <a:t>		Put the values of G(s) &amp; H(s)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3" t="-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Ahamad, EECE, DIT University, Dehradun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</a:t>
            </a:r>
            <a:r>
              <a:rPr lang="en-US" dirty="0" smtClean="0"/>
              <a:t> </a:t>
            </a:r>
            <a:r>
              <a:rPr lang="en-US" dirty="0"/>
              <a:t>Controller 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33700" y="2438399"/>
                <a:ext cx="8770571" cy="4128655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For unit ramp input,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 smtClean="0"/>
                  <a:t> So, E(s)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Steady state error for unit ramp input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func>
                  </m:oMath>
                </a14:m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			changed (Without controller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3700" y="2438399"/>
                <a:ext cx="8770571" cy="4128655"/>
              </a:xfrm>
              <a:blipFill>
                <a:blip r:embed="rId2"/>
                <a:stretch>
                  <a:fillRect l="-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0012" y="6511267"/>
            <a:ext cx="5667375" cy="365125"/>
          </a:xfrm>
        </p:spPr>
        <p:txBody>
          <a:bodyPr/>
          <a:lstStyle/>
          <a:p>
            <a:r>
              <a:rPr lang="en-US" dirty="0" smtClean="0"/>
              <a:t>(c) Nafees Ahamad, EECE, DIT University, Dehradun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80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</a:t>
            </a:r>
            <a:r>
              <a:rPr lang="en-US" dirty="0" smtClean="0"/>
              <a:t> </a:t>
            </a:r>
            <a:r>
              <a:rPr lang="en-US" dirty="0"/>
              <a:t>Controller 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33700" y="2438399"/>
                <a:ext cx="8770571" cy="4128655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For unit parabolic input,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 smtClean="0"/>
                  <a:t> So, E(s)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Steady state error for unit </a:t>
                </a:r>
                <a:r>
                  <a:rPr lang="en-US" sz="2400" dirty="0"/>
                  <a:t>parabolic</a:t>
                </a:r>
                <a:r>
                  <a:rPr lang="en-US" sz="2400" dirty="0" smtClean="0"/>
                  <a:t> input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func>
                  </m:oMath>
                </a14:m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		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3700" y="2438399"/>
                <a:ext cx="8770571" cy="4128655"/>
              </a:xfrm>
              <a:blipFill>
                <a:blip r:embed="rId2"/>
                <a:stretch>
                  <a:fillRect l="-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0012" y="6511267"/>
            <a:ext cx="5667375" cy="365125"/>
          </a:xfrm>
        </p:spPr>
        <p:txBody>
          <a:bodyPr/>
          <a:lstStyle/>
          <a:p>
            <a:r>
              <a:rPr lang="en-US" smtClean="0"/>
              <a:t>(c) Nafees Ahamad, EECE, DIT University, Dehradun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6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PID</a:t>
            </a:r>
            <a:r>
              <a:rPr lang="en-US" dirty="0" smtClean="0"/>
              <a:t> </a:t>
            </a:r>
            <a:r>
              <a:rPr lang="en-US" dirty="0" smtClean="0"/>
              <a:t>Controller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Actuating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signal is given as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Laplace transformation of above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equ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chemeClr val="tx1"/>
                                </a:solidFill>
                              </a:rPr>
                              <m:t> 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3" t="-1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Ahamad, EECE, DIT University, Dehradun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458698" y="3602068"/>
            <a:ext cx="1822838" cy="550837"/>
            <a:chOff x="5458698" y="3602068"/>
            <a:chExt cx="1822838" cy="550837"/>
          </a:xfrm>
        </p:grpSpPr>
        <p:grpSp>
          <p:nvGrpSpPr>
            <p:cNvPr id="54" name="Group 53"/>
            <p:cNvGrpSpPr/>
            <p:nvPr/>
          </p:nvGrpSpPr>
          <p:grpSpPr>
            <a:xfrm>
              <a:off x="5458698" y="3635645"/>
              <a:ext cx="1789291" cy="517260"/>
              <a:chOff x="5430989" y="4073240"/>
              <a:chExt cx="1789291" cy="517260"/>
            </a:xfrm>
          </p:grpSpPr>
          <p:cxnSp>
            <p:nvCxnSpPr>
              <p:cNvPr id="46" name="Elbow Connector 45"/>
              <p:cNvCxnSpPr/>
              <p:nvPr/>
            </p:nvCxnSpPr>
            <p:spPr>
              <a:xfrm rot="16200000" flipV="1">
                <a:off x="5372607" y="4131622"/>
                <a:ext cx="312782" cy="196017"/>
              </a:xfrm>
              <a:prstGeom prst="bentConnector3">
                <a:avLst>
                  <a:gd name="adj1" fmla="val 1275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5627007" y="4128835"/>
                <a:ext cx="15932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Constants </a:t>
                </a:r>
                <a:endParaRPr lang="en-US" sz="2400" dirty="0"/>
              </a:p>
            </p:txBody>
          </p:sp>
        </p:grpSp>
        <p:cxnSp>
          <p:nvCxnSpPr>
            <p:cNvPr id="10" name="Elbow Connector 9"/>
            <p:cNvCxnSpPr/>
            <p:nvPr/>
          </p:nvCxnSpPr>
          <p:spPr>
            <a:xfrm rot="5400000" flipH="1" flipV="1">
              <a:off x="7007426" y="3674317"/>
              <a:ext cx="346360" cy="201861"/>
            </a:xfrm>
            <a:prstGeom prst="bentConnector3">
              <a:avLst>
                <a:gd name="adj1" fmla="val 1999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020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 </a:t>
            </a:r>
            <a:r>
              <a:rPr lang="en-US" dirty="0"/>
              <a:t>Controller </a:t>
            </a:r>
            <a:r>
              <a:rPr lang="en-US" dirty="0" smtClean="0"/>
              <a:t>…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1017025" y="4689450"/>
                <a:ext cx="995577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𝑃𝐼𝐷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𝑐𝑜𝑛𝑡𝑟𝑜𝑙𝑙𝑒𝑟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𝑐𝑜𝑚𝑏𝑖𝑛𝑒𝑠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𝑎𝑑𝑣𝑎𝑛𝑡𝑎𝑔𝑒𝑠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𝑝𝑟𝑜𝑝𝑜𝑟𝑡𝑖𝑜𝑛𝑎𝑙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𝑑𝑒𝑟𝑖𝑣𝑎𝑡𝑖𝑣𝑒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𝑖𝑛𝑡𝑒𝑔𝑟𝑎𝑙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𝑐𝑜𝑛𝑡𝑟𝑜𝑙𝑙𝑒𝑟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025" y="4689450"/>
                <a:ext cx="9955775" cy="830997"/>
              </a:xfrm>
              <a:prstGeom prst="rect">
                <a:avLst/>
              </a:prstGeom>
              <a:blipFill>
                <a:blip r:embed="rId2"/>
                <a:stretch>
                  <a:fillRect l="-857" t="-2190" b="-8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3296658" y="2763721"/>
            <a:ext cx="5925020" cy="1641422"/>
            <a:chOff x="6039858" y="3400017"/>
            <a:chExt cx="5925020" cy="1641422"/>
          </a:xfrm>
        </p:grpSpPr>
        <p:grpSp>
          <p:nvGrpSpPr>
            <p:cNvPr id="29" name="Group 28"/>
            <p:cNvGrpSpPr/>
            <p:nvPr/>
          </p:nvGrpSpPr>
          <p:grpSpPr>
            <a:xfrm>
              <a:off x="6039858" y="3616341"/>
              <a:ext cx="5925020" cy="1425098"/>
              <a:chOff x="2064200" y="3442465"/>
              <a:chExt cx="5925020" cy="142509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5874978" y="3451240"/>
                <a:ext cx="814878" cy="699384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G(s)</a:t>
                </a:r>
                <a:endParaRPr lang="en-US" sz="2000" dirty="0"/>
              </a:p>
            </p:txBody>
          </p:sp>
          <p:cxnSp>
            <p:nvCxnSpPr>
              <p:cNvPr id="38" name="Straight Arrow Connector 37"/>
              <p:cNvCxnSpPr>
                <a:endCxn id="49" idx="1"/>
              </p:cNvCxnSpPr>
              <p:nvPr/>
            </p:nvCxnSpPr>
            <p:spPr>
              <a:xfrm flipV="1">
                <a:off x="3261797" y="3808606"/>
                <a:ext cx="335974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6689856" y="3769234"/>
                <a:ext cx="1299364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6677549" y="3857603"/>
                <a:ext cx="8278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C(s)</a:t>
                </a:r>
                <a:endParaRPr lang="en-US" sz="2000" dirty="0"/>
              </a:p>
            </p:txBody>
          </p:sp>
          <p:sp>
            <p:nvSpPr>
              <p:cNvPr id="41" name="Flowchart: Summing Junction 40"/>
              <p:cNvSpPr/>
              <p:nvPr/>
            </p:nvSpPr>
            <p:spPr>
              <a:xfrm>
                <a:off x="2871988" y="3618725"/>
                <a:ext cx="365760" cy="364415"/>
              </a:xfrm>
              <a:prstGeom prst="flowChartSummingJuncti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Arrow Connector 41"/>
              <p:cNvCxnSpPr/>
              <p:nvPr/>
            </p:nvCxnSpPr>
            <p:spPr>
              <a:xfrm>
                <a:off x="2222306" y="3803220"/>
                <a:ext cx="64968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Elbow Connector 42"/>
              <p:cNvCxnSpPr/>
              <p:nvPr/>
            </p:nvCxnSpPr>
            <p:spPr>
              <a:xfrm rot="10800000" flipV="1">
                <a:off x="5736237" y="3760211"/>
                <a:ext cx="1680002" cy="893911"/>
              </a:xfrm>
              <a:prstGeom prst="bentConnector3">
                <a:avLst>
                  <a:gd name="adj1" fmla="val -1130"/>
                </a:avLst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tangle 43"/>
              <p:cNvSpPr/>
              <p:nvPr/>
            </p:nvSpPr>
            <p:spPr>
              <a:xfrm>
                <a:off x="4993828" y="4421072"/>
                <a:ext cx="754630" cy="446491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H(s)</a:t>
                </a:r>
                <a:endParaRPr lang="en-US" sz="2000" dirty="0"/>
              </a:p>
            </p:txBody>
          </p:sp>
          <p:cxnSp>
            <p:nvCxnSpPr>
              <p:cNvPr id="45" name="Elbow Connector 44"/>
              <p:cNvCxnSpPr>
                <a:stCxn id="44" idx="1"/>
                <a:endCxn id="41" idx="4"/>
              </p:cNvCxnSpPr>
              <p:nvPr/>
            </p:nvCxnSpPr>
            <p:spPr>
              <a:xfrm rot="10800000">
                <a:off x="3054868" y="3983140"/>
                <a:ext cx="1938960" cy="661178"/>
              </a:xfrm>
              <a:prstGeom prst="bentConnector2">
                <a:avLst/>
              </a:prstGeom>
              <a:ln w="38100" cap="sq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2064200" y="3827033"/>
                <a:ext cx="7498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R(s)</a:t>
                </a:r>
                <a:endParaRPr lang="en-US" sz="2000" dirty="0"/>
              </a:p>
            </p:txBody>
          </p:sp>
          <p:sp>
            <p:nvSpPr>
              <p:cNvPr id="47" name="Minus 46"/>
              <p:cNvSpPr/>
              <p:nvPr/>
            </p:nvSpPr>
            <p:spPr>
              <a:xfrm>
                <a:off x="3135814" y="4152350"/>
                <a:ext cx="251509" cy="180434"/>
              </a:xfrm>
              <a:prstGeom prst="mathMin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Plus 47"/>
              <p:cNvSpPr/>
              <p:nvPr/>
            </p:nvSpPr>
            <p:spPr>
              <a:xfrm>
                <a:off x="2657985" y="3442465"/>
                <a:ext cx="228600" cy="228600"/>
              </a:xfrm>
              <a:prstGeom prst="math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Arrow Connector 49"/>
              <p:cNvCxnSpPr>
                <a:stCxn id="49" idx="3"/>
                <a:endCxn id="37" idx="1"/>
              </p:cNvCxnSpPr>
              <p:nvPr/>
            </p:nvCxnSpPr>
            <p:spPr>
              <a:xfrm flipV="1">
                <a:off x="5406348" y="3800932"/>
                <a:ext cx="46863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9" name="Rectangle 48"/>
                  <p:cNvSpPr/>
                  <p:nvPr/>
                </p:nvSpPr>
                <p:spPr>
                  <a:xfrm>
                    <a:off x="3597771" y="3458914"/>
                    <a:ext cx="1808577" cy="699384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sz="2000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oMath>
                      </m:oMathPara>
                    </a14:m>
                    <a:endParaRPr lang="en-US" sz="2000" baseline="-25000" dirty="0"/>
                  </a:p>
                </p:txBody>
              </p:sp>
            </mc:Choice>
            <mc:Fallback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97771" y="3458914"/>
                    <a:ext cx="1808577" cy="69938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6" name="Rectangle 55"/>
            <p:cNvSpPr/>
            <p:nvPr/>
          </p:nvSpPr>
          <p:spPr>
            <a:xfrm>
              <a:off x="7033770" y="3425728"/>
              <a:ext cx="527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E(s)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309475" y="3400017"/>
              <a:ext cx="5975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err="1"/>
                <a:t>E</a:t>
              </a:r>
              <a:r>
                <a:rPr lang="en-US" baseline="-25000" dirty="0" err="1"/>
                <a:t>a</a:t>
              </a:r>
              <a:r>
                <a:rPr lang="en-US" dirty="0"/>
                <a:t>(s)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Ahamad, EECE, DIT University, Dehradun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9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072222" y="3062163"/>
            <a:ext cx="8770571" cy="1560716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Thanks </a:t>
            </a:r>
            <a:endParaRPr lang="en-US" sz="8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Ahamad, EECE, DIT University, Dehradun</a:t>
            </a:r>
            <a:endParaRPr lang="en-US" dirty="0"/>
          </a:p>
        </p:txBody>
      </p:sp>
      <p:pic>
        <p:nvPicPr>
          <p:cNvPr id="1026" name="Picture 2" descr="https://www.bankbazaar.com/images/india/infographic/traffic-symbols-v1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706" y="688622"/>
            <a:ext cx="9362257" cy="560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thumb down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2163" y="501116"/>
            <a:ext cx="1273752" cy="164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03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982" y="2253193"/>
            <a:ext cx="5770418" cy="4399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383" y="2253193"/>
            <a:ext cx="4659890" cy="43451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33778" y="875006"/>
            <a:ext cx="882158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smtClean="0"/>
              <a:t>Thanks U very much </a:t>
            </a:r>
            <a:endParaRPr lang="en-US" sz="8000" dirty="0"/>
          </a:p>
        </p:txBody>
      </p:sp>
      <p:pic>
        <p:nvPicPr>
          <p:cNvPr id="2050" name="Picture 2" descr="Image result for thumb down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631" y="408207"/>
            <a:ext cx="1273752" cy="164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86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28" y="2438400"/>
            <a:ext cx="11011544" cy="365150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device or system or program </a:t>
            </a:r>
            <a:r>
              <a:rPr lang="en-US" sz="2800" dirty="0" smtClean="0"/>
              <a:t>for improving transient and steady state response of a control system.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Nafees Ahamad, EECE, DIT University, Dehradun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60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Proportional Controller 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3977406" y="3428397"/>
            <a:ext cx="5925020" cy="1425098"/>
            <a:chOff x="2064200" y="3442465"/>
            <a:chExt cx="5925020" cy="1425098"/>
          </a:xfrm>
        </p:grpSpPr>
        <p:sp>
          <p:nvSpPr>
            <p:cNvPr id="9" name="Rectangle 8"/>
            <p:cNvSpPr/>
            <p:nvPr/>
          </p:nvSpPr>
          <p:spPr>
            <a:xfrm>
              <a:off x="5874978" y="3451240"/>
              <a:ext cx="814878" cy="69938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G(s)</a:t>
              </a:r>
              <a:endParaRPr lang="en-US" sz="20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3261797" y="3825428"/>
              <a:ext cx="914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6689856" y="3769234"/>
              <a:ext cx="129936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677549" y="3857603"/>
              <a:ext cx="827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C(s)</a:t>
              </a:r>
              <a:endParaRPr lang="en-US" sz="2000" dirty="0"/>
            </a:p>
          </p:txBody>
        </p:sp>
        <p:sp>
          <p:nvSpPr>
            <p:cNvPr id="14" name="Flowchart: Summing Junction 13"/>
            <p:cNvSpPr/>
            <p:nvPr/>
          </p:nvSpPr>
          <p:spPr>
            <a:xfrm>
              <a:off x="2871988" y="3618725"/>
              <a:ext cx="365760" cy="364415"/>
            </a:xfrm>
            <a:prstGeom prst="flowChartSummingJunctio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2222306" y="3803220"/>
              <a:ext cx="64968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/>
            <p:nvPr/>
          </p:nvCxnSpPr>
          <p:spPr>
            <a:xfrm rot="10800000" flipV="1">
              <a:off x="5736237" y="3760211"/>
              <a:ext cx="1680002" cy="893911"/>
            </a:xfrm>
            <a:prstGeom prst="bentConnector3">
              <a:avLst>
                <a:gd name="adj1" fmla="val -1130"/>
              </a:avLst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4993828" y="4421072"/>
              <a:ext cx="754630" cy="44649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H(s)</a:t>
              </a:r>
              <a:endParaRPr lang="en-US" sz="2000" dirty="0"/>
            </a:p>
          </p:txBody>
        </p:sp>
        <p:cxnSp>
          <p:nvCxnSpPr>
            <p:cNvPr id="18" name="Elbow Connector 17"/>
            <p:cNvCxnSpPr>
              <a:stCxn id="17" idx="1"/>
              <a:endCxn id="14" idx="4"/>
            </p:cNvCxnSpPr>
            <p:nvPr/>
          </p:nvCxnSpPr>
          <p:spPr>
            <a:xfrm rot="10800000">
              <a:off x="3054868" y="3983140"/>
              <a:ext cx="1938960" cy="661178"/>
            </a:xfrm>
            <a:prstGeom prst="bentConnector2">
              <a:avLst/>
            </a:prstGeom>
            <a:ln w="38100" cap="sq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064200" y="3827033"/>
              <a:ext cx="7498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R(s)</a:t>
              </a:r>
              <a:endParaRPr lang="en-US" sz="2000" dirty="0"/>
            </a:p>
          </p:txBody>
        </p:sp>
        <p:sp>
          <p:nvSpPr>
            <p:cNvPr id="8" name="Minus 7"/>
            <p:cNvSpPr/>
            <p:nvPr/>
          </p:nvSpPr>
          <p:spPr>
            <a:xfrm>
              <a:off x="3135814" y="4152350"/>
              <a:ext cx="251509" cy="180434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Plus 5"/>
            <p:cNvSpPr/>
            <p:nvPr/>
          </p:nvSpPr>
          <p:spPr>
            <a:xfrm>
              <a:off x="2657985" y="3442465"/>
              <a:ext cx="228600" cy="22860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178950" y="3475188"/>
              <a:ext cx="814878" cy="69938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Kp</a:t>
              </a:r>
              <a:endParaRPr lang="en-US" sz="20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4993828" y="3802505"/>
              <a:ext cx="914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685491" y="2615949"/>
            <a:ext cx="1652895" cy="1128886"/>
            <a:chOff x="2772285" y="2630017"/>
            <a:chExt cx="1652895" cy="1128886"/>
          </a:xfrm>
        </p:grpSpPr>
        <p:sp>
          <p:nvSpPr>
            <p:cNvPr id="12" name="TextBox 11"/>
            <p:cNvSpPr txBox="1"/>
            <p:nvPr/>
          </p:nvSpPr>
          <p:spPr>
            <a:xfrm>
              <a:off x="2772285" y="2630017"/>
              <a:ext cx="16528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Error Signal E(s)</a:t>
              </a:r>
              <a:endParaRPr lang="en-US" sz="2400" dirty="0"/>
            </a:p>
          </p:txBody>
        </p:sp>
        <p:cxnSp>
          <p:nvCxnSpPr>
            <p:cNvPr id="28" name="Straight Arrow Connector 27"/>
            <p:cNvCxnSpPr>
              <a:endCxn id="12" idx="2"/>
            </p:cNvCxnSpPr>
            <p:nvPr/>
          </p:nvCxnSpPr>
          <p:spPr>
            <a:xfrm flipV="1">
              <a:off x="3594709" y="3461014"/>
              <a:ext cx="4024" cy="2978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275951" y="2318060"/>
            <a:ext cx="2191718" cy="1453048"/>
            <a:chOff x="4362745" y="2332128"/>
            <a:chExt cx="2191718" cy="1453048"/>
          </a:xfrm>
        </p:grpSpPr>
        <p:sp>
          <p:nvSpPr>
            <p:cNvPr id="25" name="TextBox 24"/>
            <p:cNvSpPr txBox="1"/>
            <p:nvPr/>
          </p:nvSpPr>
          <p:spPr>
            <a:xfrm>
              <a:off x="4362745" y="2332128"/>
              <a:ext cx="21917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Actuating Signal</a:t>
              </a:r>
            </a:p>
            <a:p>
              <a:pPr algn="ctr"/>
              <a:r>
                <a:rPr lang="en-US" sz="2400" dirty="0" err="1" smtClean="0"/>
                <a:t>E</a:t>
              </a:r>
              <a:r>
                <a:rPr lang="en-US" sz="2400" baseline="-25000" dirty="0" err="1" smtClean="0"/>
                <a:t>a</a:t>
              </a:r>
              <a:r>
                <a:rPr lang="en-US" sz="2400" dirty="0" smtClean="0"/>
                <a:t>(s)</a:t>
              </a:r>
              <a:endParaRPr lang="en-US" sz="2400" dirty="0"/>
            </a:p>
          </p:txBody>
        </p:sp>
        <p:cxnSp>
          <p:nvCxnSpPr>
            <p:cNvPr id="30" name="Straight Arrow Connector 29"/>
            <p:cNvCxnSpPr>
              <a:endCxn id="25" idx="2"/>
            </p:cNvCxnSpPr>
            <p:nvPr/>
          </p:nvCxnSpPr>
          <p:spPr>
            <a:xfrm flipV="1">
              <a:off x="5422724" y="3163125"/>
              <a:ext cx="0" cy="6220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277252" y="3099332"/>
                <a:ext cx="316220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Actuating </a:t>
                </a:r>
                <a:r>
                  <a:rPr lang="en-US" sz="2400" dirty="0"/>
                  <a:t>Signal </a:t>
                </a:r>
                <a:r>
                  <a:rPr lang="en-US" sz="2400" dirty="0" err="1" smtClean="0"/>
                  <a:t>e</a:t>
                </a:r>
                <a:r>
                  <a:rPr lang="en-US" sz="2400" baseline="-25000" dirty="0" err="1" smtClean="0"/>
                  <a:t>a</a:t>
                </a:r>
                <a:r>
                  <a:rPr lang="en-US" sz="2400" dirty="0" smtClean="0"/>
                  <a:t>(t)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 smtClean="0"/>
                  <a:t>  </a:t>
                </a:r>
              </a:p>
              <a:p>
                <a:r>
                  <a:rPr lang="en-US" sz="2400" dirty="0"/>
                  <a:t>Error </a:t>
                </a:r>
                <a:r>
                  <a:rPr lang="en-US" sz="2400" dirty="0" smtClean="0"/>
                  <a:t>Signal e(t) </a:t>
                </a:r>
              </a:p>
              <a:p>
                <a:r>
                  <a:rPr lang="en-US" sz="2400" dirty="0" err="1" smtClean="0"/>
                  <a:t>E</a:t>
                </a:r>
                <a:r>
                  <a:rPr lang="en-US" sz="2400" baseline="-25000" dirty="0" err="1" smtClean="0"/>
                  <a:t>a</a:t>
                </a:r>
                <a:r>
                  <a:rPr lang="en-US" sz="2400" dirty="0" smtClean="0"/>
                  <a:t>(s) = </a:t>
                </a:r>
                <a:r>
                  <a:rPr lang="en-US" sz="2400" dirty="0" err="1" smtClean="0"/>
                  <a:t>K</a:t>
                </a:r>
                <a:r>
                  <a:rPr lang="en-US" sz="2400" baseline="-25000" dirty="0" err="1" smtClean="0"/>
                  <a:t>p</a:t>
                </a:r>
                <a:r>
                  <a:rPr lang="en-US" sz="2400" dirty="0" smtClean="0"/>
                  <a:t> E(s) </a:t>
                </a:r>
                <a:endParaRPr lang="en-US" sz="2400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52" y="3099332"/>
                <a:ext cx="3162202" cy="1200329"/>
              </a:xfrm>
              <a:prstGeom prst="rect">
                <a:avLst/>
              </a:prstGeom>
              <a:blipFill>
                <a:blip r:embed="rId2"/>
                <a:stretch>
                  <a:fillRect l="-2890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571191" y="5035630"/>
            <a:ext cx="6037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value of 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p</a:t>
            </a:r>
            <a:r>
              <a:rPr lang="en-US" sz="2400" dirty="0" smtClean="0"/>
              <a:t> is increased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System becomes fast (Advantage 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Steady State Error reduces </a:t>
            </a:r>
            <a:r>
              <a:rPr lang="en-US" sz="2400" dirty="0"/>
              <a:t>(Advantage </a:t>
            </a:r>
            <a:r>
              <a:rPr lang="en-US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Maxi Overshoot increases (</a:t>
            </a:r>
            <a:r>
              <a:rPr lang="en-US" sz="2400" dirty="0" smtClean="0">
                <a:solidFill>
                  <a:srgbClr val="FF0000"/>
                </a:solidFill>
              </a:rPr>
              <a:t>Disadvantage</a:t>
            </a:r>
            <a:r>
              <a:rPr lang="en-US" sz="2400" dirty="0" smtClean="0"/>
              <a:t> 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68841"/>
            <a:ext cx="5667375" cy="365125"/>
          </a:xfrm>
        </p:spPr>
        <p:txBody>
          <a:bodyPr/>
          <a:lstStyle/>
          <a:p>
            <a:r>
              <a:rPr lang="en-US" dirty="0" smtClean="0"/>
              <a:t>(c) Nafees Ahamad, EECE, DIT University, Dehradun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18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 Controller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Actually it is proportional + derivative controller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Actuating signal is given as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Laplace transformation of above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equ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𝑠𝐸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3" t="-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5430987" y="4073240"/>
            <a:ext cx="2230578" cy="577193"/>
            <a:chOff x="5430987" y="4073240"/>
            <a:chExt cx="2230578" cy="577193"/>
          </a:xfrm>
        </p:grpSpPr>
        <p:cxnSp>
          <p:nvCxnSpPr>
            <p:cNvPr id="46" name="Elbow Connector 45"/>
            <p:cNvCxnSpPr/>
            <p:nvPr/>
          </p:nvCxnSpPr>
          <p:spPr>
            <a:xfrm rot="10800000">
              <a:off x="5430987" y="4073240"/>
              <a:ext cx="637305" cy="346360"/>
            </a:xfrm>
            <a:prstGeom prst="bentConnector3">
              <a:avLst>
                <a:gd name="adj1" fmla="val 10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6068292" y="4188768"/>
              <a:ext cx="1593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Constant </a:t>
              </a:r>
              <a:endParaRPr lang="en-US" sz="2400" dirty="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Ahamad, EECE, DIT University, Dehradun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4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 Controller </a:t>
            </a:r>
            <a:r>
              <a:rPr lang="en-US" dirty="0" smtClean="0"/>
              <a:t>…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1017025" y="5256127"/>
                <a:ext cx="10061216" cy="716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𝐿𝑒𝑡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𝑐𝑜𝑛𝑠𝑖𝑑𝑒𝑟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2</m:t>
                    </m:r>
                    <m:r>
                      <a:rPr lang="en-US" sz="2400" b="0" i="1" baseline="30000" smtClean="0">
                        <a:latin typeface="Cambria Math" panose="02040503050406030204" pitchFamily="18" charset="0"/>
                      </a:rPr>
                      <m:t>𝑛𝑑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𝑜𝑟𝑑𝑒𝑟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𝑠𝑦𝑠𝑡𝑒𝑚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            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025" y="5256127"/>
                <a:ext cx="10061216" cy="7160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870431" y="4424831"/>
                <a:ext cx="44884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431" y="4424831"/>
                <a:ext cx="448841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/>
          <p:cNvGrpSpPr/>
          <p:nvPr/>
        </p:nvGrpSpPr>
        <p:grpSpPr>
          <a:xfrm>
            <a:off x="-54589" y="2846644"/>
            <a:ext cx="5925020" cy="2223826"/>
            <a:chOff x="-54589" y="2846644"/>
            <a:chExt cx="5925020" cy="2223826"/>
          </a:xfrm>
        </p:grpSpPr>
        <p:grpSp>
          <p:nvGrpSpPr>
            <p:cNvPr id="4" name="Group 3"/>
            <p:cNvGrpSpPr/>
            <p:nvPr/>
          </p:nvGrpSpPr>
          <p:grpSpPr>
            <a:xfrm>
              <a:off x="-54589" y="2846644"/>
              <a:ext cx="5925020" cy="2223826"/>
              <a:chOff x="3977406" y="2629669"/>
              <a:chExt cx="5925020" cy="222382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977406" y="3428397"/>
                <a:ext cx="5925020" cy="1425098"/>
                <a:chOff x="2064200" y="3442465"/>
                <a:chExt cx="5925020" cy="1425098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5874978" y="3451240"/>
                  <a:ext cx="814878" cy="699384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/>
                    <a:t>G(s)</a:t>
                  </a:r>
                  <a:endParaRPr lang="en-US" sz="2000" dirty="0"/>
                </a:p>
              </p:txBody>
            </p:sp>
            <p:cxnSp>
              <p:nvCxnSpPr>
                <p:cNvPr id="14" name="Straight Arrow Connector 13"/>
                <p:cNvCxnSpPr/>
                <p:nvPr/>
              </p:nvCxnSpPr>
              <p:spPr>
                <a:xfrm flipV="1">
                  <a:off x="3261797" y="3824880"/>
                  <a:ext cx="762550" cy="54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6689856" y="3769234"/>
                  <a:ext cx="1299364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15"/>
                <p:cNvSpPr txBox="1"/>
                <p:nvPr/>
              </p:nvSpPr>
              <p:spPr>
                <a:xfrm>
                  <a:off x="6677549" y="3857603"/>
                  <a:ext cx="82785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/>
                    <a:t>C(s)</a:t>
                  </a:r>
                  <a:endParaRPr lang="en-US" sz="2000" dirty="0"/>
                </a:p>
              </p:txBody>
            </p:sp>
            <p:sp>
              <p:nvSpPr>
                <p:cNvPr id="17" name="Flowchart: Summing Junction 16"/>
                <p:cNvSpPr/>
                <p:nvPr/>
              </p:nvSpPr>
              <p:spPr>
                <a:xfrm>
                  <a:off x="2871988" y="3618725"/>
                  <a:ext cx="365760" cy="364415"/>
                </a:xfrm>
                <a:prstGeom prst="flowChartSummingJunction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2222306" y="3803220"/>
                  <a:ext cx="649682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Elbow Connector 18"/>
                <p:cNvCxnSpPr/>
                <p:nvPr/>
              </p:nvCxnSpPr>
              <p:spPr>
                <a:xfrm rot="10800000" flipV="1">
                  <a:off x="5736237" y="3760211"/>
                  <a:ext cx="1680002" cy="893911"/>
                </a:xfrm>
                <a:prstGeom prst="bentConnector3">
                  <a:avLst>
                    <a:gd name="adj1" fmla="val -1130"/>
                  </a:avLst>
                </a:prstGeom>
                <a:ln w="381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Rectangle 19"/>
                <p:cNvSpPr/>
                <p:nvPr/>
              </p:nvSpPr>
              <p:spPr>
                <a:xfrm>
                  <a:off x="4993828" y="4421072"/>
                  <a:ext cx="754630" cy="44649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/>
                    <a:t>H(s)</a:t>
                  </a:r>
                  <a:endParaRPr lang="en-US" sz="2000" dirty="0"/>
                </a:p>
              </p:txBody>
            </p:sp>
            <p:cxnSp>
              <p:nvCxnSpPr>
                <p:cNvPr id="21" name="Elbow Connector 20"/>
                <p:cNvCxnSpPr>
                  <a:stCxn id="20" idx="1"/>
                  <a:endCxn id="17" idx="4"/>
                </p:cNvCxnSpPr>
                <p:nvPr/>
              </p:nvCxnSpPr>
              <p:spPr>
                <a:xfrm rot="10800000">
                  <a:off x="3054868" y="3983140"/>
                  <a:ext cx="1938960" cy="661178"/>
                </a:xfrm>
                <a:prstGeom prst="bentConnector2">
                  <a:avLst/>
                </a:prstGeom>
                <a:ln w="38100" cap="sq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/>
                <p:cNvSpPr txBox="1"/>
                <p:nvPr/>
              </p:nvSpPr>
              <p:spPr>
                <a:xfrm>
                  <a:off x="2064200" y="3827033"/>
                  <a:ext cx="74985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/>
                    <a:t>R(s)</a:t>
                  </a:r>
                  <a:endParaRPr lang="en-US" sz="2000" dirty="0"/>
                </a:p>
              </p:txBody>
            </p:sp>
            <p:sp>
              <p:nvSpPr>
                <p:cNvPr id="23" name="Minus 22"/>
                <p:cNvSpPr/>
                <p:nvPr/>
              </p:nvSpPr>
              <p:spPr>
                <a:xfrm>
                  <a:off x="3135814" y="4152350"/>
                  <a:ext cx="251509" cy="180434"/>
                </a:xfrm>
                <a:prstGeom prst="mathMinu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Plus 23"/>
                <p:cNvSpPr/>
                <p:nvPr/>
              </p:nvSpPr>
              <p:spPr>
                <a:xfrm>
                  <a:off x="2657985" y="3442465"/>
                  <a:ext cx="228600" cy="228600"/>
                </a:xfrm>
                <a:prstGeom prst="mathPlu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027935" y="3461367"/>
                  <a:ext cx="814878" cy="699384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/>
                    <a:t>1</a:t>
                  </a:r>
                  <a:endParaRPr lang="en-US" sz="2000" dirty="0"/>
                </a:p>
              </p:txBody>
            </p:sp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4842813" y="3818455"/>
                  <a:ext cx="341798" cy="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Flowchart: Summing Junction 5"/>
              <p:cNvSpPr/>
              <p:nvPr/>
            </p:nvSpPr>
            <p:spPr>
              <a:xfrm>
                <a:off x="7097817" y="3580615"/>
                <a:ext cx="365760" cy="364415"/>
              </a:xfrm>
              <a:prstGeom prst="flowChartSummingJuncti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941141" y="2629669"/>
                <a:ext cx="814878" cy="699384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 smtClean="0"/>
                  <a:t>sT</a:t>
                </a:r>
                <a:r>
                  <a:rPr lang="en-US" sz="2000" baseline="-25000" dirty="0" err="1" smtClean="0"/>
                  <a:t>d</a:t>
                </a:r>
                <a:endParaRPr lang="en-US" sz="2000" baseline="-25000" dirty="0"/>
              </a:p>
            </p:txBody>
          </p:sp>
          <p:cxnSp>
            <p:nvCxnSpPr>
              <p:cNvPr id="8" name="Elbow Connector 7"/>
              <p:cNvCxnSpPr/>
              <p:nvPr/>
            </p:nvCxnSpPr>
            <p:spPr>
              <a:xfrm rot="16200000" flipH="1">
                <a:off x="6735048" y="3031312"/>
                <a:ext cx="584872" cy="513732"/>
              </a:xfrm>
              <a:prstGeom prst="bentConnector3">
                <a:avLst>
                  <a:gd name="adj1" fmla="val 255"/>
                </a:avLst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Elbow Connector 8"/>
              <p:cNvCxnSpPr/>
              <p:nvPr/>
            </p:nvCxnSpPr>
            <p:spPr>
              <a:xfrm rot="5400000" flipH="1" flipV="1">
                <a:off x="5271757" y="3128383"/>
                <a:ext cx="787430" cy="522144"/>
              </a:xfrm>
              <a:prstGeom prst="bentConnector3">
                <a:avLst>
                  <a:gd name="adj1" fmla="val 99265"/>
                </a:avLst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7463577" y="3782869"/>
                <a:ext cx="341798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Plus 10"/>
              <p:cNvSpPr/>
              <p:nvPr/>
            </p:nvSpPr>
            <p:spPr>
              <a:xfrm>
                <a:off x="7371493" y="3348630"/>
                <a:ext cx="228600" cy="228600"/>
              </a:xfrm>
              <a:prstGeom prst="math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Plus 11"/>
              <p:cNvSpPr/>
              <p:nvPr/>
            </p:nvSpPr>
            <p:spPr>
              <a:xfrm>
                <a:off x="6885655" y="3483951"/>
                <a:ext cx="228600" cy="228600"/>
              </a:xfrm>
              <a:prstGeom prst="math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1357388" y="4062257"/>
              <a:ext cx="527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E(s)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216843" y="4145764"/>
              <a:ext cx="5975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err="1"/>
                <a:t>E</a:t>
              </a:r>
              <a:r>
                <a:rPr lang="en-US" baseline="-25000" dirty="0" err="1"/>
                <a:t>a</a:t>
              </a:r>
              <a:r>
                <a:rPr lang="en-US" dirty="0"/>
                <a:t>(s)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039858" y="3616341"/>
            <a:ext cx="5925020" cy="1425098"/>
            <a:chOff x="6039858" y="3616341"/>
            <a:chExt cx="5925020" cy="1425098"/>
          </a:xfrm>
        </p:grpSpPr>
        <p:grpSp>
          <p:nvGrpSpPr>
            <p:cNvPr id="29" name="Group 28"/>
            <p:cNvGrpSpPr/>
            <p:nvPr/>
          </p:nvGrpSpPr>
          <p:grpSpPr>
            <a:xfrm>
              <a:off x="6039858" y="3616341"/>
              <a:ext cx="5925020" cy="1425098"/>
              <a:chOff x="2064200" y="3442465"/>
              <a:chExt cx="5925020" cy="142509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5874978" y="3451240"/>
                <a:ext cx="814878" cy="699384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G(s)</a:t>
                </a:r>
                <a:endParaRPr lang="en-US" sz="2000" dirty="0"/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 flipV="1">
                <a:off x="3261797" y="3824880"/>
                <a:ext cx="762550" cy="54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6689856" y="3769234"/>
                <a:ext cx="1299364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6677549" y="3857603"/>
                <a:ext cx="8278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C(s)</a:t>
                </a:r>
                <a:endParaRPr lang="en-US" sz="2000" dirty="0"/>
              </a:p>
            </p:txBody>
          </p:sp>
          <p:sp>
            <p:nvSpPr>
              <p:cNvPr id="41" name="Flowchart: Summing Junction 40"/>
              <p:cNvSpPr/>
              <p:nvPr/>
            </p:nvSpPr>
            <p:spPr>
              <a:xfrm>
                <a:off x="2871988" y="3618725"/>
                <a:ext cx="365760" cy="364415"/>
              </a:xfrm>
              <a:prstGeom prst="flowChartSummingJuncti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Arrow Connector 41"/>
              <p:cNvCxnSpPr/>
              <p:nvPr/>
            </p:nvCxnSpPr>
            <p:spPr>
              <a:xfrm>
                <a:off x="2222306" y="3803220"/>
                <a:ext cx="64968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Elbow Connector 42"/>
              <p:cNvCxnSpPr/>
              <p:nvPr/>
            </p:nvCxnSpPr>
            <p:spPr>
              <a:xfrm rot="10800000" flipV="1">
                <a:off x="5736237" y="3760211"/>
                <a:ext cx="1680002" cy="893911"/>
              </a:xfrm>
              <a:prstGeom prst="bentConnector3">
                <a:avLst>
                  <a:gd name="adj1" fmla="val -1130"/>
                </a:avLst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tangle 43"/>
              <p:cNvSpPr/>
              <p:nvPr/>
            </p:nvSpPr>
            <p:spPr>
              <a:xfrm>
                <a:off x="4993828" y="4421072"/>
                <a:ext cx="754630" cy="446491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H(s)</a:t>
                </a:r>
                <a:endParaRPr lang="en-US" sz="2000" dirty="0"/>
              </a:p>
            </p:txBody>
          </p:sp>
          <p:cxnSp>
            <p:nvCxnSpPr>
              <p:cNvPr id="45" name="Elbow Connector 44"/>
              <p:cNvCxnSpPr>
                <a:stCxn id="44" idx="1"/>
                <a:endCxn id="41" idx="4"/>
              </p:cNvCxnSpPr>
              <p:nvPr/>
            </p:nvCxnSpPr>
            <p:spPr>
              <a:xfrm rot="10800000">
                <a:off x="3054868" y="3983140"/>
                <a:ext cx="1938960" cy="661178"/>
              </a:xfrm>
              <a:prstGeom prst="bentConnector2">
                <a:avLst/>
              </a:prstGeom>
              <a:ln w="38100" cap="sq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2064200" y="3827033"/>
                <a:ext cx="7498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R(s)</a:t>
                </a:r>
                <a:endParaRPr lang="en-US" sz="2000" dirty="0"/>
              </a:p>
            </p:txBody>
          </p:sp>
          <p:sp>
            <p:nvSpPr>
              <p:cNvPr id="47" name="Minus 46"/>
              <p:cNvSpPr/>
              <p:nvPr/>
            </p:nvSpPr>
            <p:spPr>
              <a:xfrm>
                <a:off x="3135814" y="4152350"/>
                <a:ext cx="251509" cy="180434"/>
              </a:xfrm>
              <a:prstGeom prst="mathMin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Plus 47"/>
              <p:cNvSpPr/>
              <p:nvPr/>
            </p:nvSpPr>
            <p:spPr>
              <a:xfrm>
                <a:off x="2657985" y="3442465"/>
                <a:ext cx="228600" cy="228600"/>
              </a:xfrm>
              <a:prstGeom prst="math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027935" y="3461367"/>
                <a:ext cx="814878" cy="699384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1+sT</a:t>
                </a:r>
                <a:r>
                  <a:rPr lang="en-US" sz="2000" baseline="-25000" dirty="0" smtClean="0"/>
                  <a:t>d</a:t>
                </a:r>
                <a:endParaRPr lang="en-US" sz="2000" baseline="-25000" dirty="0"/>
              </a:p>
            </p:txBody>
          </p:sp>
          <p:cxnSp>
            <p:nvCxnSpPr>
              <p:cNvPr id="50" name="Straight Arrow Connector 49"/>
              <p:cNvCxnSpPr>
                <a:endCxn id="37" idx="1"/>
              </p:cNvCxnSpPr>
              <p:nvPr/>
            </p:nvCxnSpPr>
            <p:spPr>
              <a:xfrm flipV="1">
                <a:off x="4842813" y="3800932"/>
                <a:ext cx="103216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Rectangle 55"/>
            <p:cNvSpPr/>
            <p:nvPr/>
          </p:nvSpPr>
          <p:spPr>
            <a:xfrm>
              <a:off x="7206838" y="4007487"/>
              <a:ext cx="527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E(s)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8957177" y="4009309"/>
              <a:ext cx="5975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err="1"/>
                <a:t>E</a:t>
              </a:r>
              <a:r>
                <a:rPr lang="en-US" baseline="-25000" dirty="0" err="1"/>
                <a:t>a</a:t>
              </a:r>
              <a:r>
                <a:rPr lang="en-US" dirty="0"/>
                <a:t>(s)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Ahamad, EECE, DIT University, Dehradun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7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 Controller 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4592" y="2438399"/>
                <a:ext cx="8770571" cy="3651504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From the block diagram, overall transfer function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is given as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(1+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den>
                    </m:f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Its characteristic equation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=0−−−(1)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592" y="2438399"/>
                <a:ext cx="8770571" cy="3651504"/>
              </a:xfrm>
              <a:blipFill>
                <a:blip r:embed="rId2"/>
                <a:stretch>
                  <a:fillRect l="-903" t="-835" b="-2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860473" y="3166351"/>
                <a:ext cx="6871855" cy="2568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Overall transfer function without D controller </a:t>
                </a: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den>
                    </m:f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sz="2400" dirty="0" smtClean="0">
                  <a:solidFill>
                    <a:srgbClr val="00B050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Its characteristic equation</a:t>
                </a: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𝜉𝜔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−−−(2)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r>
                  <a:rPr lang="en-US" sz="2400" dirty="0" smtClean="0">
                    <a:solidFill>
                      <a:srgbClr val="00B050"/>
                    </a:solidFill>
                  </a:rPr>
                  <a:t> </a:t>
                </a:r>
              </a:p>
              <a:p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473" y="3166351"/>
                <a:ext cx="6871855" cy="2568075"/>
              </a:xfrm>
              <a:prstGeom prst="rect">
                <a:avLst/>
              </a:prstGeom>
              <a:blipFill>
                <a:blip r:embed="rId3"/>
                <a:stretch>
                  <a:fillRect l="-1152" t="-1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335981" y="5039872"/>
                <a:ext cx="4918364" cy="1050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2060"/>
                    </a:solidFill>
                  </a:rPr>
                  <a:t>Note: 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With D Controller, A zero </a:t>
                </a:r>
              </a:p>
              <a:p>
                <a:r>
                  <a:rPr lang="en-US" sz="2400" dirty="0" smtClean="0">
                    <a:solidFill>
                      <a:srgbClr val="002060"/>
                    </a:solidFill>
                  </a:rPr>
                  <a:t>(s = -1/T</a:t>
                </a:r>
                <a:r>
                  <a:rPr lang="en-US" sz="2400" baseline="-25000" dirty="0" smtClean="0">
                    <a:solidFill>
                      <a:srgbClr val="002060"/>
                    </a:solidFill>
                  </a:rPr>
                  <a:t>d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) is added in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 </a:t>
                </a:r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981" y="5039872"/>
                <a:ext cx="4918364" cy="1050031"/>
              </a:xfrm>
              <a:prstGeom prst="rect">
                <a:avLst/>
              </a:prstGeom>
              <a:blipFill>
                <a:blip r:embed="rId4"/>
                <a:stretch>
                  <a:fillRect l="-1859" t="-4651" b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Ahamad, EECE, DIT University, Dehradun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 Controller 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75954" y="2382981"/>
                <a:ext cx="8770571" cy="3651504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is the same in both cases [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Equ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(1) &amp; (2)]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New Damping ratio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		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Damping ratio increased 	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75954" y="2382981"/>
                <a:ext cx="8770571" cy="3651504"/>
              </a:xfrm>
              <a:blipFill>
                <a:blip r:embed="rId2"/>
                <a:stretch>
                  <a:fillRect l="-974" t="-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799761" y="3040670"/>
                <a:ext cx="522598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Thus with derivative controller </a:t>
                </a: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sz="2400" dirty="0">
                    <a:solidFill>
                      <a:srgbClr val="00B050"/>
                    </a:solidFill>
                  </a:rPr>
                  <a:t>Damping 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ratio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00B050"/>
                    </a:solidFill>
                  </a:rPr>
                  <a:t>) increased and so </a:t>
                </a: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Rise time (</a:t>
                </a:r>
                <a:r>
                  <a:rPr lang="en-US" sz="2400" dirty="0" err="1" smtClean="0">
                    <a:solidFill>
                      <a:srgbClr val="00B050"/>
                    </a:solidFill>
                  </a:rPr>
                  <a:t>t</a:t>
                </a:r>
                <a:r>
                  <a:rPr lang="en-US" sz="2400" baseline="-25000" dirty="0" err="1" smtClean="0">
                    <a:solidFill>
                      <a:srgbClr val="00B050"/>
                    </a:solidFill>
                  </a:rPr>
                  <a:t>r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) reduces </a:t>
                </a: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Peak </a:t>
                </a:r>
                <a:r>
                  <a:rPr lang="en-US" sz="2400" dirty="0">
                    <a:solidFill>
                      <a:srgbClr val="00B050"/>
                    </a:solidFill>
                  </a:rPr>
                  <a:t>time (</a:t>
                </a:r>
                <a:r>
                  <a:rPr lang="en-US" sz="2400" dirty="0" err="1" smtClean="0">
                    <a:solidFill>
                      <a:srgbClr val="00B050"/>
                    </a:solidFill>
                  </a:rPr>
                  <a:t>t</a:t>
                </a:r>
                <a:r>
                  <a:rPr lang="en-US" sz="2400" baseline="-25000" dirty="0" err="1" smtClean="0">
                    <a:solidFill>
                      <a:srgbClr val="00B050"/>
                    </a:solidFill>
                  </a:rPr>
                  <a:t>p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) </a:t>
                </a:r>
                <a:r>
                  <a:rPr lang="en-US" sz="2400" dirty="0">
                    <a:solidFill>
                      <a:srgbClr val="00B050"/>
                    </a:solidFill>
                  </a:rPr>
                  <a:t>reduces </a:t>
                </a:r>
                <a:endParaRPr lang="en-US" sz="2400" dirty="0" smtClean="0">
                  <a:solidFill>
                    <a:srgbClr val="00B050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Maxi overshoot (</a:t>
                </a:r>
                <a:r>
                  <a:rPr lang="en-US" sz="2400" dirty="0" err="1" smtClean="0">
                    <a:solidFill>
                      <a:srgbClr val="00B050"/>
                    </a:solidFill>
                  </a:rPr>
                  <a:t>M</a:t>
                </a:r>
                <a:r>
                  <a:rPr lang="en-US" sz="2400" baseline="-25000" dirty="0" err="1" smtClean="0">
                    <a:solidFill>
                      <a:srgbClr val="00B050"/>
                    </a:solidFill>
                  </a:rPr>
                  <a:t>p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) reduces </a:t>
                </a:r>
                <a:endParaRPr lang="en-US" sz="2400" dirty="0">
                  <a:solidFill>
                    <a:srgbClr val="00B050"/>
                  </a:solidFill>
                </a:endParaRPr>
              </a:p>
              <a:p>
                <a:endParaRPr lang="en-US" sz="2400" dirty="0" smtClean="0">
                  <a:solidFill>
                    <a:srgbClr val="00B050"/>
                  </a:solidFill>
                </a:endParaRPr>
              </a:p>
              <a:p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761" y="3040670"/>
                <a:ext cx="5225984" cy="2677656"/>
              </a:xfrm>
              <a:prstGeom prst="rect">
                <a:avLst/>
              </a:prstGeom>
              <a:blipFill>
                <a:blip r:embed="rId3"/>
                <a:stretch>
                  <a:fillRect l="-1515" t="-1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Ahamad, EECE, DIT University, Dehradun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4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 Controller 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For given system with D controller, We know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400" dirty="0" smtClean="0"/>
                  <a:t>  &amp; H(s) =1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The transfer function relating E(s) and R(s) is given as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 smtClean="0"/>
                  <a:t>		Put the values of G(s) &amp; H(s)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3" t="-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Ahamad, EECE, DIT University, Dehradun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5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 Controller 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33700" y="2438399"/>
                <a:ext cx="8770571" cy="4128655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For unit ramp input,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 smtClean="0"/>
                  <a:t> So, E(s)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Steady state error for unit ramp input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func>
                  </m:oMath>
                </a14:m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			Unchanged (Same as without D Controller)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3700" y="2438399"/>
                <a:ext cx="8770571" cy="4128655"/>
              </a:xfrm>
              <a:blipFill>
                <a:blip r:embed="rId2"/>
                <a:stretch>
                  <a:fillRect l="-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0012" y="6511267"/>
            <a:ext cx="5667375" cy="365125"/>
          </a:xfrm>
        </p:spPr>
        <p:txBody>
          <a:bodyPr/>
          <a:lstStyle/>
          <a:p>
            <a:r>
              <a:rPr lang="en-US" smtClean="0"/>
              <a:t>(c) Nafees Ahamad, EECE, DIT University, Dehradun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9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632</TotalTime>
  <Words>619</Words>
  <Application>Microsoft Office PowerPoint</Application>
  <PresentationFormat>Widescreen</PresentationFormat>
  <Paragraphs>186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Century Schoolbook</vt:lpstr>
      <vt:lpstr>Corbel</vt:lpstr>
      <vt:lpstr>Wingdings</vt:lpstr>
      <vt:lpstr>Feathered</vt:lpstr>
      <vt:lpstr>P, PD,PI &amp; PID Controllers</vt:lpstr>
      <vt:lpstr>Controllers </vt:lpstr>
      <vt:lpstr>Proportional Controller </vt:lpstr>
      <vt:lpstr>Derivative Controller </vt:lpstr>
      <vt:lpstr>Derivative Controller …</vt:lpstr>
      <vt:lpstr>Derivative Controller …</vt:lpstr>
      <vt:lpstr>Derivative Controller …</vt:lpstr>
      <vt:lpstr>Derivative Controller …</vt:lpstr>
      <vt:lpstr>Derivative Controller …</vt:lpstr>
      <vt:lpstr>Integral Controller </vt:lpstr>
      <vt:lpstr>Integral Controller …</vt:lpstr>
      <vt:lpstr>Integral Controller …</vt:lpstr>
      <vt:lpstr>Integral Controller …</vt:lpstr>
      <vt:lpstr>Integral Controller …</vt:lpstr>
      <vt:lpstr>Integral Controller …</vt:lpstr>
      <vt:lpstr>PID Controller </vt:lpstr>
      <vt:lpstr>Integral Controller …</vt:lpstr>
      <vt:lpstr>Thanks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P, PI &amp; PID Controllers</dc:title>
  <dc:creator>nafees ahamad</dc:creator>
  <cp:lastModifiedBy>nafees ahamad</cp:lastModifiedBy>
  <cp:revision>23</cp:revision>
  <dcterms:created xsi:type="dcterms:W3CDTF">2019-09-09T06:54:52Z</dcterms:created>
  <dcterms:modified xsi:type="dcterms:W3CDTF">2019-09-12T07:31:13Z</dcterms:modified>
</cp:coreProperties>
</file>