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2" r:id="rId5"/>
    <p:sldId id="261" r:id="rId6"/>
    <p:sldId id="264" r:id="rId7"/>
    <p:sldId id="263" r:id="rId8"/>
    <p:sldId id="265" r:id="rId9"/>
    <p:sldId id="260" r:id="rId10"/>
    <p:sldId id="259" r:id="rId11"/>
    <p:sldId id="266" r:id="rId12"/>
    <p:sldId id="267" r:id="rId13"/>
    <p:sldId id="268" r:id="rId14"/>
    <p:sldId id="269" r:id="rId15"/>
    <p:sldId id="271" r:id="rId16"/>
    <p:sldId id="270"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794" autoAdjust="0"/>
    <p:restoredTop sz="94660"/>
  </p:normalViewPr>
  <p:slideViewPr>
    <p:cSldViewPr snapToGrid="0">
      <p:cViewPr>
        <p:scale>
          <a:sx n="66" d="100"/>
          <a:sy n="66" d="100"/>
        </p:scale>
        <p:origin x="240" y="2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2EABD17-8C5A-4B6E-8A7C-D0A9B6CBA9E6}"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A8F4DB-8556-4C9B-95BA-EE6D69138EC4}" type="slidenum">
              <a:rPr lang="en-US" smtClean="0"/>
              <a:t>‹#›</a:t>
            </a:fld>
            <a:endParaRPr lang="en-US"/>
          </a:p>
        </p:txBody>
      </p:sp>
    </p:spTree>
    <p:extLst>
      <p:ext uri="{BB962C8B-B14F-4D97-AF65-F5344CB8AC3E}">
        <p14:creationId xmlns:p14="http://schemas.microsoft.com/office/powerpoint/2010/main" val="28225180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EABD17-8C5A-4B6E-8A7C-D0A9B6CBA9E6}"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A8F4DB-8556-4C9B-95BA-EE6D69138EC4}" type="slidenum">
              <a:rPr lang="en-US" smtClean="0"/>
              <a:t>‹#›</a:t>
            </a:fld>
            <a:endParaRPr lang="en-US"/>
          </a:p>
        </p:txBody>
      </p:sp>
    </p:spTree>
    <p:extLst>
      <p:ext uri="{BB962C8B-B14F-4D97-AF65-F5344CB8AC3E}">
        <p14:creationId xmlns:p14="http://schemas.microsoft.com/office/powerpoint/2010/main" val="26394525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EABD17-8C5A-4B6E-8A7C-D0A9B6CBA9E6}"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A8F4DB-8556-4C9B-95BA-EE6D69138EC4}" type="slidenum">
              <a:rPr lang="en-US" smtClean="0"/>
              <a:t>‹#›</a:t>
            </a:fld>
            <a:endParaRPr lang="en-US"/>
          </a:p>
        </p:txBody>
      </p:sp>
    </p:spTree>
    <p:extLst>
      <p:ext uri="{BB962C8B-B14F-4D97-AF65-F5344CB8AC3E}">
        <p14:creationId xmlns:p14="http://schemas.microsoft.com/office/powerpoint/2010/main" val="2298914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EABD17-8C5A-4B6E-8A7C-D0A9B6CBA9E6}"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A8F4DB-8556-4C9B-95BA-EE6D69138EC4}" type="slidenum">
              <a:rPr lang="en-US" smtClean="0"/>
              <a:t>‹#›</a:t>
            </a:fld>
            <a:endParaRPr lang="en-US"/>
          </a:p>
        </p:txBody>
      </p:sp>
    </p:spTree>
    <p:extLst>
      <p:ext uri="{BB962C8B-B14F-4D97-AF65-F5344CB8AC3E}">
        <p14:creationId xmlns:p14="http://schemas.microsoft.com/office/powerpoint/2010/main" val="372072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2EABD17-8C5A-4B6E-8A7C-D0A9B6CBA9E6}"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A8F4DB-8556-4C9B-95BA-EE6D69138EC4}" type="slidenum">
              <a:rPr lang="en-US" smtClean="0"/>
              <a:t>‹#›</a:t>
            </a:fld>
            <a:endParaRPr lang="en-US"/>
          </a:p>
        </p:txBody>
      </p:sp>
    </p:spTree>
    <p:extLst>
      <p:ext uri="{BB962C8B-B14F-4D97-AF65-F5344CB8AC3E}">
        <p14:creationId xmlns:p14="http://schemas.microsoft.com/office/powerpoint/2010/main" val="42350811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2EABD17-8C5A-4B6E-8A7C-D0A9B6CBA9E6}" type="datetimeFigureOut">
              <a:rPr lang="en-US" smtClean="0"/>
              <a:t>6/22/2016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A8F4DB-8556-4C9B-95BA-EE6D69138EC4}" type="slidenum">
              <a:rPr lang="en-US" smtClean="0"/>
              <a:t>‹#›</a:t>
            </a:fld>
            <a:endParaRPr lang="en-US"/>
          </a:p>
        </p:txBody>
      </p:sp>
    </p:spTree>
    <p:extLst>
      <p:ext uri="{BB962C8B-B14F-4D97-AF65-F5344CB8AC3E}">
        <p14:creationId xmlns:p14="http://schemas.microsoft.com/office/powerpoint/2010/main" val="1166593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2EABD17-8C5A-4B6E-8A7C-D0A9B6CBA9E6}" type="datetimeFigureOut">
              <a:rPr lang="en-US" smtClean="0"/>
              <a:t>6/22/2016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A8F4DB-8556-4C9B-95BA-EE6D69138EC4}" type="slidenum">
              <a:rPr lang="en-US" smtClean="0"/>
              <a:t>‹#›</a:t>
            </a:fld>
            <a:endParaRPr lang="en-US"/>
          </a:p>
        </p:txBody>
      </p:sp>
    </p:spTree>
    <p:extLst>
      <p:ext uri="{BB962C8B-B14F-4D97-AF65-F5344CB8AC3E}">
        <p14:creationId xmlns:p14="http://schemas.microsoft.com/office/powerpoint/2010/main" val="2089435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2EABD17-8C5A-4B6E-8A7C-D0A9B6CBA9E6}" type="datetimeFigureOut">
              <a:rPr lang="en-US" smtClean="0"/>
              <a:t>6/22/2016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A8F4DB-8556-4C9B-95BA-EE6D69138EC4}" type="slidenum">
              <a:rPr lang="en-US" smtClean="0"/>
              <a:t>‹#›</a:t>
            </a:fld>
            <a:endParaRPr lang="en-US"/>
          </a:p>
        </p:txBody>
      </p:sp>
    </p:spTree>
    <p:extLst>
      <p:ext uri="{BB962C8B-B14F-4D97-AF65-F5344CB8AC3E}">
        <p14:creationId xmlns:p14="http://schemas.microsoft.com/office/powerpoint/2010/main" val="8011301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EABD17-8C5A-4B6E-8A7C-D0A9B6CBA9E6}" type="datetimeFigureOut">
              <a:rPr lang="en-US" smtClean="0"/>
              <a:t>6/22/2016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A8F4DB-8556-4C9B-95BA-EE6D69138EC4}" type="slidenum">
              <a:rPr lang="en-US" smtClean="0"/>
              <a:t>‹#›</a:t>
            </a:fld>
            <a:endParaRPr lang="en-US"/>
          </a:p>
        </p:txBody>
      </p:sp>
    </p:spTree>
    <p:extLst>
      <p:ext uri="{BB962C8B-B14F-4D97-AF65-F5344CB8AC3E}">
        <p14:creationId xmlns:p14="http://schemas.microsoft.com/office/powerpoint/2010/main" val="9941837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EABD17-8C5A-4B6E-8A7C-D0A9B6CBA9E6}" type="datetimeFigureOut">
              <a:rPr lang="en-US" smtClean="0"/>
              <a:t>6/22/2016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A8F4DB-8556-4C9B-95BA-EE6D69138EC4}" type="slidenum">
              <a:rPr lang="en-US" smtClean="0"/>
              <a:t>‹#›</a:t>
            </a:fld>
            <a:endParaRPr lang="en-US"/>
          </a:p>
        </p:txBody>
      </p:sp>
    </p:spTree>
    <p:extLst>
      <p:ext uri="{BB962C8B-B14F-4D97-AF65-F5344CB8AC3E}">
        <p14:creationId xmlns:p14="http://schemas.microsoft.com/office/powerpoint/2010/main" val="34842072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EABD17-8C5A-4B6E-8A7C-D0A9B6CBA9E6}" type="datetimeFigureOut">
              <a:rPr lang="en-US" smtClean="0"/>
              <a:t>6/22/2016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A8F4DB-8556-4C9B-95BA-EE6D69138EC4}" type="slidenum">
              <a:rPr lang="en-US" smtClean="0"/>
              <a:t>‹#›</a:t>
            </a:fld>
            <a:endParaRPr lang="en-US"/>
          </a:p>
        </p:txBody>
      </p:sp>
    </p:spTree>
    <p:extLst>
      <p:ext uri="{BB962C8B-B14F-4D97-AF65-F5344CB8AC3E}">
        <p14:creationId xmlns:p14="http://schemas.microsoft.com/office/powerpoint/2010/main" val="25878170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EABD17-8C5A-4B6E-8A7C-D0A9B6CBA9E6}" type="datetimeFigureOut">
              <a:rPr lang="en-US" smtClean="0"/>
              <a:t>6/22/2016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A8F4DB-8556-4C9B-95BA-EE6D69138EC4}" type="slidenum">
              <a:rPr lang="en-US" smtClean="0"/>
              <a:t>‹#›</a:t>
            </a:fld>
            <a:endParaRPr lang="en-US"/>
          </a:p>
        </p:txBody>
      </p:sp>
    </p:spTree>
    <p:extLst>
      <p:ext uri="{BB962C8B-B14F-4D97-AF65-F5344CB8AC3E}">
        <p14:creationId xmlns:p14="http://schemas.microsoft.com/office/powerpoint/2010/main" val="4203492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2.xml"/><Relationship Id="rId4" Type="http://schemas.openxmlformats.org/officeDocument/2006/relationships/image" Target="../media/image79.png"/></Relationships>
</file>

<file path=ppt/slides/_rels/slide65.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2.xml"/><Relationship Id="rId4" Type="http://schemas.openxmlformats.org/officeDocument/2006/relationships/image" Target="../media/image82.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Performance indices,</a:t>
            </a:r>
            <a:br>
              <a:rPr lang="en-US" dirty="0" smtClean="0"/>
            </a:br>
            <a:r>
              <a:rPr lang="en-US" dirty="0" smtClean="0"/>
              <a:t>LQR Problem</a:t>
            </a:r>
            <a:endParaRPr lang="en-US" dirty="0"/>
          </a:p>
        </p:txBody>
      </p:sp>
      <p:sp>
        <p:nvSpPr>
          <p:cNvPr id="3" name="Subtitle 2"/>
          <p:cNvSpPr>
            <a:spLocks noGrp="1"/>
          </p:cNvSpPr>
          <p:nvPr>
            <p:ph type="subTitle" idx="1"/>
          </p:nvPr>
        </p:nvSpPr>
        <p:spPr/>
        <p:txBody>
          <a:bodyPr/>
          <a:lstStyle/>
          <a:p>
            <a:r>
              <a:rPr lang="en-US" dirty="0" smtClean="0"/>
              <a:t>Lecture 37</a:t>
            </a:r>
            <a:endParaRPr lang="en-US" dirty="0"/>
          </a:p>
        </p:txBody>
      </p:sp>
    </p:spTree>
    <p:extLst>
      <p:ext uri="{BB962C8B-B14F-4D97-AF65-F5344CB8AC3E}">
        <p14:creationId xmlns:p14="http://schemas.microsoft.com/office/powerpoint/2010/main" val="34330192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Solution of finite time LQR </a:t>
            </a:r>
            <a:r>
              <a:rPr lang="en-US" dirty="0" smtClean="0"/>
              <a:t>Problem…</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b="1" dirty="0" smtClean="0"/>
                  <a:t>Step 1: </a:t>
                </a:r>
                <a:r>
                  <a:rPr lang="en-US" dirty="0" smtClean="0"/>
                  <a:t>We know Hamiltonian Function</a:t>
                </a:r>
              </a:p>
              <a:p>
                <a14:m>
                  <m:oMath xmlns:m="http://schemas.openxmlformats.org/officeDocument/2006/math">
                    <m:r>
                      <a:rPr lang="en-US" b="0" i="1" smtClean="0">
                        <a:latin typeface="Cambria Math" panose="02040503050406030204" pitchFamily="18" charset="0"/>
                      </a:rPr>
                      <m:t>𝐻</m:t>
                    </m:r>
                    <m:d>
                      <m:dPr>
                        <m:ctrlPr>
                          <a:rPr lang="en-US" i="1">
                            <a:latin typeface="Cambria Math" panose="02040503050406030204" pitchFamily="18" charset="0"/>
                          </a:rPr>
                        </m:ctrlPr>
                      </m:dPr>
                      <m:e>
                        <m:r>
                          <a:rPr lang="en-US" i="1">
                            <a:latin typeface="Cambria Math" panose="02040503050406030204" pitchFamily="18" charset="0"/>
                          </a:rPr>
                          <m:t>𝑋</m:t>
                        </m:r>
                        <m:d>
                          <m:dPr>
                            <m:ctrlPr>
                              <a:rPr lang="en-US"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m:t>
                        </m:r>
                        <m:r>
                          <a:rPr lang="en-US" i="1">
                            <a:latin typeface="Cambria Math" panose="02040503050406030204" pitchFamily="18" charset="0"/>
                          </a:rPr>
                          <m:t>𝑈</m:t>
                        </m:r>
                        <m:d>
                          <m:dPr>
                            <m:ctrlPr>
                              <a:rPr lang="en-US"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m:t>
                        </m:r>
                        <m:r>
                          <a:rPr lang="en-US" i="1" smtClean="0">
                            <a:latin typeface="Cambria Math" panose="02040503050406030204" pitchFamily="18" charset="0"/>
                            <a:ea typeface="Cambria Math" panose="02040503050406030204" pitchFamily="18" charset="0"/>
                          </a:rPr>
                          <m:t>𝜆</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𝑡</m:t>
                            </m:r>
                          </m:e>
                        </m:d>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rPr>
                          <m:t>𝑡</m:t>
                        </m:r>
                      </m:e>
                    </m:d>
                    <m:r>
                      <a:rPr lang="en-US" b="0" i="1" smtClean="0">
                        <a:latin typeface="Cambria Math" panose="02040503050406030204" pitchFamily="18" charset="0"/>
                      </a:rPr>
                      <m:t>=</m:t>
                    </m:r>
                    <m:r>
                      <a:rPr lang="en-US" i="1">
                        <a:latin typeface="Cambria Math" panose="02040503050406030204" pitchFamily="18" charset="0"/>
                      </a:rPr>
                      <m:t>𝑉</m:t>
                    </m:r>
                    <m:d>
                      <m:dPr>
                        <m:ctrlPr>
                          <a:rPr lang="en-US" i="1">
                            <a:latin typeface="Cambria Math" panose="02040503050406030204" pitchFamily="18" charset="0"/>
                          </a:rPr>
                        </m:ctrlPr>
                      </m:dPr>
                      <m:e>
                        <m:r>
                          <a:rPr lang="en-US" i="1">
                            <a:latin typeface="Cambria Math" panose="02040503050406030204" pitchFamily="18" charset="0"/>
                          </a:rPr>
                          <m:t>𝑋</m:t>
                        </m:r>
                        <m:d>
                          <m:dPr>
                            <m:ctrlPr>
                              <a:rPr lang="en-US"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m:t>
                        </m:r>
                        <m:r>
                          <a:rPr lang="en-US" i="1">
                            <a:latin typeface="Cambria Math" panose="02040503050406030204" pitchFamily="18" charset="0"/>
                          </a:rPr>
                          <m:t>𝑈</m:t>
                        </m:r>
                        <m:d>
                          <m:dPr>
                            <m:ctrlPr>
                              <a:rPr lang="en-US"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m:t>
                        </m:r>
                        <m:r>
                          <a:rPr lang="en-US" i="1">
                            <a:latin typeface="Cambria Math" panose="02040503050406030204" pitchFamily="18" charset="0"/>
                          </a:rPr>
                          <m:t>𝑡</m:t>
                        </m:r>
                      </m:e>
                    </m:d>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ea typeface="Cambria Math" panose="02040503050406030204" pitchFamily="18" charset="0"/>
                          </a:rPr>
                          <m:t>𝜆</m:t>
                        </m:r>
                      </m:e>
                      <m:sup>
                        <m:r>
                          <a:rPr lang="en-US" i="1">
                            <a:latin typeface="Cambria Math" panose="02040503050406030204" pitchFamily="18" charset="0"/>
                          </a:rPr>
                          <m:t>𝑇</m:t>
                        </m:r>
                      </m:sup>
                    </m:sSup>
                    <m:d>
                      <m:dPr>
                        <m:ctrlPr>
                          <a:rPr lang="en-US"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𝑋</m:t>
                        </m:r>
                        <m:d>
                          <m:dPr>
                            <m:ctrlPr>
                              <a:rPr lang="en-US"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m:t>
                        </m:r>
                        <m:r>
                          <a:rPr lang="en-US" i="1">
                            <a:latin typeface="Cambria Math" panose="02040503050406030204" pitchFamily="18" charset="0"/>
                          </a:rPr>
                          <m:t>𝑈</m:t>
                        </m:r>
                        <m:d>
                          <m:dPr>
                            <m:ctrlPr>
                              <a:rPr lang="en-US"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m:t>
                        </m:r>
                        <m:r>
                          <a:rPr lang="en-US" i="1">
                            <a:latin typeface="Cambria Math" panose="02040503050406030204" pitchFamily="18" charset="0"/>
                          </a:rPr>
                          <m:t>𝑡</m:t>
                        </m:r>
                      </m:e>
                    </m:d>
                  </m:oMath>
                </a14:m>
                <a:endParaRPr lang="en-US" dirty="0" smtClean="0"/>
              </a:p>
              <a:p>
                <a14:m>
                  <m:oMath xmlns:m="http://schemas.openxmlformats.org/officeDocument/2006/math">
                    <m:r>
                      <a:rPr lang="en-US" b="0" i="1" smtClean="0">
                        <a:latin typeface="Cambria Math" panose="02040503050406030204" pitchFamily="18" charset="0"/>
                      </a:rPr>
                      <m:t>⇒</m:t>
                    </m:r>
                    <m:r>
                      <a:rPr lang="en-US" i="1">
                        <a:latin typeface="Cambria Math" panose="02040503050406030204" pitchFamily="18" charset="0"/>
                      </a:rPr>
                      <m:t>𝐻</m:t>
                    </m:r>
                    <m:d>
                      <m:dPr>
                        <m:ctrlPr>
                          <a:rPr lang="en-US" i="1">
                            <a:latin typeface="Cambria Math" panose="02040503050406030204" pitchFamily="18" charset="0"/>
                          </a:rPr>
                        </m:ctrlPr>
                      </m:dPr>
                      <m:e>
                        <m:r>
                          <a:rPr lang="en-US" i="1">
                            <a:latin typeface="Cambria Math" panose="02040503050406030204" pitchFamily="18" charset="0"/>
                          </a:rPr>
                          <m:t>𝑋</m:t>
                        </m:r>
                        <m:d>
                          <m:dPr>
                            <m:ctrlPr>
                              <a:rPr lang="en-US"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m:t>
                        </m:r>
                        <m:r>
                          <a:rPr lang="en-US" i="1">
                            <a:latin typeface="Cambria Math" panose="02040503050406030204" pitchFamily="18" charset="0"/>
                          </a:rPr>
                          <m:t>𝑈</m:t>
                        </m:r>
                        <m:d>
                          <m:dPr>
                            <m:ctrlPr>
                              <a:rPr lang="en-US"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𝜆</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𝑡</m:t>
                            </m:r>
                          </m:e>
                        </m:d>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𝑡</m:t>
                        </m:r>
                      </m:e>
                    </m:d>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d>
                      <m:dPr>
                        <m:begChr m:val="["/>
                        <m:endChr m:val="]"/>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𝑇</m:t>
                            </m:r>
                          </m:sup>
                        </m:sSup>
                        <m:d>
                          <m:dPr>
                            <m:ctrlPr>
                              <a:rPr lang="en-US"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𝑄𝑋</m:t>
                        </m:r>
                        <m:d>
                          <m:dPr>
                            <m:ctrlPr>
                              <a:rPr lang="en-US"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𝑈</m:t>
                            </m:r>
                          </m:e>
                          <m:sup>
                            <m:r>
                              <a:rPr lang="en-US" i="1">
                                <a:latin typeface="Cambria Math" panose="02040503050406030204" pitchFamily="18" charset="0"/>
                              </a:rPr>
                              <m:t>𝑇</m:t>
                            </m:r>
                          </m:sup>
                        </m:sSup>
                        <m:d>
                          <m:dPr>
                            <m:ctrlPr>
                              <a:rPr lang="en-US"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𝑅𝑈</m:t>
                        </m:r>
                        <m:d>
                          <m:dPr>
                            <m:ctrlPr>
                              <a:rPr lang="en-US" i="1">
                                <a:latin typeface="Cambria Math" panose="02040503050406030204" pitchFamily="18" charset="0"/>
                              </a:rPr>
                            </m:ctrlPr>
                          </m:dPr>
                          <m:e>
                            <m:r>
                              <a:rPr lang="en-US" i="1">
                                <a:latin typeface="Cambria Math" panose="02040503050406030204" pitchFamily="18" charset="0"/>
                              </a:rPr>
                              <m:t>𝑡</m:t>
                            </m:r>
                          </m:e>
                        </m:d>
                      </m:e>
                    </m:d>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ea typeface="Cambria Math" panose="02040503050406030204" pitchFamily="18" charset="0"/>
                          </a:rPr>
                          <m:t>𝜆</m:t>
                        </m:r>
                      </m:e>
                      <m:sup>
                        <m:r>
                          <a:rPr lang="en-US" i="1">
                            <a:latin typeface="Cambria Math" panose="02040503050406030204" pitchFamily="18" charset="0"/>
                          </a:rPr>
                          <m:t>𝑇</m:t>
                        </m:r>
                      </m:sup>
                    </m:sSup>
                    <m:d>
                      <m:dPr>
                        <m:ctrlPr>
                          <a:rPr lang="en-US" i="1">
                            <a:latin typeface="Cambria Math" panose="02040503050406030204" pitchFamily="18" charset="0"/>
                          </a:rPr>
                        </m:ctrlPr>
                      </m:dPr>
                      <m:e>
                        <m:r>
                          <a:rPr lang="en-US" i="1">
                            <a:latin typeface="Cambria Math" panose="02040503050406030204" pitchFamily="18" charset="0"/>
                          </a:rPr>
                          <m:t>𝑡</m:t>
                        </m:r>
                      </m:e>
                    </m:d>
                    <m:d>
                      <m:dPr>
                        <m:begChr m:val="["/>
                        <m:endChr m:val="]"/>
                        <m:ctrlPr>
                          <a:rPr lang="en-US" i="1" smtClean="0">
                            <a:latin typeface="Cambria Math" panose="02040503050406030204" pitchFamily="18" charset="0"/>
                          </a:rPr>
                        </m:ctrlPr>
                      </m:dPr>
                      <m:e>
                        <m:r>
                          <a:rPr lang="en-US" i="1">
                            <a:latin typeface="Cambria Math" panose="02040503050406030204" pitchFamily="18" charset="0"/>
                          </a:rPr>
                          <m:t>𝐴</m:t>
                        </m:r>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m:t>
                        </m:r>
                        <m:r>
                          <a:rPr lang="en-US" i="1">
                            <a:latin typeface="Cambria Math" panose="02040503050406030204" pitchFamily="18" charset="0"/>
                          </a:rPr>
                          <m:t>𝑋</m:t>
                        </m:r>
                        <m:d>
                          <m:dPr>
                            <m:ctrlPr>
                              <a:rPr lang="en-US"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m:t>
                        </m:r>
                        <m:r>
                          <a:rPr lang="en-US" i="1">
                            <a:latin typeface="Cambria Math" panose="02040503050406030204" pitchFamily="18" charset="0"/>
                          </a:rPr>
                          <m:t>𝐵</m:t>
                        </m:r>
                        <m:d>
                          <m:dPr>
                            <m:ctrlPr>
                              <a:rPr lang="en-US"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𝑈</m:t>
                        </m:r>
                        <m:d>
                          <m:dPr>
                            <m:ctrlPr>
                              <a:rPr lang="en-US" i="1">
                                <a:latin typeface="Cambria Math" panose="02040503050406030204" pitchFamily="18" charset="0"/>
                              </a:rPr>
                            </m:ctrlPr>
                          </m:dPr>
                          <m:e>
                            <m:r>
                              <a:rPr lang="en-US" i="1">
                                <a:latin typeface="Cambria Math" panose="02040503050406030204" pitchFamily="18" charset="0"/>
                              </a:rPr>
                              <m:t>𝑡</m:t>
                            </m:r>
                          </m:e>
                        </m:d>
                      </m:e>
                    </m:d>
                  </m:oMath>
                </a14:m>
                <a:r>
                  <a:rPr lang="en-US" dirty="0" smtClean="0"/>
                  <a:t>		---(1)</a:t>
                </a:r>
              </a:p>
              <a:p>
                <a:pPr lvl="1"/>
                <a:r>
                  <a:rPr lang="en-US" dirty="0" smtClean="0"/>
                  <a:t>Where </a:t>
                </a:r>
                <a14:m>
                  <m:oMath xmlns:m="http://schemas.openxmlformats.org/officeDocument/2006/math">
                    <m:r>
                      <a:rPr lang="en-US" i="1" smtClean="0">
                        <a:latin typeface="Cambria Math" panose="02040503050406030204" pitchFamily="18" charset="0"/>
                        <a:ea typeface="Cambria Math" panose="02040503050406030204" pitchFamily="18" charset="0"/>
                      </a:rPr>
                      <m:t>𝜆</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𝑡</m:t>
                    </m:r>
                    <m:r>
                      <a:rPr lang="en-US" b="0" i="1" smtClean="0">
                        <a:latin typeface="Cambria Math" panose="02040503050406030204" pitchFamily="18" charset="0"/>
                        <a:ea typeface="Cambria Math" panose="02040503050406030204" pitchFamily="18" charset="0"/>
                      </a:rPr>
                      <m:t>)</m:t>
                    </m:r>
                  </m:oMath>
                </a14:m>
                <a:r>
                  <a:rPr lang="en-US" dirty="0" smtClean="0"/>
                  <a:t> co-state vector of dimensions nx1</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043" t="-2241"/>
                </a:stretch>
              </a:blipFill>
            </p:spPr>
            <p:txBody>
              <a:bodyPr/>
              <a:lstStyle/>
              <a:p>
                <a:r>
                  <a:rPr lang="en-US">
                    <a:noFill/>
                  </a:rPr>
                  <a:t> </a:t>
                </a:r>
              </a:p>
            </p:txBody>
          </p:sp>
        </mc:Fallback>
      </mc:AlternateContent>
    </p:spTree>
    <p:extLst>
      <p:ext uri="{BB962C8B-B14F-4D97-AF65-F5344CB8AC3E}">
        <p14:creationId xmlns:p14="http://schemas.microsoft.com/office/powerpoint/2010/main" val="37574509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Solution of finite time LQR Problem…</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b="1" dirty="0" smtClean="0"/>
                  <a:t>Step 2: </a:t>
                </a:r>
                <a:r>
                  <a:rPr lang="en-US" dirty="0"/>
                  <a:t>Necessary </a:t>
                </a:r>
                <a:r>
                  <a:rPr lang="en-US" dirty="0" smtClean="0"/>
                  <a:t>condition for optimality </a:t>
                </a:r>
                <a:endParaRPr lang="en-US" dirty="0"/>
              </a:p>
              <a:p>
                <a14:m>
                  <m:oMath xmlns:m="http://schemas.openxmlformats.org/officeDocument/2006/math">
                    <m:f>
                      <m:fPr>
                        <m:ctrlPr>
                          <a:rPr lang="en-US" i="1" smtClean="0">
                            <a:latin typeface="Cambria Math" panose="02040503050406030204" pitchFamily="18" charset="0"/>
                          </a:rPr>
                        </m:ctrlPr>
                      </m:fPr>
                      <m:num>
                        <m:r>
                          <a:rPr lang="en-US" i="1" smtClean="0">
                            <a:latin typeface="Cambria Math" panose="02040503050406030204" pitchFamily="18" charset="0"/>
                          </a:rPr>
                          <m:t>𝜕</m:t>
                        </m:r>
                        <m:r>
                          <a:rPr lang="en-US" b="0" i="1" smtClean="0">
                            <a:latin typeface="Cambria Math" panose="02040503050406030204" pitchFamily="18" charset="0"/>
                          </a:rPr>
                          <m:t>𝐻</m:t>
                        </m:r>
                        <m:r>
                          <a:rPr lang="en-US" b="0" i="1" smtClean="0">
                            <a:latin typeface="Cambria Math" panose="02040503050406030204" pitchFamily="18" charset="0"/>
                          </a:rPr>
                          <m:t>(.)</m:t>
                        </m:r>
                      </m:num>
                      <m:den>
                        <m:r>
                          <a:rPr lang="en-US" i="1" smtClean="0">
                            <a:latin typeface="Cambria Math" panose="02040503050406030204" pitchFamily="18" charset="0"/>
                          </a:rPr>
                          <m:t>𝜕</m:t>
                        </m:r>
                        <m:r>
                          <a:rPr lang="en-US" b="0" i="1" smtClean="0">
                            <a:latin typeface="Cambria Math" panose="02040503050406030204" pitchFamily="18" charset="0"/>
                          </a:rPr>
                          <m:t>𝑈</m:t>
                        </m:r>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m:t>
                        </m:r>
                      </m:den>
                    </m:f>
                    <m:r>
                      <a:rPr lang="en-US" b="0" i="1" smtClean="0">
                        <a:latin typeface="Cambria Math" panose="02040503050406030204" pitchFamily="18" charset="0"/>
                      </a:rPr>
                      <m:t>=0</m:t>
                    </m:r>
                  </m:oMath>
                </a14:m>
                <a:r>
                  <a:rPr lang="en-US" dirty="0" smtClean="0"/>
                  <a:t>			</a:t>
                </a:r>
                <a:r>
                  <a:rPr lang="en-US" dirty="0"/>
                  <a:t> put the value of </a:t>
                </a:r>
                <a:r>
                  <a:rPr lang="en-US" dirty="0" err="1"/>
                  <a:t>equ</a:t>
                </a:r>
                <a:r>
                  <a:rPr lang="en-US" dirty="0"/>
                  <a:t>(1) </a:t>
                </a:r>
                <a:endParaRPr lang="en-US" dirty="0" smtClean="0"/>
              </a:p>
              <a:p>
                <a14:m>
                  <m:oMath xmlns:m="http://schemas.openxmlformats.org/officeDocument/2006/math">
                    <m:r>
                      <a:rPr lang="en-US" b="0" i="1" smtClean="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d>
                      <m:dPr>
                        <m:begChr m:val="["/>
                        <m:endChr m:val="]"/>
                        <m:ctrlPr>
                          <a:rPr lang="en-US" i="1">
                            <a:latin typeface="Cambria Math" panose="02040503050406030204" pitchFamily="18" charset="0"/>
                          </a:rPr>
                        </m:ctrlPr>
                      </m:dPr>
                      <m:e>
                        <m:r>
                          <a:rPr lang="en-US" b="0" i="1" smtClean="0">
                            <a:latin typeface="Cambria Math" panose="02040503050406030204" pitchFamily="18" charset="0"/>
                          </a:rPr>
                          <m:t>0+2</m:t>
                        </m:r>
                        <m:r>
                          <a:rPr lang="en-US" i="1">
                            <a:latin typeface="Cambria Math" panose="02040503050406030204" pitchFamily="18" charset="0"/>
                          </a:rPr>
                          <m:t>𝑅𝑈</m:t>
                        </m:r>
                        <m:d>
                          <m:dPr>
                            <m:ctrlPr>
                              <a:rPr lang="en-US" i="1">
                                <a:latin typeface="Cambria Math" panose="02040503050406030204" pitchFamily="18" charset="0"/>
                              </a:rPr>
                            </m:ctrlPr>
                          </m:dPr>
                          <m:e>
                            <m:r>
                              <a:rPr lang="en-US" i="1">
                                <a:latin typeface="Cambria Math" panose="02040503050406030204" pitchFamily="18" charset="0"/>
                              </a:rPr>
                              <m:t>𝑡</m:t>
                            </m:r>
                          </m:e>
                        </m:d>
                      </m:e>
                    </m:d>
                    <m:r>
                      <a:rPr lang="en-US" i="1">
                        <a:latin typeface="Cambria Math" panose="02040503050406030204" pitchFamily="18" charset="0"/>
                      </a:rPr>
                      <m:t>+</m:t>
                    </m:r>
                    <m:d>
                      <m:dPr>
                        <m:begChr m:val="["/>
                        <m:endChr m:val="]"/>
                        <m:ctrlPr>
                          <a:rPr lang="en-US" i="1" smtClean="0">
                            <a:latin typeface="Cambria Math" panose="02040503050406030204" pitchFamily="18" charset="0"/>
                          </a:rPr>
                        </m:ctrlPr>
                      </m:dPr>
                      <m:e>
                        <m:r>
                          <a:rPr lang="en-US" b="0" i="1" smtClean="0">
                            <a:latin typeface="Cambria Math" panose="02040503050406030204" pitchFamily="18" charset="0"/>
                          </a:rPr>
                          <m:t>0+</m:t>
                        </m:r>
                        <m:sSup>
                          <m:sSupPr>
                            <m:ctrlPr>
                              <a:rPr lang="en-US" i="1">
                                <a:latin typeface="Cambria Math" panose="02040503050406030204" pitchFamily="18" charset="0"/>
                              </a:rPr>
                            </m:ctrlPr>
                          </m:sSupPr>
                          <m:e>
                            <m:r>
                              <a:rPr lang="en-US" i="1">
                                <a:latin typeface="Cambria Math" panose="02040503050406030204" pitchFamily="18" charset="0"/>
                                <a:ea typeface="Cambria Math" panose="02040503050406030204" pitchFamily="18" charset="0"/>
                              </a:rPr>
                              <m:t>𝐵</m:t>
                            </m:r>
                          </m:e>
                          <m:sup>
                            <m:r>
                              <a:rPr lang="en-US" i="1">
                                <a:latin typeface="Cambria Math" panose="02040503050406030204" pitchFamily="18" charset="0"/>
                              </a:rPr>
                              <m:t>𝑇</m:t>
                            </m:r>
                          </m:sup>
                        </m:sSup>
                        <m:d>
                          <m:dPr>
                            <m:ctrlPr>
                              <a:rPr lang="en-US"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ea typeface="Cambria Math" panose="02040503050406030204" pitchFamily="18" charset="0"/>
                          </a:rPr>
                          <m:t>𝜆</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𝑡</m:t>
                            </m:r>
                          </m:e>
                        </m:d>
                      </m:e>
                    </m:d>
                    <m:r>
                      <a:rPr lang="en-US" b="0" i="1" smtClean="0">
                        <a:latin typeface="Cambria Math" panose="02040503050406030204" pitchFamily="18" charset="0"/>
                        <a:ea typeface="Cambria Math" panose="02040503050406030204" pitchFamily="18" charset="0"/>
                      </a:rPr>
                      <m:t>=0</m:t>
                    </m:r>
                  </m:oMath>
                </a14:m>
                <a:endParaRPr lang="en-US" dirty="0" smtClean="0"/>
              </a:p>
              <a:p>
                <a:endParaRPr lang="en-US" dirty="0" smtClean="0"/>
              </a:p>
              <a:p>
                <a14:m>
                  <m:oMath xmlns:m="http://schemas.openxmlformats.org/officeDocument/2006/math">
                    <m:r>
                      <a:rPr lang="en-US" b="0" i="1" smtClean="0">
                        <a:latin typeface="Cambria Math" panose="02040503050406030204" pitchFamily="18" charset="0"/>
                      </a:rPr>
                      <m:t>⇒</m:t>
                    </m:r>
                    <m:r>
                      <a:rPr lang="en-US" i="1">
                        <a:latin typeface="Cambria Math" panose="02040503050406030204" pitchFamily="18" charset="0"/>
                      </a:rPr>
                      <m:t>2</m:t>
                    </m:r>
                    <m:r>
                      <a:rPr lang="en-US" i="1">
                        <a:latin typeface="Cambria Math" panose="02040503050406030204" pitchFamily="18" charset="0"/>
                      </a:rPr>
                      <m:t>𝑅𝑈</m:t>
                    </m:r>
                    <m:d>
                      <m:dPr>
                        <m:ctrlPr>
                          <a:rPr lang="en-US"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ea typeface="Cambria Math" panose="02040503050406030204" pitchFamily="18" charset="0"/>
                          </a:rPr>
                          <m:t>𝐵</m:t>
                        </m:r>
                      </m:e>
                      <m:sup>
                        <m:r>
                          <a:rPr lang="en-US" i="1">
                            <a:latin typeface="Cambria Math" panose="02040503050406030204" pitchFamily="18" charset="0"/>
                          </a:rPr>
                          <m:t>𝑇</m:t>
                        </m:r>
                      </m:sup>
                    </m:sSup>
                    <m:d>
                      <m:dPr>
                        <m:ctrlPr>
                          <a:rPr lang="en-US"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ea typeface="Cambria Math" panose="02040503050406030204" pitchFamily="18" charset="0"/>
                      </a:rPr>
                      <m:t>𝜆</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𝑡</m:t>
                        </m:r>
                      </m:e>
                    </m:d>
                    <m:r>
                      <a:rPr lang="en-US" i="1">
                        <a:latin typeface="Cambria Math" panose="02040503050406030204" pitchFamily="18" charset="0"/>
                        <a:ea typeface="Cambria Math" panose="02040503050406030204" pitchFamily="18" charset="0"/>
                      </a:rPr>
                      <m:t>=0</m:t>
                    </m:r>
                  </m:oMath>
                </a14:m>
                <a:endParaRPr lang="en-US" dirty="0"/>
              </a:p>
              <a:p>
                <a14:m>
                  <m:oMath xmlns:m="http://schemas.openxmlformats.org/officeDocument/2006/math">
                    <m:r>
                      <a:rPr lang="en-US" sz="2400" b="0" i="1" smtClean="0">
                        <a:latin typeface="Cambria Math" panose="02040503050406030204" pitchFamily="18" charset="0"/>
                      </a:rPr>
                      <m:t>(</m:t>
                    </m:r>
                    <m:r>
                      <a:rPr lang="en-US" sz="2400" i="1">
                        <a:latin typeface="Cambria Math" panose="02040503050406030204" pitchFamily="18" charset="0"/>
                        <a:ea typeface="Cambria Math" panose="02040503050406030204" pitchFamily="18" charset="0"/>
                      </a:rPr>
                      <m:t>∵</m:t>
                    </m:r>
                    <m:f>
                      <m:fPr>
                        <m:ctrlPr>
                          <a:rPr lang="en-US" sz="2400" i="1" smtClean="0">
                            <a:latin typeface="Cambria Math" panose="02040503050406030204" pitchFamily="18" charset="0"/>
                          </a:rPr>
                        </m:ctrlPr>
                      </m:fPr>
                      <m:num>
                        <m:r>
                          <a:rPr lang="en-US" sz="2400" b="0" i="1" smtClean="0">
                            <a:latin typeface="Cambria Math" panose="02040503050406030204" pitchFamily="18" charset="0"/>
                          </a:rPr>
                          <m:t>𝜕</m:t>
                        </m:r>
                        <m:d>
                          <m:dPr>
                            <m:ctrlPr>
                              <a:rPr lang="en-US" sz="2400" i="1" smtClean="0">
                                <a:latin typeface="Cambria Math" panose="02040503050406030204" pitchFamily="18" charset="0"/>
                              </a:rPr>
                            </m:ctrlPr>
                          </m:dPr>
                          <m:e>
                            <m:sSup>
                              <m:sSupPr>
                                <m:ctrlPr>
                                  <a:rPr lang="en-US" sz="2400" i="1" smtClean="0">
                                    <a:latin typeface="Cambria Math" panose="02040503050406030204" pitchFamily="18" charset="0"/>
                                  </a:rPr>
                                </m:ctrlPr>
                              </m:sSupPr>
                              <m:e>
                                <m:r>
                                  <a:rPr lang="en-US" sz="2400" b="0" i="1" smtClean="0">
                                    <a:latin typeface="Cambria Math" panose="02040503050406030204" pitchFamily="18" charset="0"/>
                                  </a:rPr>
                                  <m:t>𝑈</m:t>
                                </m:r>
                              </m:e>
                              <m:sup>
                                <m:r>
                                  <a:rPr lang="en-US" sz="2400" b="0" i="1" smtClean="0">
                                    <a:latin typeface="Cambria Math" panose="02040503050406030204" pitchFamily="18" charset="0"/>
                                  </a:rPr>
                                  <m:t>𝑇</m:t>
                                </m:r>
                              </m:sup>
                            </m:sSup>
                            <m:r>
                              <a:rPr lang="en-US" sz="2400" b="0" i="1" smtClean="0">
                                <a:latin typeface="Cambria Math" panose="02040503050406030204" pitchFamily="18" charset="0"/>
                              </a:rPr>
                              <m:t>𝑅𝑈</m:t>
                            </m:r>
                          </m:e>
                        </m:d>
                      </m:num>
                      <m:den>
                        <m:r>
                          <a:rPr lang="en-US" sz="2400" b="0" i="1" smtClean="0">
                            <a:latin typeface="Cambria Math" panose="02040503050406030204" pitchFamily="18" charset="0"/>
                          </a:rPr>
                          <m:t>𝜕</m:t>
                        </m:r>
                        <m:r>
                          <a:rPr lang="en-US" sz="2400" b="0" i="1" smtClean="0">
                            <a:latin typeface="Cambria Math" panose="02040503050406030204" pitchFamily="18" charset="0"/>
                          </a:rPr>
                          <m:t>𝑈</m:t>
                        </m:r>
                      </m:den>
                    </m:f>
                    <m:r>
                      <a:rPr lang="en-US" sz="2400" b="0" i="1" smtClean="0">
                        <a:latin typeface="Cambria Math" panose="02040503050406030204" pitchFamily="18" charset="0"/>
                      </a:rPr>
                      <m:t>=2</m:t>
                    </m:r>
                    <m:r>
                      <a:rPr lang="en-US" sz="2400" b="0" i="1" smtClean="0">
                        <a:latin typeface="Cambria Math" panose="02040503050406030204" pitchFamily="18" charset="0"/>
                      </a:rPr>
                      <m:t>𝑅𝑈</m:t>
                    </m:r>
                    <m:r>
                      <a:rPr lang="en-US" sz="2400" b="0" i="1" smtClean="0">
                        <a:latin typeface="Cambria Math" panose="02040503050406030204" pitchFamily="18" charset="0"/>
                      </a:rPr>
                      <m:t>,</m:t>
                    </m:r>
                    <m:f>
                      <m:fPr>
                        <m:ctrlPr>
                          <a:rPr lang="en-US" sz="2400" i="1">
                            <a:latin typeface="Cambria Math" panose="02040503050406030204" pitchFamily="18" charset="0"/>
                          </a:rPr>
                        </m:ctrlPr>
                      </m:fPr>
                      <m:num>
                        <m:r>
                          <a:rPr lang="en-US" sz="2400" i="1">
                            <a:latin typeface="Cambria Math" panose="02040503050406030204" pitchFamily="18" charset="0"/>
                          </a:rPr>
                          <m:t>𝜕</m:t>
                        </m:r>
                        <m:d>
                          <m:dPr>
                            <m:ctrlPr>
                              <a:rPr lang="en-US" sz="2400" i="1">
                                <a:latin typeface="Cambria Math" panose="02040503050406030204" pitchFamily="18" charset="0"/>
                              </a:rPr>
                            </m:ctrlPr>
                          </m:dPr>
                          <m:e>
                            <m:sSup>
                              <m:sSupPr>
                                <m:ctrlPr>
                                  <a:rPr lang="en-US" sz="2400" i="1">
                                    <a:latin typeface="Cambria Math" panose="02040503050406030204" pitchFamily="18" charset="0"/>
                                  </a:rPr>
                                </m:ctrlPr>
                              </m:sSupPr>
                              <m:e>
                                <m:r>
                                  <a:rPr lang="en-US" sz="2400" i="1">
                                    <a:latin typeface="Cambria Math" panose="02040503050406030204" pitchFamily="18" charset="0"/>
                                  </a:rPr>
                                  <m:t>𝑎</m:t>
                                </m:r>
                              </m:e>
                              <m:sup>
                                <m:r>
                                  <a:rPr lang="en-US" sz="2400" i="1">
                                    <a:latin typeface="Cambria Math" panose="02040503050406030204" pitchFamily="18" charset="0"/>
                                  </a:rPr>
                                  <m:t>𝑇</m:t>
                                </m:r>
                              </m:sup>
                            </m:sSup>
                            <m:r>
                              <a:rPr lang="en-US" sz="2400" i="1">
                                <a:latin typeface="Cambria Math" panose="02040503050406030204" pitchFamily="18" charset="0"/>
                              </a:rPr>
                              <m:t>𝑈</m:t>
                            </m:r>
                          </m:e>
                        </m:d>
                      </m:num>
                      <m:den>
                        <m:r>
                          <a:rPr lang="en-US" sz="2400" i="1">
                            <a:latin typeface="Cambria Math" panose="02040503050406030204" pitchFamily="18" charset="0"/>
                          </a:rPr>
                          <m:t>𝜕</m:t>
                        </m:r>
                        <m:r>
                          <a:rPr lang="en-US" sz="2400" i="1">
                            <a:latin typeface="Cambria Math" panose="02040503050406030204" pitchFamily="18" charset="0"/>
                          </a:rPr>
                          <m:t>𝑈</m:t>
                        </m:r>
                      </m:den>
                    </m:f>
                    <m:r>
                      <a:rPr lang="en-US" sz="2400" i="1">
                        <a:latin typeface="Cambria Math" panose="02040503050406030204" pitchFamily="18" charset="0"/>
                      </a:rPr>
                      <m:t>=</m:t>
                    </m:r>
                    <m:r>
                      <a:rPr lang="en-US" sz="2400" i="1">
                        <a:latin typeface="Cambria Math" panose="02040503050406030204" pitchFamily="18" charset="0"/>
                      </a:rPr>
                      <m:t>𝑎</m:t>
                    </m:r>
                    <m:r>
                      <a:rPr lang="en-US" sz="2400" b="0" i="1" smtClean="0">
                        <a:latin typeface="Cambria Math" panose="02040503050406030204" pitchFamily="18" charset="0"/>
                      </a:rPr>
                      <m:t>, </m:t>
                    </m:r>
                    <m:f>
                      <m:fPr>
                        <m:ctrlPr>
                          <a:rPr lang="en-US" sz="2400" i="1">
                            <a:latin typeface="Cambria Math" panose="02040503050406030204" pitchFamily="18" charset="0"/>
                          </a:rPr>
                        </m:ctrlPr>
                      </m:fPr>
                      <m:num>
                        <m:r>
                          <a:rPr lang="en-US" sz="2400" i="1">
                            <a:latin typeface="Cambria Math" panose="02040503050406030204" pitchFamily="18" charset="0"/>
                          </a:rPr>
                          <m:t>𝜕</m:t>
                        </m:r>
                        <m:d>
                          <m:dPr>
                            <m:ctrlPr>
                              <a:rPr lang="en-US" sz="2400" i="1">
                                <a:latin typeface="Cambria Math" panose="02040503050406030204" pitchFamily="18" charset="0"/>
                              </a:rPr>
                            </m:ctrlPr>
                          </m:dPr>
                          <m:e>
                            <m:sSup>
                              <m:sSupPr>
                                <m:ctrlPr>
                                  <a:rPr lang="en-US" sz="2400" i="1">
                                    <a:latin typeface="Cambria Math" panose="02040503050406030204" pitchFamily="18" charset="0"/>
                                  </a:rPr>
                                </m:ctrlPr>
                              </m:sSupPr>
                              <m:e>
                                <m:r>
                                  <a:rPr lang="en-US" sz="2400" i="1" smtClean="0">
                                    <a:latin typeface="Cambria Math" panose="02040503050406030204" pitchFamily="18" charset="0"/>
                                    <a:ea typeface="Cambria Math" panose="02040503050406030204" pitchFamily="18" charset="0"/>
                                  </a:rPr>
                                  <m:t>𝜆</m:t>
                                </m:r>
                              </m:e>
                              <m:sup>
                                <m:r>
                                  <a:rPr lang="en-US" sz="2400" i="1">
                                    <a:latin typeface="Cambria Math" panose="02040503050406030204" pitchFamily="18" charset="0"/>
                                  </a:rPr>
                                  <m:t>𝑇</m:t>
                                </m:r>
                              </m:sup>
                            </m:sSup>
                            <m:r>
                              <a:rPr lang="en-US" sz="2400" b="0" i="1" smtClean="0">
                                <a:latin typeface="Cambria Math" panose="02040503050406030204" pitchFamily="18" charset="0"/>
                              </a:rPr>
                              <m:t>𝐵</m:t>
                            </m:r>
                            <m:r>
                              <a:rPr lang="en-US" sz="2400" i="1">
                                <a:latin typeface="Cambria Math" panose="02040503050406030204" pitchFamily="18" charset="0"/>
                              </a:rPr>
                              <m:t>𝑈</m:t>
                            </m:r>
                          </m:e>
                        </m:d>
                      </m:num>
                      <m:den>
                        <m:r>
                          <a:rPr lang="en-US" sz="2400" i="1">
                            <a:latin typeface="Cambria Math" panose="02040503050406030204" pitchFamily="18" charset="0"/>
                          </a:rPr>
                          <m:t>𝜕</m:t>
                        </m:r>
                        <m:r>
                          <a:rPr lang="en-US" sz="2400" i="1">
                            <a:latin typeface="Cambria Math" panose="02040503050406030204" pitchFamily="18" charset="0"/>
                          </a:rPr>
                          <m:t>𝑈</m:t>
                        </m:r>
                      </m:den>
                    </m:f>
                    <m:r>
                      <a:rPr lang="en-US" sz="2400" i="1">
                        <a:latin typeface="Cambria Math" panose="02040503050406030204" pitchFamily="18" charset="0"/>
                      </a:rPr>
                      <m:t>=</m:t>
                    </m:r>
                    <m:f>
                      <m:fPr>
                        <m:ctrlPr>
                          <a:rPr lang="en-US" sz="2400" i="1">
                            <a:latin typeface="Cambria Math" panose="02040503050406030204" pitchFamily="18" charset="0"/>
                          </a:rPr>
                        </m:ctrlPr>
                      </m:fPr>
                      <m:num>
                        <m:r>
                          <a:rPr lang="en-US" sz="2400" i="1">
                            <a:latin typeface="Cambria Math" panose="02040503050406030204" pitchFamily="18" charset="0"/>
                          </a:rPr>
                          <m:t>𝜕</m:t>
                        </m:r>
                        <m:d>
                          <m:dPr>
                            <m:ctrlPr>
                              <a:rPr lang="en-US" sz="2400" i="1">
                                <a:latin typeface="Cambria Math" panose="02040503050406030204" pitchFamily="18" charset="0"/>
                              </a:rPr>
                            </m:ctrlPr>
                          </m:dPr>
                          <m:e>
                            <m:sSup>
                              <m:sSupPr>
                                <m:ctrlPr>
                                  <a:rPr lang="en-US" sz="2400" b="0" i="1" smtClean="0">
                                    <a:latin typeface="Cambria Math" panose="02040503050406030204" pitchFamily="18" charset="0"/>
                                    <a:ea typeface="Cambria Math" panose="02040503050406030204" pitchFamily="18" charset="0"/>
                                  </a:rPr>
                                </m:ctrlPr>
                              </m:sSupPr>
                              <m:e>
                                <m:d>
                                  <m:dPr>
                                    <m:ctrlPr>
                                      <a:rPr lang="en-US" sz="2400" b="0" i="1" smtClean="0">
                                        <a:latin typeface="Cambria Math" panose="02040503050406030204" pitchFamily="18" charset="0"/>
                                        <a:ea typeface="Cambria Math" panose="02040503050406030204" pitchFamily="18" charset="0"/>
                                      </a:rPr>
                                    </m:ctrlPr>
                                  </m:dPr>
                                  <m:e>
                                    <m:sSup>
                                      <m:sSupPr>
                                        <m:ctrlPr>
                                          <a:rPr lang="en-US" sz="2400" i="1">
                                            <a:latin typeface="Cambria Math" panose="02040503050406030204" pitchFamily="18" charset="0"/>
                                          </a:rPr>
                                        </m:ctrlPr>
                                      </m:sSupPr>
                                      <m:e>
                                        <m:r>
                                          <a:rPr lang="en-US" sz="2400" i="1">
                                            <a:latin typeface="Cambria Math" panose="02040503050406030204" pitchFamily="18" charset="0"/>
                                            <a:ea typeface="Cambria Math" panose="02040503050406030204" pitchFamily="18" charset="0"/>
                                          </a:rPr>
                                          <m:t>𝐵</m:t>
                                        </m:r>
                                      </m:e>
                                      <m:sup>
                                        <m:r>
                                          <a:rPr lang="en-US" sz="2400" i="1">
                                            <a:latin typeface="Cambria Math" panose="02040503050406030204" pitchFamily="18" charset="0"/>
                                          </a:rPr>
                                          <m:t>𝑇</m:t>
                                        </m:r>
                                      </m:sup>
                                    </m:sSup>
                                    <m:r>
                                      <a:rPr lang="en-US" sz="2400" i="1">
                                        <a:latin typeface="Cambria Math" panose="02040503050406030204" pitchFamily="18" charset="0"/>
                                        <a:ea typeface="Cambria Math" panose="02040503050406030204" pitchFamily="18" charset="0"/>
                                      </a:rPr>
                                      <m:t>𝜆</m:t>
                                    </m:r>
                                  </m:e>
                                </m:d>
                              </m:e>
                              <m:sup>
                                <m:r>
                                  <a:rPr lang="en-US" sz="2400" b="0" i="1" smtClean="0">
                                    <a:latin typeface="Cambria Math" panose="02040503050406030204" pitchFamily="18" charset="0"/>
                                    <a:ea typeface="Cambria Math" panose="02040503050406030204" pitchFamily="18" charset="0"/>
                                  </a:rPr>
                                  <m:t>𝑇</m:t>
                                </m:r>
                              </m:sup>
                            </m:sSup>
                            <m:r>
                              <a:rPr lang="en-US" sz="2400" i="1">
                                <a:latin typeface="Cambria Math" panose="02040503050406030204" pitchFamily="18" charset="0"/>
                              </a:rPr>
                              <m:t>𝑈</m:t>
                            </m:r>
                          </m:e>
                        </m:d>
                      </m:num>
                      <m:den>
                        <m:r>
                          <a:rPr lang="en-US" sz="2400" i="1">
                            <a:latin typeface="Cambria Math" panose="02040503050406030204" pitchFamily="18" charset="0"/>
                          </a:rPr>
                          <m:t>𝜕</m:t>
                        </m:r>
                        <m:r>
                          <a:rPr lang="en-US" sz="2400" i="1">
                            <a:latin typeface="Cambria Math" panose="02040503050406030204" pitchFamily="18" charset="0"/>
                          </a:rPr>
                          <m:t>𝑈</m:t>
                        </m:r>
                      </m:den>
                    </m:f>
                    <m:r>
                      <a:rPr lang="en-US" sz="2400" b="0" i="1" smtClean="0">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ea typeface="Cambria Math" panose="02040503050406030204" pitchFamily="18" charset="0"/>
                          </a:rPr>
                          <m:t>𝐵</m:t>
                        </m:r>
                      </m:e>
                      <m:sup>
                        <m:r>
                          <a:rPr lang="en-US" sz="2400" i="1">
                            <a:latin typeface="Cambria Math" panose="02040503050406030204" pitchFamily="18" charset="0"/>
                          </a:rPr>
                          <m:t>𝑇</m:t>
                        </m:r>
                      </m:sup>
                    </m:sSup>
                    <m:r>
                      <a:rPr lang="en-US" sz="2400" i="1">
                        <a:latin typeface="Cambria Math" panose="02040503050406030204" pitchFamily="18" charset="0"/>
                        <a:ea typeface="Cambria Math" panose="02040503050406030204" pitchFamily="18" charset="0"/>
                      </a:rPr>
                      <m:t>𝜆</m:t>
                    </m:r>
                    <m:r>
                      <a:rPr lang="en-US" sz="2400" b="0" i="1" smtClean="0">
                        <a:latin typeface="Cambria Math" panose="02040503050406030204" pitchFamily="18" charset="0"/>
                        <a:ea typeface="Cambria Math" panose="02040503050406030204" pitchFamily="18" charset="0"/>
                      </a:rPr>
                      <m:t>, &amp;</m:t>
                    </m:r>
                    <m:r>
                      <a:rPr lang="en-US" sz="2400" b="0" i="1" smtClean="0">
                        <a:latin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𝑅𝑒𝑠𝑡</m:t>
                    </m:r>
                    <m:r>
                      <a:rPr lang="en-US" sz="2400" b="0" i="1" smtClean="0">
                        <a:latin typeface="Cambria Math" panose="02040503050406030204" pitchFamily="18" charset="0"/>
                        <a:ea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𝑡𝑒𝑟𝑚𝑠</m:t>
                    </m:r>
                    <m:r>
                      <a:rPr lang="en-US" sz="2400" b="0" i="1" smtClean="0">
                        <a:latin typeface="Cambria Math" panose="02040503050406030204" pitchFamily="18" charset="0"/>
                        <a:ea typeface="Cambria Math" panose="02040503050406030204" pitchFamily="18" charset="0"/>
                      </a:rPr>
                      <m:t>=0)</m:t>
                    </m:r>
                  </m:oMath>
                </a14:m>
                <a:endParaRPr lang="en-US" sz="2400" dirty="0" smtClean="0"/>
              </a:p>
              <a:p>
                <a14:m>
                  <m:oMath xmlns:m="http://schemas.openxmlformats.org/officeDocument/2006/math">
                    <m:r>
                      <a:rPr lang="en-US" i="1">
                        <a:latin typeface="Cambria Math" panose="02040503050406030204" pitchFamily="18" charset="0"/>
                      </a:rPr>
                      <m:t>⇒</m:t>
                    </m:r>
                    <m:r>
                      <a:rPr lang="en-US" b="0" i="1" smtClean="0">
                        <a:latin typeface="Cambria Math" panose="02040503050406030204" pitchFamily="18" charset="0"/>
                      </a:rPr>
                      <m:t>𝑈</m:t>
                    </m:r>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𝑅</m:t>
                        </m:r>
                      </m:e>
                      <m:sup>
                        <m:r>
                          <a:rPr lang="en-US" b="0" i="1" smtClean="0">
                            <a:latin typeface="Cambria Math" panose="02040503050406030204" pitchFamily="18" charset="0"/>
                          </a:rPr>
                          <m:t>−1</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𝐵</m:t>
                        </m:r>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e>
                      <m:sup>
                        <m:r>
                          <a:rPr lang="en-US" b="0" i="1" smtClean="0">
                            <a:latin typeface="Cambria Math" panose="02040503050406030204" pitchFamily="18" charset="0"/>
                          </a:rPr>
                          <m:t>𝑇</m:t>
                        </m:r>
                      </m:sup>
                    </m:sSup>
                    <m:r>
                      <a:rPr lang="en-US" b="0" i="1" smtClean="0">
                        <a:latin typeface="Cambria Math" panose="02040503050406030204" pitchFamily="18" charset="0"/>
                        <a:ea typeface="Cambria Math" panose="02040503050406030204" pitchFamily="18" charset="0"/>
                      </a:rPr>
                      <m:t>𝜆</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𝑡</m:t>
                    </m:r>
                    <m:r>
                      <a:rPr lang="en-US" b="0" i="1" smtClean="0">
                        <a:latin typeface="Cambria Math" panose="02040503050406030204" pitchFamily="18" charset="0"/>
                        <a:ea typeface="Cambria Math" panose="02040503050406030204" pitchFamily="18" charset="0"/>
                      </a:rPr>
                      <m:t>)</m:t>
                    </m:r>
                  </m:oMath>
                </a14:m>
                <a:r>
                  <a:rPr lang="en-US" dirty="0" smtClean="0"/>
                  <a:t>	---(2)</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043" t="-2241" b="-3782"/>
                </a:stretch>
              </a:blipFill>
            </p:spPr>
            <p:txBody>
              <a:bodyPr/>
              <a:lstStyle/>
              <a:p>
                <a:r>
                  <a:rPr lang="en-US">
                    <a:noFill/>
                  </a:rPr>
                  <a:t> </a:t>
                </a:r>
              </a:p>
            </p:txBody>
          </p:sp>
        </mc:Fallback>
      </mc:AlternateContent>
      <p:cxnSp>
        <p:nvCxnSpPr>
          <p:cNvPr id="5" name="Straight Arrow Connector 4"/>
          <p:cNvCxnSpPr/>
          <p:nvPr/>
        </p:nvCxnSpPr>
        <p:spPr>
          <a:xfrm flipV="1">
            <a:off x="2483893" y="3152632"/>
            <a:ext cx="286603" cy="42308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 name="Straight Arrow Connector 5"/>
          <p:cNvCxnSpPr/>
          <p:nvPr/>
        </p:nvCxnSpPr>
        <p:spPr>
          <a:xfrm flipV="1">
            <a:off x="1443465" y="3466532"/>
            <a:ext cx="358039" cy="25930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0137390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Solution of finite time LQR Problem…</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b="1" dirty="0" smtClean="0"/>
                  <a:t>Step 3: </a:t>
                </a:r>
                <a:r>
                  <a:rPr lang="en-US" dirty="0" smtClean="0"/>
                  <a:t>We know State equation</a:t>
                </a:r>
              </a:p>
              <a:p>
                <a14:m>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𝑋</m:t>
                        </m:r>
                      </m:e>
                    </m:acc>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m:t>
                        </m:r>
                        <m:r>
                          <a:rPr lang="en-US" b="0" i="1" smtClean="0">
                            <a:latin typeface="Cambria Math" panose="02040503050406030204" pitchFamily="18" charset="0"/>
                          </a:rPr>
                          <m:t>𝐻</m:t>
                        </m:r>
                        <m:r>
                          <a:rPr lang="en-US" b="0" i="1" smtClean="0">
                            <a:latin typeface="Cambria Math" panose="02040503050406030204" pitchFamily="18" charset="0"/>
                          </a:rPr>
                          <m:t>(.)</m:t>
                        </m:r>
                      </m:num>
                      <m:den>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𝜆</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𝑡</m:t>
                        </m:r>
                        <m:r>
                          <a:rPr lang="en-US" b="0" i="1" smtClean="0">
                            <a:latin typeface="Cambria Math" panose="02040503050406030204" pitchFamily="18" charset="0"/>
                            <a:ea typeface="Cambria Math" panose="02040503050406030204" pitchFamily="18" charset="0"/>
                          </a:rPr>
                          <m:t>)</m:t>
                        </m:r>
                      </m:den>
                    </m:f>
                  </m:oMath>
                </a14:m>
                <a:r>
                  <a:rPr lang="en-US" dirty="0" smtClean="0"/>
                  <a:t>		put the value of </a:t>
                </a:r>
                <a:r>
                  <a:rPr lang="en-US" dirty="0" err="1" smtClean="0"/>
                  <a:t>equ</a:t>
                </a:r>
                <a:r>
                  <a:rPr lang="en-US" dirty="0" smtClean="0"/>
                  <a:t>(1)</a:t>
                </a:r>
              </a:p>
              <a:p>
                <a:r>
                  <a:rPr lang="en-US" sz="2400" dirty="0" smtClean="0"/>
                  <a:t>Using  </a:t>
                </a:r>
                <a14:m>
                  <m:oMath xmlns:m="http://schemas.openxmlformats.org/officeDocument/2006/math">
                    <m:sSup>
                      <m:sSupPr>
                        <m:ctrlPr>
                          <a:rPr lang="en-US" sz="2400" i="1">
                            <a:latin typeface="Cambria Math" panose="02040503050406030204" pitchFamily="18" charset="0"/>
                          </a:rPr>
                        </m:ctrlPr>
                      </m:sSupPr>
                      <m:e>
                        <m:r>
                          <a:rPr lang="en-US" sz="2400" i="1">
                            <a:latin typeface="Cambria Math" panose="02040503050406030204" pitchFamily="18" charset="0"/>
                            <a:ea typeface="Cambria Math" panose="02040503050406030204" pitchFamily="18" charset="0"/>
                          </a:rPr>
                          <m:t>𝜆</m:t>
                        </m:r>
                      </m:e>
                      <m:sup>
                        <m:r>
                          <a:rPr lang="en-US" sz="2400" i="1">
                            <a:latin typeface="Cambria Math" panose="02040503050406030204" pitchFamily="18" charset="0"/>
                          </a:rPr>
                          <m:t>𝑇</m:t>
                        </m:r>
                      </m:sup>
                    </m:sSup>
                    <m:d>
                      <m:dPr>
                        <m:ctrlPr>
                          <a:rPr lang="en-US" sz="2400" i="1">
                            <a:latin typeface="Cambria Math" panose="02040503050406030204" pitchFamily="18" charset="0"/>
                          </a:rPr>
                        </m:ctrlPr>
                      </m:dPr>
                      <m:e>
                        <m:r>
                          <a:rPr lang="en-US" sz="2400" i="1">
                            <a:latin typeface="Cambria Math" panose="02040503050406030204" pitchFamily="18" charset="0"/>
                          </a:rPr>
                          <m:t>𝑡</m:t>
                        </m:r>
                      </m:e>
                    </m:d>
                    <m:d>
                      <m:dPr>
                        <m:begChr m:val="["/>
                        <m:endChr m:val="]"/>
                        <m:ctrlPr>
                          <a:rPr lang="en-US" sz="2400" i="1">
                            <a:latin typeface="Cambria Math" panose="02040503050406030204" pitchFamily="18" charset="0"/>
                          </a:rPr>
                        </m:ctrlPr>
                      </m:dPr>
                      <m:e>
                        <m:r>
                          <a:rPr lang="en-US" sz="2400" i="1">
                            <a:latin typeface="Cambria Math" panose="02040503050406030204" pitchFamily="18" charset="0"/>
                          </a:rPr>
                          <m:t>𝐴</m:t>
                        </m:r>
                        <m:r>
                          <a:rPr lang="en-US" sz="2400" i="1">
                            <a:latin typeface="Cambria Math" panose="02040503050406030204" pitchFamily="18" charset="0"/>
                          </a:rPr>
                          <m:t>(</m:t>
                        </m:r>
                        <m:r>
                          <a:rPr lang="en-US" sz="2400" i="1">
                            <a:latin typeface="Cambria Math" panose="02040503050406030204" pitchFamily="18" charset="0"/>
                          </a:rPr>
                          <m:t>𝑡</m:t>
                        </m:r>
                        <m:r>
                          <a:rPr lang="en-US" sz="2400" i="1">
                            <a:latin typeface="Cambria Math" panose="02040503050406030204" pitchFamily="18" charset="0"/>
                          </a:rPr>
                          <m:t>)</m:t>
                        </m:r>
                        <m:r>
                          <a:rPr lang="en-US" sz="2400" i="1">
                            <a:latin typeface="Cambria Math" panose="02040503050406030204" pitchFamily="18" charset="0"/>
                          </a:rPr>
                          <m:t>𝑋</m:t>
                        </m:r>
                        <m:d>
                          <m:dPr>
                            <m:ctrlPr>
                              <a:rPr lang="en-US" sz="2400" i="1">
                                <a:latin typeface="Cambria Math" panose="02040503050406030204" pitchFamily="18" charset="0"/>
                              </a:rPr>
                            </m:ctrlPr>
                          </m:dPr>
                          <m:e>
                            <m:r>
                              <a:rPr lang="en-US" sz="2400" i="1">
                                <a:latin typeface="Cambria Math" panose="02040503050406030204" pitchFamily="18" charset="0"/>
                              </a:rPr>
                              <m:t>𝑡</m:t>
                            </m:r>
                          </m:e>
                        </m:d>
                        <m:r>
                          <a:rPr lang="en-US" sz="2400" i="1">
                            <a:latin typeface="Cambria Math" panose="02040503050406030204" pitchFamily="18" charset="0"/>
                          </a:rPr>
                          <m:t>+</m:t>
                        </m:r>
                        <m:r>
                          <a:rPr lang="en-US" sz="2400" i="1">
                            <a:latin typeface="Cambria Math" panose="02040503050406030204" pitchFamily="18" charset="0"/>
                          </a:rPr>
                          <m:t>𝐵</m:t>
                        </m:r>
                        <m:d>
                          <m:dPr>
                            <m:ctrlPr>
                              <a:rPr lang="en-US" sz="2400" i="1">
                                <a:latin typeface="Cambria Math" panose="02040503050406030204" pitchFamily="18" charset="0"/>
                              </a:rPr>
                            </m:ctrlPr>
                          </m:dPr>
                          <m:e>
                            <m:r>
                              <a:rPr lang="en-US" sz="2400" i="1">
                                <a:latin typeface="Cambria Math" panose="02040503050406030204" pitchFamily="18" charset="0"/>
                              </a:rPr>
                              <m:t>𝑡</m:t>
                            </m:r>
                          </m:e>
                        </m:d>
                        <m:r>
                          <a:rPr lang="en-US" sz="2400" i="1">
                            <a:latin typeface="Cambria Math" panose="02040503050406030204" pitchFamily="18" charset="0"/>
                          </a:rPr>
                          <m:t>𝑈</m:t>
                        </m:r>
                        <m:d>
                          <m:dPr>
                            <m:ctrlPr>
                              <a:rPr lang="en-US" sz="2400" i="1">
                                <a:latin typeface="Cambria Math" panose="02040503050406030204" pitchFamily="18" charset="0"/>
                              </a:rPr>
                            </m:ctrlPr>
                          </m:dPr>
                          <m:e>
                            <m:r>
                              <a:rPr lang="en-US" sz="2400" i="1">
                                <a:latin typeface="Cambria Math" panose="02040503050406030204" pitchFamily="18" charset="0"/>
                              </a:rPr>
                              <m:t>𝑡</m:t>
                            </m:r>
                          </m:e>
                        </m:d>
                      </m:e>
                    </m:d>
                  </m:oMath>
                </a14:m>
                <a:r>
                  <a:rPr lang="en-US" sz="2400" i="1" dirty="0" smtClean="0">
                    <a:latin typeface="Cambria Math" panose="02040503050406030204" pitchFamily="18" charset="0"/>
                  </a:rPr>
                  <a:t>	this is scalar because H(.) is scalar </a:t>
                </a:r>
              </a:p>
              <a:p>
                <a14:m>
                  <m:oMath xmlns:m="http://schemas.openxmlformats.org/officeDocument/2006/math">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begChr m:val="["/>
                            <m:endChr m:val="]"/>
                            <m:ctrlPr>
                              <a:rPr lang="en-US" b="0" i="1" smtClean="0">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ea typeface="Cambria Math" panose="02040503050406030204" pitchFamily="18" charset="0"/>
                                  </a:rPr>
                                  <m:t>𝜆</m:t>
                                </m:r>
                              </m:e>
                              <m:sup>
                                <m:r>
                                  <a:rPr lang="en-US" i="1">
                                    <a:latin typeface="Cambria Math" panose="02040503050406030204" pitchFamily="18" charset="0"/>
                                  </a:rPr>
                                  <m:t>𝑇</m:t>
                                </m:r>
                              </m:sup>
                            </m:sSup>
                            <m:d>
                              <m:dPr>
                                <m:ctrlPr>
                                  <a:rPr lang="en-US" i="1">
                                    <a:latin typeface="Cambria Math" panose="02040503050406030204" pitchFamily="18" charset="0"/>
                                  </a:rPr>
                                </m:ctrlPr>
                              </m:dPr>
                              <m:e>
                                <m:r>
                                  <a:rPr lang="en-US" i="1">
                                    <a:latin typeface="Cambria Math" panose="02040503050406030204" pitchFamily="18" charset="0"/>
                                  </a:rPr>
                                  <m:t>𝑡</m:t>
                                </m:r>
                              </m:e>
                            </m:d>
                            <m:d>
                              <m:dPr>
                                <m:begChr m:val="["/>
                                <m:endChr m:val="]"/>
                                <m:ctrlPr>
                                  <a:rPr lang="en-US" i="1">
                                    <a:latin typeface="Cambria Math" panose="02040503050406030204" pitchFamily="18" charset="0"/>
                                  </a:rPr>
                                </m:ctrlPr>
                              </m:dPr>
                              <m:e>
                                <m:r>
                                  <a:rPr lang="en-US" i="1">
                                    <a:latin typeface="Cambria Math" panose="02040503050406030204" pitchFamily="18" charset="0"/>
                                  </a:rPr>
                                  <m:t>𝐴</m:t>
                                </m:r>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m:t>
                                </m:r>
                                <m:r>
                                  <a:rPr lang="en-US" i="1">
                                    <a:latin typeface="Cambria Math" panose="02040503050406030204" pitchFamily="18" charset="0"/>
                                  </a:rPr>
                                  <m:t>𝑋</m:t>
                                </m:r>
                                <m:d>
                                  <m:dPr>
                                    <m:ctrlPr>
                                      <a:rPr lang="en-US"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m:t>
                                </m:r>
                                <m:r>
                                  <a:rPr lang="en-US" i="1">
                                    <a:latin typeface="Cambria Math" panose="02040503050406030204" pitchFamily="18" charset="0"/>
                                  </a:rPr>
                                  <m:t>𝐵</m:t>
                                </m:r>
                                <m:d>
                                  <m:dPr>
                                    <m:ctrlPr>
                                      <a:rPr lang="en-US"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𝑈</m:t>
                                </m:r>
                                <m:d>
                                  <m:dPr>
                                    <m:ctrlPr>
                                      <a:rPr lang="en-US" i="1">
                                        <a:latin typeface="Cambria Math" panose="02040503050406030204" pitchFamily="18" charset="0"/>
                                      </a:rPr>
                                    </m:ctrlPr>
                                  </m:dPr>
                                  <m:e>
                                    <m:r>
                                      <a:rPr lang="en-US" i="1">
                                        <a:latin typeface="Cambria Math" panose="02040503050406030204" pitchFamily="18" charset="0"/>
                                      </a:rPr>
                                      <m:t>𝑡</m:t>
                                    </m:r>
                                  </m:e>
                                </m:d>
                              </m:e>
                            </m:d>
                          </m:e>
                        </m:d>
                      </m:e>
                      <m:sup>
                        <m:r>
                          <a:rPr lang="en-US" b="0" i="1" smtClean="0">
                            <a:latin typeface="Cambria Math" panose="02040503050406030204" pitchFamily="18" charset="0"/>
                          </a:rPr>
                          <m:t>𝑇</m:t>
                        </m:r>
                      </m:sup>
                    </m:sSup>
                  </m:oMath>
                </a14:m>
                <a:r>
                  <a:rPr lang="en-US" dirty="0" smtClean="0"/>
                  <a:t>	(We can take transpose of scalar)</a:t>
                </a:r>
              </a:p>
              <a:p>
                <a14:m>
                  <m:oMath xmlns:m="http://schemas.openxmlformats.org/officeDocument/2006/math">
                    <m:sSup>
                      <m:sSupPr>
                        <m:ctrlPr>
                          <a:rPr lang="en-US" i="1">
                            <a:latin typeface="Cambria Math" panose="02040503050406030204" pitchFamily="18" charset="0"/>
                          </a:rPr>
                        </m:ctrlPr>
                      </m:sSupPr>
                      <m:e>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𝐴</m:t>
                            </m:r>
                            <m:d>
                              <m:dPr>
                                <m:ctrlPr>
                                  <a:rPr lang="en-US"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𝑋</m:t>
                            </m:r>
                            <m:d>
                              <m:dPr>
                                <m:ctrlPr>
                                  <a:rPr lang="en-US"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m:t>
                            </m:r>
                            <m:r>
                              <a:rPr lang="en-US" i="1">
                                <a:latin typeface="Cambria Math" panose="02040503050406030204" pitchFamily="18" charset="0"/>
                              </a:rPr>
                              <m:t>𝐵</m:t>
                            </m:r>
                            <m:d>
                              <m:dPr>
                                <m:ctrlPr>
                                  <a:rPr lang="en-US"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𝑈</m:t>
                            </m:r>
                            <m:d>
                              <m:dPr>
                                <m:ctrlPr>
                                  <a:rPr lang="en-US" i="1">
                                    <a:latin typeface="Cambria Math" panose="02040503050406030204" pitchFamily="18" charset="0"/>
                                  </a:rPr>
                                </m:ctrlPr>
                              </m:dPr>
                              <m:e>
                                <m:r>
                                  <a:rPr lang="en-US" i="1">
                                    <a:latin typeface="Cambria Math" panose="02040503050406030204" pitchFamily="18" charset="0"/>
                                  </a:rPr>
                                  <m:t>𝑡</m:t>
                                </m:r>
                              </m:e>
                            </m:d>
                          </m:e>
                        </m:d>
                      </m:e>
                      <m:sup>
                        <m:r>
                          <a:rPr lang="en-US" i="1">
                            <a:latin typeface="Cambria Math" panose="02040503050406030204" pitchFamily="18" charset="0"/>
                          </a:rPr>
                          <m:t>𝑇</m:t>
                        </m:r>
                      </m:sup>
                    </m:sSup>
                    <m:r>
                      <a:rPr lang="en-US" i="1">
                        <a:latin typeface="Cambria Math" panose="02040503050406030204" pitchFamily="18" charset="0"/>
                        <a:ea typeface="Cambria Math" panose="02040503050406030204" pitchFamily="18" charset="0"/>
                      </a:rPr>
                      <m:t>𝜆</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𝑡</m:t>
                    </m:r>
                    <m:r>
                      <a:rPr lang="en-US" b="0" i="1" smtClean="0">
                        <a:latin typeface="Cambria Math" panose="02040503050406030204" pitchFamily="18" charset="0"/>
                        <a:ea typeface="Cambria Math" panose="02040503050406030204" pitchFamily="18" charset="0"/>
                      </a:rPr>
                      <m:t>)</m:t>
                    </m:r>
                  </m:oMath>
                </a14:m>
                <a:endParaRPr lang="en-US" dirty="0" smtClean="0"/>
              </a:p>
              <a:p>
                <a:r>
                  <a:rPr lang="en-US" dirty="0" smtClean="0"/>
                  <a:t>So</a:t>
                </a:r>
              </a:p>
              <a:p>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𝑋</m:t>
                        </m:r>
                      </m:e>
                    </m:acc>
                    <m:d>
                      <m:dPr>
                        <m:ctrlPr>
                          <a:rPr lang="en-US"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𝐻</m:t>
                        </m:r>
                        <m:r>
                          <a:rPr lang="en-US" i="1">
                            <a:latin typeface="Cambria Math" panose="02040503050406030204" pitchFamily="18" charset="0"/>
                          </a:rPr>
                          <m:t>(.)</m:t>
                        </m:r>
                      </m:num>
                      <m:den>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𝜆</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𝑡</m:t>
                        </m:r>
                        <m:r>
                          <a:rPr lang="en-US" i="1">
                            <a:latin typeface="Cambria Math" panose="02040503050406030204" pitchFamily="18" charset="0"/>
                            <a:ea typeface="Cambria Math" panose="02040503050406030204" pitchFamily="18" charset="0"/>
                          </a:rPr>
                          <m:t>)</m:t>
                        </m:r>
                      </m:den>
                    </m:f>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rPr>
                      <m:t>𝐴</m:t>
                    </m:r>
                    <m:d>
                      <m:dPr>
                        <m:ctrlPr>
                          <a:rPr lang="en-US"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𝑋</m:t>
                    </m:r>
                    <m:d>
                      <m:dPr>
                        <m:ctrlPr>
                          <a:rPr lang="en-US"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m:t>
                    </m:r>
                    <m:r>
                      <a:rPr lang="en-US" i="1">
                        <a:latin typeface="Cambria Math" panose="02040503050406030204" pitchFamily="18" charset="0"/>
                      </a:rPr>
                      <m:t>𝐵</m:t>
                    </m:r>
                    <m:d>
                      <m:dPr>
                        <m:ctrlPr>
                          <a:rPr lang="en-US"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𝑈</m:t>
                    </m:r>
                    <m:d>
                      <m:dPr>
                        <m:ctrlPr>
                          <a:rPr lang="en-US" i="1">
                            <a:latin typeface="Cambria Math" panose="02040503050406030204" pitchFamily="18" charset="0"/>
                          </a:rPr>
                        </m:ctrlPr>
                      </m:dPr>
                      <m:e>
                        <m:r>
                          <a:rPr lang="en-US" i="1">
                            <a:latin typeface="Cambria Math" panose="02040503050406030204" pitchFamily="18" charset="0"/>
                          </a:rPr>
                          <m:t>𝑡</m:t>
                        </m:r>
                      </m:e>
                    </m:d>
                  </m:oMath>
                </a14:m>
                <a:r>
                  <a:rPr lang="en-US" dirty="0" smtClean="0"/>
                  <a:t>	---(3)</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043" t="-2241" r="-464"/>
                </a:stretch>
              </a:blipFill>
            </p:spPr>
            <p:txBody>
              <a:bodyPr/>
              <a:lstStyle/>
              <a:p>
                <a:r>
                  <a:rPr lang="en-US">
                    <a:noFill/>
                  </a:rPr>
                  <a:t> </a:t>
                </a:r>
              </a:p>
            </p:txBody>
          </p:sp>
        </mc:Fallback>
      </mc:AlternateContent>
    </p:spTree>
    <p:extLst>
      <p:ext uri="{BB962C8B-B14F-4D97-AF65-F5344CB8AC3E}">
        <p14:creationId xmlns:p14="http://schemas.microsoft.com/office/powerpoint/2010/main" val="29453373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Solution of finite time LQR Problem…</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Put value of </a:t>
                </a:r>
                <a:r>
                  <a:rPr lang="en-US" dirty="0" err="1" smtClean="0"/>
                  <a:t>equ</a:t>
                </a:r>
                <a:r>
                  <a:rPr lang="en-US" dirty="0" smtClean="0"/>
                  <a:t>(2) in </a:t>
                </a:r>
                <a:r>
                  <a:rPr lang="en-US" dirty="0" err="1" smtClean="0"/>
                  <a:t>equ</a:t>
                </a:r>
                <a:r>
                  <a:rPr lang="en-US" dirty="0" smtClean="0"/>
                  <a:t>(3), we have</a:t>
                </a:r>
              </a:p>
              <a:p>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𝑋</m:t>
                        </m:r>
                      </m:e>
                    </m:acc>
                    <m:d>
                      <m:dPr>
                        <m:ctrlPr>
                          <a:rPr lang="en-US"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m:t>
                    </m:r>
                    <m:r>
                      <a:rPr lang="en-US" i="1">
                        <a:latin typeface="Cambria Math" panose="02040503050406030204" pitchFamily="18" charset="0"/>
                      </a:rPr>
                      <m:t>𝐴</m:t>
                    </m:r>
                    <m:d>
                      <m:dPr>
                        <m:ctrlPr>
                          <a:rPr lang="en-US"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𝑋</m:t>
                    </m:r>
                    <m:d>
                      <m:dPr>
                        <m:ctrlPr>
                          <a:rPr lang="en-US" i="1">
                            <a:latin typeface="Cambria Math" panose="02040503050406030204" pitchFamily="18" charset="0"/>
                          </a:rPr>
                        </m:ctrlPr>
                      </m:dPr>
                      <m:e>
                        <m:r>
                          <a:rPr lang="en-US" i="1">
                            <a:latin typeface="Cambria Math" panose="02040503050406030204" pitchFamily="18" charset="0"/>
                          </a:rPr>
                          <m:t>𝑡</m:t>
                        </m:r>
                      </m:e>
                    </m:d>
                    <m:r>
                      <a:rPr lang="en-US" b="0" i="1" smtClean="0">
                        <a:latin typeface="Cambria Math" panose="02040503050406030204" pitchFamily="18" charset="0"/>
                      </a:rPr>
                      <m:t>−</m:t>
                    </m:r>
                    <m:r>
                      <a:rPr lang="en-US" i="1">
                        <a:latin typeface="Cambria Math" panose="02040503050406030204" pitchFamily="18" charset="0"/>
                      </a:rPr>
                      <m:t>𝐵</m:t>
                    </m:r>
                    <m:d>
                      <m:dPr>
                        <m:ctrlPr>
                          <a:rPr lang="en-US" i="1">
                            <a:latin typeface="Cambria Math" panose="02040503050406030204" pitchFamily="18" charset="0"/>
                          </a:rPr>
                        </m:ctrlPr>
                      </m:dPr>
                      <m:e>
                        <m:r>
                          <a:rPr lang="en-US" i="1">
                            <a:latin typeface="Cambria Math" panose="02040503050406030204" pitchFamily="18" charset="0"/>
                          </a:rPr>
                          <m:t>𝑡</m:t>
                        </m:r>
                      </m:e>
                    </m:d>
                    <m:sSup>
                      <m:sSupPr>
                        <m:ctrlPr>
                          <a:rPr lang="en-US" i="1">
                            <a:latin typeface="Cambria Math" panose="02040503050406030204" pitchFamily="18" charset="0"/>
                          </a:rPr>
                        </m:ctrlPr>
                      </m:sSupPr>
                      <m:e>
                        <m:r>
                          <a:rPr lang="en-US" i="1">
                            <a:latin typeface="Cambria Math" panose="02040503050406030204" pitchFamily="18" charset="0"/>
                          </a:rPr>
                          <m:t>𝑅</m:t>
                        </m:r>
                      </m:e>
                      <m:sup>
                        <m:r>
                          <a:rPr lang="en-US" i="1">
                            <a:latin typeface="Cambria Math" panose="02040503050406030204" pitchFamily="18" charset="0"/>
                          </a:rPr>
                          <m:t>−1</m:t>
                        </m:r>
                      </m:sup>
                    </m:sSup>
                    <m:sSup>
                      <m:sSupPr>
                        <m:ctrlPr>
                          <a:rPr lang="en-US" i="1">
                            <a:latin typeface="Cambria Math" panose="02040503050406030204" pitchFamily="18" charset="0"/>
                          </a:rPr>
                        </m:ctrlPr>
                      </m:sSupPr>
                      <m:e>
                        <m:r>
                          <a:rPr lang="en-US" i="1">
                            <a:latin typeface="Cambria Math" panose="02040503050406030204" pitchFamily="18" charset="0"/>
                          </a:rPr>
                          <m:t>𝐵</m:t>
                        </m:r>
                        <m:d>
                          <m:dPr>
                            <m:ctrlPr>
                              <a:rPr lang="en-US" i="1">
                                <a:latin typeface="Cambria Math" panose="02040503050406030204" pitchFamily="18" charset="0"/>
                              </a:rPr>
                            </m:ctrlPr>
                          </m:dPr>
                          <m:e>
                            <m:r>
                              <a:rPr lang="en-US" i="1">
                                <a:latin typeface="Cambria Math" panose="02040503050406030204" pitchFamily="18" charset="0"/>
                              </a:rPr>
                              <m:t>𝑡</m:t>
                            </m:r>
                          </m:e>
                        </m:d>
                      </m:e>
                      <m:sup>
                        <m:r>
                          <a:rPr lang="en-US" i="1">
                            <a:latin typeface="Cambria Math" panose="02040503050406030204" pitchFamily="18" charset="0"/>
                          </a:rPr>
                          <m:t>𝑇</m:t>
                        </m:r>
                      </m:sup>
                    </m:sSup>
                    <m:r>
                      <a:rPr lang="en-US" i="1">
                        <a:latin typeface="Cambria Math" panose="02040503050406030204" pitchFamily="18" charset="0"/>
                        <a:ea typeface="Cambria Math" panose="02040503050406030204" pitchFamily="18" charset="0"/>
                      </a:rPr>
                      <m:t>𝜆</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𝑡</m:t>
                    </m:r>
                    <m:r>
                      <a:rPr lang="en-US" i="1">
                        <a:latin typeface="Cambria Math" panose="02040503050406030204" pitchFamily="18" charset="0"/>
                        <a:ea typeface="Cambria Math" panose="02040503050406030204" pitchFamily="18" charset="0"/>
                      </a:rPr>
                      <m:t>)</m:t>
                    </m:r>
                  </m:oMath>
                </a14:m>
                <a:r>
                  <a:rPr lang="en-US" dirty="0" smtClean="0"/>
                  <a:t>	---(4)</a:t>
                </a:r>
              </a:p>
              <a:p>
                <a:r>
                  <a:rPr lang="en-US" dirty="0" smtClean="0"/>
                  <a:t>And </a:t>
                </a:r>
                <a:r>
                  <a:rPr lang="en-US" dirty="0"/>
                  <a:t>w</a:t>
                </a:r>
                <a:r>
                  <a:rPr lang="en-US" dirty="0" smtClean="0"/>
                  <a:t>e </a:t>
                </a:r>
                <a:r>
                  <a:rPr lang="en-US" dirty="0"/>
                  <a:t>know </a:t>
                </a:r>
                <a:r>
                  <a:rPr lang="en-US" dirty="0" smtClean="0"/>
                  <a:t>co-state equation</a:t>
                </a:r>
                <a:endParaRPr lang="en-US" dirty="0"/>
              </a:p>
              <a:p>
                <a14:m>
                  <m:oMath xmlns:m="http://schemas.openxmlformats.org/officeDocument/2006/math">
                    <m:acc>
                      <m:accPr>
                        <m:chr m:val="̇"/>
                        <m:ctrlPr>
                          <a:rPr lang="en-US" i="1" smtClean="0">
                            <a:latin typeface="Cambria Math" panose="02040503050406030204" pitchFamily="18" charset="0"/>
                          </a:rPr>
                        </m:ctrlPr>
                      </m:accPr>
                      <m:e>
                        <m:r>
                          <a:rPr lang="en-US" i="1" smtClean="0">
                            <a:latin typeface="Cambria Math" panose="02040503050406030204" pitchFamily="18" charset="0"/>
                            <a:ea typeface="Cambria Math" panose="02040503050406030204" pitchFamily="18" charset="0"/>
                          </a:rPr>
                          <m:t>𝜆</m:t>
                        </m:r>
                      </m:e>
                    </m:acc>
                    <m:d>
                      <m:dPr>
                        <m:ctrlPr>
                          <a:rPr lang="en-US"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m:t>
                    </m:r>
                    <m:r>
                      <a:rPr lang="en-US" b="0" i="1" smtClean="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𝐻</m:t>
                        </m:r>
                        <m:r>
                          <a:rPr lang="en-US" i="1">
                            <a:latin typeface="Cambria Math" panose="02040503050406030204" pitchFamily="18" charset="0"/>
                          </a:rPr>
                          <m:t>(.)</m:t>
                        </m:r>
                      </m:num>
                      <m:den>
                        <m:r>
                          <a:rPr lang="en-US" i="1">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𝑋</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𝑡</m:t>
                        </m:r>
                        <m:r>
                          <a:rPr lang="en-US" i="1">
                            <a:latin typeface="Cambria Math" panose="02040503050406030204" pitchFamily="18" charset="0"/>
                            <a:ea typeface="Cambria Math" panose="02040503050406030204" pitchFamily="18" charset="0"/>
                          </a:rPr>
                          <m:t>)</m:t>
                        </m:r>
                      </m:den>
                    </m:f>
                  </m:oMath>
                </a14:m>
                <a:r>
                  <a:rPr lang="en-US" dirty="0"/>
                  <a:t>		put the value of </a:t>
                </a:r>
                <a:r>
                  <a:rPr lang="en-US" dirty="0" err="1"/>
                  <a:t>equ</a:t>
                </a:r>
                <a:r>
                  <a:rPr lang="en-US" dirty="0"/>
                  <a:t>(1</a:t>
                </a:r>
                <a:r>
                  <a:rPr lang="en-US" dirty="0" smtClean="0"/>
                  <a:t>)</a:t>
                </a:r>
              </a:p>
              <a:p>
                <a14:m>
                  <m:oMath xmlns:m="http://schemas.openxmlformats.org/officeDocument/2006/math">
                    <m:r>
                      <a:rPr lang="en-US" b="0" i="1" smtClean="0">
                        <a:latin typeface="Cambria Math" panose="02040503050406030204" pitchFamily="18" charset="0"/>
                      </a:rPr>
                      <m:t>⇒      =−</m:t>
                    </m:r>
                    <m:d>
                      <m:dPr>
                        <m:begChr m:val="{"/>
                        <m:endChr m:val="}"/>
                        <m:ctrlPr>
                          <a:rPr lang="en-US" b="0" i="1" smtClean="0">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d>
                          <m:dPr>
                            <m:begChr m:val="["/>
                            <m:endChr m:val="]"/>
                            <m:ctrlPr>
                              <a:rPr lang="en-US" i="1">
                                <a:latin typeface="Cambria Math" panose="02040503050406030204" pitchFamily="18" charset="0"/>
                              </a:rPr>
                            </m:ctrlPr>
                          </m:dPr>
                          <m:e>
                            <m:r>
                              <a:rPr lang="en-US" i="1">
                                <a:latin typeface="Cambria Math" panose="02040503050406030204" pitchFamily="18" charset="0"/>
                              </a:rPr>
                              <m:t>2</m:t>
                            </m:r>
                            <m:r>
                              <a:rPr lang="en-US" i="1">
                                <a:latin typeface="Cambria Math" panose="02040503050406030204" pitchFamily="18" charset="0"/>
                              </a:rPr>
                              <m:t>𝑄𝑋</m:t>
                            </m:r>
                            <m:d>
                              <m:dPr>
                                <m:ctrlPr>
                                  <a:rPr lang="en-US"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+0</m:t>
                            </m:r>
                          </m:e>
                        </m:d>
                        <m:r>
                          <a:rPr lang="en-US" i="1">
                            <a:latin typeface="Cambria Math" panose="02040503050406030204" pitchFamily="18" charset="0"/>
                          </a:rPr>
                          <m:t>+</m:t>
                        </m:r>
                        <m:d>
                          <m:dPr>
                            <m:begChr m:val="["/>
                            <m:endChr m:val="]"/>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ea typeface="Cambria Math" panose="02040503050406030204" pitchFamily="18" charset="0"/>
                                  </a:rPr>
                                  <m:t>𝐴</m:t>
                                </m:r>
                              </m:e>
                              <m:sup>
                                <m:r>
                                  <a:rPr lang="en-US" i="1">
                                    <a:latin typeface="Cambria Math" panose="02040503050406030204" pitchFamily="18" charset="0"/>
                                  </a:rPr>
                                  <m:t>𝑇</m:t>
                                </m:r>
                              </m:sup>
                            </m:sSup>
                            <m:d>
                              <m:dPr>
                                <m:ctrlPr>
                                  <a:rPr lang="en-US"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ea typeface="Cambria Math" panose="02040503050406030204" pitchFamily="18" charset="0"/>
                              </a:rPr>
                              <m:t>𝜆</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𝑡</m:t>
                                </m:r>
                              </m:e>
                            </m:d>
                            <m:r>
                              <a:rPr lang="en-US" i="1">
                                <a:latin typeface="Cambria Math" panose="02040503050406030204" pitchFamily="18" charset="0"/>
                                <a:ea typeface="Cambria Math" panose="02040503050406030204" pitchFamily="18" charset="0"/>
                              </a:rPr>
                              <m:t>+0</m:t>
                            </m:r>
                          </m:e>
                        </m:d>
                      </m:e>
                    </m:d>
                  </m:oMath>
                </a14:m>
                <a:r>
                  <a:rPr lang="en-US" dirty="0" smtClean="0"/>
                  <a:t>	similar to step 2</a:t>
                </a:r>
              </a:p>
              <a:p>
                <a14:m>
                  <m:oMath xmlns:m="http://schemas.openxmlformats.org/officeDocument/2006/math">
                    <m:r>
                      <a:rPr lang="en-US" b="0" i="1" smtClean="0">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ea typeface="Cambria Math" panose="02040503050406030204" pitchFamily="18" charset="0"/>
                          </a:rPr>
                          <m:t>𝜆</m:t>
                        </m:r>
                      </m:e>
                    </m:acc>
                    <m:d>
                      <m:dPr>
                        <m:ctrlPr>
                          <a:rPr lang="en-US"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m:t>
                    </m:r>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𝑄𝑋</m:t>
                            </m:r>
                            <m:d>
                              <m:dPr>
                                <m:ctrlPr>
                                  <a:rPr lang="en-US"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𝐴</m:t>
                            </m:r>
                          </m:e>
                          <m:sup>
                            <m:r>
                              <a:rPr lang="en-US" i="1">
                                <a:latin typeface="Cambria Math" panose="02040503050406030204" pitchFamily="18" charset="0"/>
                              </a:rPr>
                              <m:t>𝑇</m:t>
                            </m:r>
                          </m:sup>
                        </m:sSup>
                        <m:d>
                          <m:dPr>
                            <m:ctrlPr>
                              <a:rPr lang="en-US"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ea typeface="Cambria Math" panose="02040503050406030204" pitchFamily="18" charset="0"/>
                          </a:rPr>
                          <m:t>𝜆</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𝑡</m:t>
                            </m:r>
                          </m:e>
                        </m:d>
                      </m:e>
                    </m:d>
                  </m:oMath>
                </a14:m>
                <a:r>
                  <a:rPr lang="en-US" dirty="0" smtClean="0"/>
                  <a:t>		---(5)</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043" t="-2241"/>
                </a:stretch>
              </a:blipFill>
            </p:spPr>
            <p:txBody>
              <a:bodyPr/>
              <a:lstStyle/>
              <a:p>
                <a:r>
                  <a:rPr lang="en-US">
                    <a:noFill/>
                  </a:rPr>
                  <a:t> </a:t>
                </a:r>
              </a:p>
            </p:txBody>
          </p:sp>
        </mc:Fallback>
      </mc:AlternateContent>
    </p:spTree>
    <p:extLst>
      <p:ext uri="{BB962C8B-B14F-4D97-AF65-F5344CB8AC3E}">
        <p14:creationId xmlns:p14="http://schemas.microsoft.com/office/powerpoint/2010/main" val="36598763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Solution of finite time LQR Problem…</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a:bodyPr>
              <a:lstStyle/>
              <a:p>
                <a:r>
                  <a:rPr lang="en-US" dirty="0" smtClean="0"/>
                  <a:t>From </a:t>
                </a:r>
                <a:r>
                  <a:rPr lang="en-US" dirty="0" err="1" smtClean="0"/>
                  <a:t>equ</a:t>
                </a:r>
                <a:r>
                  <a:rPr lang="en-US" dirty="0" smtClean="0"/>
                  <a:t> (4) &amp; </a:t>
                </a:r>
                <a:r>
                  <a:rPr lang="en-US" dirty="0" err="1" smtClean="0"/>
                  <a:t>equ</a:t>
                </a:r>
                <a:r>
                  <a:rPr lang="en-US" dirty="0" smtClean="0"/>
                  <a:t> (5) </a:t>
                </a:r>
              </a:p>
              <a:p>
                <a14:m>
                  <m:oMath xmlns:m="http://schemas.openxmlformats.org/officeDocument/2006/math">
                    <m:d>
                      <m:dPr>
                        <m:begChr m:val="["/>
                        <m:endChr m:val="]"/>
                        <m:ctrlPr>
                          <a:rPr lang="en-US" i="1" smtClean="0">
                            <a:latin typeface="Cambria Math" panose="02040503050406030204" pitchFamily="18" charset="0"/>
                          </a:rPr>
                        </m:ctrlPr>
                      </m:dPr>
                      <m:e>
                        <m:m>
                          <m:mPr>
                            <m:mcs>
                              <m:mc>
                                <m:mcPr>
                                  <m:count m:val="1"/>
                                  <m:mcJc m:val="center"/>
                                </m:mcPr>
                              </m:mc>
                            </m:mcs>
                            <m:ctrlPr>
                              <a:rPr lang="en-US" i="1" smtClean="0">
                                <a:latin typeface="Cambria Math" panose="02040503050406030204" pitchFamily="18" charset="0"/>
                              </a:rPr>
                            </m:ctrlPr>
                          </m:mPr>
                          <m:mr>
                            <m:e>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𝑋</m:t>
                                  </m:r>
                                </m:e>
                              </m:acc>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m:t>
                              </m:r>
                            </m:e>
                          </m:mr>
                          <m:mr>
                            <m:e>
                              <m:acc>
                                <m:accPr>
                                  <m:chr m:val="̇"/>
                                  <m:ctrlPr>
                                    <a:rPr lang="en-US" i="1" smtClean="0">
                                      <a:latin typeface="Cambria Math" panose="02040503050406030204" pitchFamily="18" charset="0"/>
                                    </a:rPr>
                                  </m:ctrlPr>
                                </m:accPr>
                                <m:e>
                                  <m:r>
                                    <a:rPr lang="en-US" i="1" smtClean="0">
                                      <a:latin typeface="Cambria Math" panose="02040503050406030204" pitchFamily="18" charset="0"/>
                                      <a:ea typeface="Cambria Math" panose="02040503050406030204" pitchFamily="18" charset="0"/>
                                    </a:rPr>
                                    <m:t>𝜆</m:t>
                                  </m:r>
                                </m:e>
                              </m:acc>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m:t>
                              </m:r>
                            </m:e>
                          </m:mr>
                        </m:m>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m>
                          <m:mPr>
                            <m:mcs>
                              <m:mc>
                                <m:mcPr>
                                  <m:count m:val="2"/>
                                  <m:mcJc m:val="center"/>
                                </m:mcPr>
                              </m:mc>
                            </m:mcs>
                            <m:ctrlPr>
                              <a:rPr lang="en-US" b="0" i="1" smtClean="0">
                                <a:latin typeface="Cambria Math" panose="02040503050406030204" pitchFamily="18" charset="0"/>
                              </a:rPr>
                            </m:ctrlPr>
                          </m:mPr>
                          <m:mr>
                            <m:e>
                              <m:r>
                                <m:rPr>
                                  <m:brk m:alnAt="7"/>
                                </m:rP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m:t>
                              </m:r>
                            </m:e>
                            <m:e>
                              <m:r>
                                <a:rPr lang="en-US" i="1">
                                  <a:latin typeface="Cambria Math" panose="02040503050406030204" pitchFamily="18" charset="0"/>
                                </a:rPr>
                                <m:t>−</m:t>
                              </m:r>
                              <m:r>
                                <a:rPr lang="en-US" i="1">
                                  <a:latin typeface="Cambria Math" panose="02040503050406030204" pitchFamily="18" charset="0"/>
                                </a:rPr>
                                <m:t>𝐵</m:t>
                              </m:r>
                              <m:d>
                                <m:dPr>
                                  <m:ctrlPr>
                                    <a:rPr lang="en-US" i="1">
                                      <a:latin typeface="Cambria Math" panose="02040503050406030204" pitchFamily="18" charset="0"/>
                                    </a:rPr>
                                  </m:ctrlPr>
                                </m:dPr>
                                <m:e>
                                  <m:r>
                                    <a:rPr lang="en-US" i="1">
                                      <a:latin typeface="Cambria Math" panose="02040503050406030204" pitchFamily="18" charset="0"/>
                                    </a:rPr>
                                    <m:t>𝑡</m:t>
                                  </m:r>
                                </m:e>
                              </m:d>
                              <m:sSup>
                                <m:sSupPr>
                                  <m:ctrlPr>
                                    <a:rPr lang="en-US" i="1">
                                      <a:latin typeface="Cambria Math" panose="02040503050406030204" pitchFamily="18" charset="0"/>
                                    </a:rPr>
                                  </m:ctrlPr>
                                </m:sSupPr>
                                <m:e>
                                  <m:r>
                                    <a:rPr lang="en-US" i="1">
                                      <a:latin typeface="Cambria Math" panose="02040503050406030204" pitchFamily="18" charset="0"/>
                                    </a:rPr>
                                    <m:t>𝑅</m:t>
                                  </m:r>
                                </m:e>
                                <m:sup>
                                  <m:r>
                                    <a:rPr lang="en-US" i="1">
                                      <a:latin typeface="Cambria Math" panose="02040503050406030204" pitchFamily="18" charset="0"/>
                                    </a:rPr>
                                    <m:t>−1</m:t>
                                  </m:r>
                                </m:sup>
                              </m:sSup>
                              <m:sSup>
                                <m:sSupPr>
                                  <m:ctrlPr>
                                    <a:rPr lang="en-US" i="1">
                                      <a:latin typeface="Cambria Math" panose="02040503050406030204" pitchFamily="18" charset="0"/>
                                    </a:rPr>
                                  </m:ctrlPr>
                                </m:sSupPr>
                                <m:e>
                                  <m:r>
                                    <a:rPr lang="en-US" i="1">
                                      <a:latin typeface="Cambria Math" panose="02040503050406030204" pitchFamily="18" charset="0"/>
                                    </a:rPr>
                                    <m:t>𝐵</m:t>
                                  </m:r>
                                  <m:d>
                                    <m:dPr>
                                      <m:ctrlPr>
                                        <a:rPr lang="en-US" i="1">
                                          <a:latin typeface="Cambria Math" panose="02040503050406030204" pitchFamily="18" charset="0"/>
                                        </a:rPr>
                                      </m:ctrlPr>
                                    </m:dPr>
                                    <m:e>
                                      <m:r>
                                        <a:rPr lang="en-US" i="1">
                                          <a:latin typeface="Cambria Math" panose="02040503050406030204" pitchFamily="18" charset="0"/>
                                        </a:rPr>
                                        <m:t>𝑡</m:t>
                                      </m:r>
                                    </m:e>
                                  </m:d>
                                </m:e>
                                <m:sup>
                                  <m:r>
                                    <a:rPr lang="en-US" i="1">
                                      <a:latin typeface="Cambria Math" panose="02040503050406030204" pitchFamily="18" charset="0"/>
                                    </a:rPr>
                                    <m:t>𝑇</m:t>
                                  </m:r>
                                </m:sup>
                              </m:sSup>
                            </m:e>
                          </m:mr>
                          <m:mr>
                            <m:e>
                              <m:r>
                                <a:rPr lang="en-US" b="0" i="1" smtClean="0">
                                  <a:latin typeface="Cambria Math" panose="02040503050406030204" pitchFamily="18" charset="0"/>
                                </a:rPr>
                                <m:t>−</m:t>
                              </m:r>
                              <m:r>
                                <a:rPr lang="en-US" b="0" i="1" smtClean="0">
                                  <a:latin typeface="Cambria Math" panose="02040503050406030204" pitchFamily="18" charset="0"/>
                                </a:rPr>
                                <m:t>𝑄</m:t>
                              </m:r>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m:t>
                              </m:r>
                            </m:e>
                            <m:e>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m:t>
                                  </m:r>
                                </m:e>
                                <m:sup>
                                  <m:r>
                                    <a:rPr lang="en-US" b="0" i="1" smtClean="0">
                                      <a:latin typeface="Cambria Math" panose="02040503050406030204" pitchFamily="18" charset="0"/>
                                    </a:rPr>
                                    <m:t>𝑇</m:t>
                                  </m:r>
                                </m:sup>
                              </m:sSup>
                            </m:e>
                          </m:mr>
                        </m:m>
                      </m:e>
                    </m:d>
                    <m:sSub>
                      <m:sSubPr>
                        <m:ctrlPr>
                          <a:rPr lang="en-US" b="0" i="1" smtClean="0">
                            <a:latin typeface="Cambria Math" panose="02040503050406030204" pitchFamily="18" charset="0"/>
                          </a:rPr>
                        </m:ctrlPr>
                      </m:sSubPr>
                      <m:e>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𝑋</m:t>
                                  </m:r>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m:t>
                                  </m:r>
                                </m:e>
                              </m:mr>
                              <m:mr>
                                <m:e>
                                  <m:r>
                                    <a:rPr lang="en-US" i="1">
                                      <a:latin typeface="Cambria Math" panose="02040503050406030204" pitchFamily="18" charset="0"/>
                                      <a:ea typeface="Cambria Math" panose="02040503050406030204" pitchFamily="18" charset="0"/>
                                    </a:rPr>
                                    <m:t>𝜆</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𝑡</m:t>
                                  </m:r>
                                  <m:r>
                                    <a:rPr lang="en-US" i="1">
                                      <a:latin typeface="Cambria Math" panose="02040503050406030204" pitchFamily="18" charset="0"/>
                                      <a:ea typeface="Cambria Math" panose="02040503050406030204" pitchFamily="18" charset="0"/>
                                    </a:rPr>
                                    <m:t>)</m:t>
                                  </m:r>
                                </m:e>
                              </m:mr>
                            </m:m>
                          </m:e>
                        </m:d>
                      </m:e>
                      <m:sub>
                        <m:r>
                          <a:rPr lang="en-US" b="0" i="1" smtClean="0">
                            <a:latin typeface="Cambria Math" panose="02040503050406030204" pitchFamily="18" charset="0"/>
                          </a:rPr>
                          <m:t>2</m:t>
                        </m:r>
                        <m:r>
                          <a:rPr lang="en-US" b="0" i="1" smtClean="0">
                            <a:latin typeface="Cambria Math" panose="02040503050406030204" pitchFamily="18" charset="0"/>
                          </a:rPr>
                          <m:t>𝑛</m:t>
                        </m:r>
                        <m:r>
                          <a:rPr lang="en-US" b="0" i="1" smtClean="0">
                            <a:latin typeface="Cambria Math" panose="02040503050406030204" pitchFamily="18" charset="0"/>
                            <a:ea typeface="Cambria Math" panose="02040503050406030204" pitchFamily="18" charset="0"/>
                          </a:rPr>
                          <m:t>×1</m:t>
                        </m:r>
                      </m:sub>
                    </m:sSub>
                  </m:oMath>
                </a14:m>
                <a:endParaRPr lang="en-US" dirty="0" smtClean="0"/>
              </a:p>
              <a:p>
                <a:endParaRPr lang="en-US" dirty="0"/>
              </a:p>
              <a:p>
                <a:endParaRPr lang="en-US" dirty="0" smtClean="0"/>
              </a:p>
              <a:p>
                <a:endParaRPr lang="en-US" dirty="0"/>
              </a:p>
              <a:p>
                <a:endParaRPr lang="en-US" dirty="0" smtClean="0"/>
              </a:p>
              <a:p>
                <a14:m>
                  <m:oMath xmlns:m="http://schemas.openxmlformats.org/officeDocument/2006/math">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m>
                          <m:mPr>
                            <m:mcs>
                              <m:mc>
                                <m:mcPr>
                                  <m:count m:val="2"/>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𝐴</m:t>
                              </m:r>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m:t>
                              </m:r>
                            </m:e>
                            <m:e>
                              <m:r>
                                <a:rPr lang="en-US" i="1">
                                  <a:latin typeface="Cambria Math" panose="02040503050406030204" pitchFamily="18" charset="0"/>
                                </a:rPr>
                                <m:t>−</m:t>
                              </m:r>
                              <m:r>
                                <a:rPr lang="en-US" b="0" i="1" smtClean="0">
                                  <a:latin typeface="Cambria Math" panose="02040503050406030204" pitchFamily="18" charset="0"/>
                                </a:rPr>
                                <m:t>𝐸</m:t>
                              </m:r>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m:t>
                              </m:r>
                            </m:e>
                          </m:mr>
                          <m:mr>
                            <m:e>
                              <m:r>
                                <a:rPr lang="en-US" i="1">
                                  <a:latin typeface="Cambria Math" panose="02040503050406030204" pitchFamily="18" charset="0"/>
                                </a:rPr>
                                <m:t>−</m:t>
                              </m:r>
                              <m:r>
                                <a:rPr lang="en-US" i="1">
                                  <a:latin typeface="Cambria Math" panose="02040503050406030204" pitchFamily="18" charset="0"/>
                                </a:rPr>
                                <m:t>𝑄</m:t>
                              </m:r>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m:t>
                              </m:r>
                            </m:e>
                            <m:e>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𝐴</m:t>
                                  </m:r>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m:t>
                                  </m:r>
                                </m:e>
                                <m:sup>
                                  <m:r>
                                    <a:rPr lang="en-US" i="1">
                                      <a:latin typeface="Cambria Math" panose="02040503050406030204" pitchFamily="18" charset="0"/>
                                    </a:rPr>
                                    <m:t>𝑇</m:t>
                                  </m:r>
                                </m:sup>
                              </m:sSup>
                            </m:e>
                          </m:mr>
                        </m:m>
                      </m:e>
                    </m:d>
                    <m:d>
                      <m:dPr>
                        <m:begChr m:val="["/>
                        <m:endChr m:val="]"/>
                        <m:ctrlPr>
                          <a:rPr lang="en-US" i="1" smtClean="0">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𝑋</m:t>
                              </m:r>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m:t>
                              </m:r>
                            </m:e>
                          </m:mr>
                          <m:mr>
                            <m:e>
                              <m:r>
                                <a:rPr lang="en-US" i="1">
                                  <a:latin typeface="Cambria Math" panose="02040503050406030204" pitchFamily="18" charset="0"/>
                                  <a:ea typeface="Cambria Math" panose="02040503050406030204" pitchFamily="18" charset="0"/>
                                </a:rPr>
                                <m:t>𝜆</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𝑡</m:t>
                              </m:r>
                              <m:r>
                                <a:rPr lang="en-US" i="1">
                                  <a:latin typeface="Cambria Math" panose="02040503050406030204" pitchFamily="18" charset="0"/>
                                  <a:ea typeface="Cambria Math" panose="02040503050406030204" pitchFamily="18" charset="0"/>
                                </a:rPr>
                                <m:t>)</m:t>
                              </m:r>
                            </m:e>
                          </m:mr>
                        </m:m>
                      </m:e>
                    </m:d>
                  </m:oMath>
                </a14:m>
                <a:r>
                  <a:rPr lang="en-US" dirty="0" smtClean="0"/>
                  <a:t>	---(6)		putting </a:t>
                </a:r>
                <a14:m>
                  <m:oMath xmlns:m="http://schemas.openxmlformats.org/officeDocument/2006/math">
                    <m:r>
                      <m:rPr>
                        <m:sty m:val="p"/>
                      </m:rPr>
                      <a:rPr lang="en-US" sz="2600" b="0" i="0" smtClean="0">
                        <a:latin typeface="Cambria Math" panose="02040503050406030204" pitchFamily="18" charset="0"/>
                      </a:rPr>
                      <m:t>E</m:t>
                    </m:r>
                    <m:d>
                      <m:dPr>
                        <m:ctrlPr>
                          <a:rPr lang="en-US" sz="2600" b="0" i="1" smtClean="0">
                            <a:latin typeface="Cambria Math" panose="02040503050406030204" pitchFamily="18" charset="0"/>
                          </a:rPr>
                        </m:ctrlPr>
                      </m:dPr>
                      <m:e>
                        <m:r>
                          <m:rPr>
                            <m:sty m:val="p"/>
                          </m:rPr>
                          <a:rPr lang="en-US" sz="2600" b="0" i="0" smtClean="0">
                            <a:latin typeface="Cambria Math" panose="02040503050406030204" pitchFamily="18" charset="0"/>
                          </a:rPr>
                          <m:t>t</m:t>
                        </m:r>
                      </m:e>
                    </m:d>
                    <m:r>
                      <a:rPr lang="en-US" sz="2600" b="0" i="0" smtClean="0">
                        <a:latin typeface="Cambria Math" panose="02040503050406030204" pitchFamily="18" charset="0"/>
                      </a:rPr>
                      <m:t>=</m:t>
                    </m:r>
                    <m:r>
                      <a:rPr lang="en-US" sz="2600" i="1">
                        <a:latin typeface="Cambria Math" panose="02040503050406030204" pitchFamily="18" charset="0"/>
                      </a:rPr>
                      <m:t>𝐵</m:t>
                    </m:r>
                    <m:d>
                      <m:dPr>
                        <m:ctrlPr>
                          <a:rPr lang="en-US" sz="2600" i="1">
                            <a:latin typeface="Cambria Math" panose="02040503050406030204" pitchFamily="18" charset="0"/>
                          </a:rPr>
                        </m:ctrlPr>
                      </m:dPr>
                      <m:e>
                        <m:r>
                          <a:rPr lang="en-US" sz="2600" i="1">
                            <a:latin typeface="Cambria Math" panose="02040503050406030204" pitchFamily="18" charset="0"/>
                          </a:rPr>
                          <m:t>𝑡</m:t>
                        </m:r>
                      </m:e>
                    </m:d>
                    <m:sSup>
                      <m:sSupPr>
                        <m:ctrlPr>
                          <a:rPr lang="en-US" sz="2600" i="1">
                            <a:latin typeface="Cambria Math" panose="02040503050406030204" pitchFamily="18" charset="0"/>
                          </a:rPr>
                        </m:ctrlPr>
                      </m:sSupPr>
                      <m:e>
                        <m:r>
                          <a:rPr lang="en-US" sz="2600" i="1">
                            <a:latin typeface="Cambria Math" panose="02040503050406030204" pitchFamily="18" charset="0"/>
                          </a:rPr>
                          <m:t>𝑅</m:t>
                        </m:r>
                      </m:e>
                      <m:sup>
                        <m:r>
                          <a:rPr lang="en-US" sz="2600" i="1">
                            <a:latin typeface="Cambria Math" panose="02040503050406030204" pitchFamily="18" charset="0"/>
                          </a:rPr>
                          <m:t>−1</m:t>
                        </m:r>
                      </m:sup>
                    </m:sSup>
                    <m:sSup>
                      <m:sSupPr>
                        <m:ctrlPr>
                          <a:rPr lang="en-US" sz="2600" i="1">
                            <a:latin typeface="Cambria Math" panose="02040503050406030204" pitchFamily="18" charset="0"/>
                          </a:rPr>
                        </m:ctrlPr>
                      </m:sSupPr>
                      <m:e>
                        <m:r>
                          <a:rPr lang="en-US" sz="2600" i="1">
                            <a:latin typeface="Cambria Math" panose="02040503050406030204" pitchFamily="18" charset="0"/>
                          </a:rPr>
                          <m:t>𝐵</m:t>
                        </m:r>
                        <m:d>
                          <m:dPr>
                            <m:ctrlPr>
                              <a:rPr lang="en-US" sz="2600" i="1">
                                <a:latin typeface="Cambria Math" panose="02040503050406030204" pitchFamily="18" charset="0"/>
                              </a:rPr>
                            </m:ctrlPr>
                          </m:dPr>
                          <m:e>
                            <m:r>
                              <a:rPr lang="en-US" sz="2600" i="1">
                                <a:latin typeface="Cambria Math" panose="02040503050406030204" pitchFamily="18" charset="0"/>
                              </a:rPr>
                              <m:t>𝑡</m:t>
                            </m:r>
                          </m:e>
                        </m:d>
                      </m:e>
                      <m:sup>
                        <m:r>
                          <a:rPr lang="en-US" sz="2600" i="1">
                            <a:latin typeface="Cambria Math" panose="02040503050406030204" pitchFamily="18" charset="0"/>
                          </a:rPr>
                          <m:t>𝑇</m:t>
                        </m:r>
                      </m:sup>
                    </m:sSup>
                  </m:oMath>
                </a14:m>
                <a:endParaRPr lang="en-US" sz="26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928" t="-2101"/>
                </a:stretch>
              </a:blipFill>
            </p:spPr>
            <p:txBody>
              <a:bodyPr/>
              <a:lstStyle/>
              <a:p>
                <a:r>
                  <a:rPr lang="en-US">
                    <a:noFill/>
                  </a:rPr>
                  <a:t> </a:t>
                </a:r>
              </a:p>
            </p:txBody>
          </p:sp>
        </mc:Fallback>
      </mc:AlternateContent>
      <p:grpSp>
        <p:nvGrpSpPr>
          <p:cNvPr id="22" name="Group 21"/>
          <p:cNvGrpSpPr/>
          <p:nvPr/>
        </p:nvGrpSpPr>
        <p:grpSpPr>
          <a:xfrm>
            <a:off x="1255594" y="2316935"/>
            <a:ext cx="5750117" cy="961711"/>
            <a:chOff x="1255594" y="2316935"/>
            <a:chExt cx="5750117" cy="961711"/>
          </a:xfrm>
        </p:grpSpPr>
        <p:cxnSp>
          <p:nvCxnSpPr>
            <p:cNvPr id="5" name="Straight Connector 4"/>
            <p:cNvCxnSpPr/>
            <p:nvPr/>
          </p:nvCxnSpPr>
          <p:spPr>
            <a:xfrm>
              <a:off x="1255594" y="2755587"/>
              <a:ext cx="777922" cy="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6" name="Straight Connector 5"/>
            <p:cNvCxnSpPr/>
            <p:nvPr/>
          </p:nvCxnSpPr>
          <p:spPr>
            <a:xfrm>
              <a:off x="6331691" y="2769655"/>
              <a:ext cx="674020" cy="0"/>
            </a:xfrm>
            <a:prstGeom prst="line">
              <a:avLst/>
            </a:prstGeom>
            <a:ln>
              <a:prstDash val="dash"/>
            </a:ln>
          </p:spPr>
          <p:style>
            <a:lnRef idx="1">
              <a:schemeClr val="dk1"/>
            </a:lnRef>
            <a:fillRef idx="0">
              <a:schemeClr val="dk1"/>
            </a:fillRef>
            <a:effectRef idx="0">
              <a:schemeClr val="dk1"/>
            </a:effectRef>
            <a:fontRef idx="minor">
              <a:schemeClr val="tx1"/>
            </a:fontRef>
          </p:style>
        </p:cxnSp>
        <p:grpSp>
          <p:nvGrpSpPr>
            <p:cNvPr id="17" name="Group 16"/>
            <p:cNvGrpSpPr/>
            <p:nvPr/>
          </p:nvGrpSpPr>
          <p:grpSpPr>
            <a:xfrm>
              <a:off x="2702222" y="2316935"/>
              <a:ext cx="3234344" cy="961711"/>
              <a:chOff x="2702222" y="2316935"/>
              <a:chExt cx="3234344" cy="961711"/>
            </a:xfrm>
          </p:grpSpPr>
          <p:cxnSp>
            <p:nvCxnSpPr>
              <p:cNvPr id="7" name="Straight Connector 6"/>
              <p:cNvCxnSpPr/>
              <p:nvPr/>
            </p:nvCxnSpPr>
            <p:spPr>
              <a:xfrm>
                <a:off x="2702222" y="2769655"/>
                <a:ext cx="3234344" cy="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a:off x="3756074" y="2316935"/>
                <a:ext cx="0" cy="961711"/>
              </a:xfrm>
              <a:prstGeom prst="line">
                <a:avLst/>
              </a:prstGeom>
              <a:ln>
                <a:prstDash val="dash"/>
              </a:ln>
            </p:spPr>
            <p:style>
              <a:lnRef idx="1">
                <a:schemeClr val="dk1"/>
              </a:lnRef>
              <a:fillRef idx="0">
                <a:schemeClr val="dk1"/>
              </a:fillRef>
              <a:effectRef idx="0">
                <a:schemeClr val="dk1"/>
              </a:effectRef>
              <a:fontRef idx="minor">
                <a:schemeClr val="tx1"/>
              </a:fontRef>
            </p:style>
          </p:cxnSp>
        </p:grpSp>
      </p:grpSp>
      <p:sp>
        <p:nvSpPr>
          <p:cNvPr id="11" name="Left Brace 10"/>
          <p:cNvSpPr/>
          <p:nvPr/>
        </p:nvSpPr>
        <p:spPr>
          <a:xfrm rot="16200000">
            <a:off x="4398263" y="1559384"/>
            <a:ext cx="284783" cy="3889105"/>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2" name="TextBox 11"/>
          <p:cNvSpPr txBox="1"/>
          <p:nvPr/>
        </p:nvSpPr>
        <p:spPr>
          <a:xfrm>
            <a:off x="2596102" y="3622783"/>
            <a:ext cx="5352145" cy="400110"/>
          </a:xfrm>
          <a:prstGeom prst="rect">
            <a:avLst/>
          </a:prstGeom>
          <a:noFill/>
        </p:spPr>
        <p:txBody>
          <a:bodyPr wrap="square" rtlCol="0">
            <a:spAutoFit/>
          </a:bodyPr>
          <a:lstStyle/>
          <a:p>
            <a:r>
              <a:rPr lang="en-US" sz="2000" b="1" dirty="0" smtClean="0"/>
              <a:t>Hamiltonian Matrix </a:t>
            </a:r>
            <a:r>
              <a:rPr lang="en-US" sz="2000" dirty="0" smtClean="0"/>
              <a:t>of 2nx2n and it is known  </a:t>
            </a:r>
            <a:endParaRPr lang="en-US" sz="2000" dirty="0"/>
          </a:p>
        </p:txBody>
      </p:sp>
      <p:sp>
        <p:nvSpPr>
          <p:cNvPr id="13" name="Left Brace 12"/>
          <p:cNvSpPr/>
          <p:nvPr/>
        </p:nvSpPr>
        <p:spPr>
          <a:xfrm rot="16200000">
            <a:off x="4205420" y="971979"/>
            <a:ext cx="211657" cy="6412645"/>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4" name="TextBox 13"/>
          <p:cNvSpPr txBox="1"/>
          <p:nvPr/>
        </p:nvSpPr>
        <p:spPr>
          <a:xfrm>
            <a:off x="3419927" y="4248981"/>
            <a:ext cx="5352145" cy="400110"/>
          </a:xfrm>
          <a:prstGeom prst="rect">
            <a:avLst/>
          </a:prstGeom>
          <a:noFill/>
        </p:spPr>
        <p:txBody>
          <a:bodyPr wrap="square" rtlCol="0">
            <a:spAutoFit/>
          </a:bodyPr>
          <a:lstStyle/>
          <a:p>
            <a:r>
              <a:rPr lang="en-US" sz="2000" b="1" dirty="0" smtClean="0"/>
              <a:t>Hamiltonian System </a:t>
            </a:r>
            <a:endParaRPr lang="en-US" sz="2000" dirty="0"/>
          </a:p>
        </p:txBody>
      </p:sp>
      <p:grpSp>
        <p:nvGrpSpPr>
          <p:cNvPr id="18" name="Group 17"/>
          <p:cNvGrpSpPr/>
          <p:nvPr/>
        </p:nvGrpSpPr>
        <p:grpSpPr>
          <a:xfrm>
            <a:off x="1644555" y="5265319"/>
            <a:ext cx="2111519" cy="736146"/>
            <a:chOff x="2702222" y="2462096"/>
            <a:chExt cx="2111519" cy="736146"/>
          </a:xfrm>
        </p:grpSpPr>
        <p:cxnSp>
          <p:nvCxnSpPr>
            <p:cNvPr id="19" name="Straight Connector 18"/>
            <p:cNvCxnSpPr/>
            <p:nvPr/>
          </p:nvCxnSpPr>
          <p:spPr>
            <a:xfrm>
              <a:off x="2702222" y="2769655"/>
              <a:ext cx="2111519" cy="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20" name="Straight Connector 19"/>
            <p:cNvCxnSpPr/>
            <p:nvPr/>
          </p:nvCxnSpPr>
          <p:spPr>
            <a:xfrm flipH="1">
              <a:off x="3756074" y="2462096"/>
              <a:ext cx="1907" cy="736146"/>
            </a:xfrm>
            <a:prstGeom prst="line">
              <a:avLst/>
            </a:prstGeom>
            <a:ln>
              <a:prstDash val="dash"/>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27366816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mc:AlternateContent xmlns:mc="http://schemas.openxmlformats.org/markup-compatibility/2006" xmlns:a14="http://schemas.microsoft.com/office/drawing/2010/main">
        <mc:Choice Requires="a14">
          <p:sp>
            <p:nvSpPr>
              <p:cNvPr id="4" name="TextBox 3"/>
              <p:cNvSpPr txBox="1"/>
              <p:nvPr/>
            </p:nvSpPr>
            <p:spPr>
              <a:xfrm>
                <a:off x="1036923" y="1883894"/>
                <a:ext cx="10515600" cy="421974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r>
                  <a:rPr lang="en-US" sz="3600" dirty="0" smtClean="0"/>
                  <a:t>Use a transformation: </a:t>
                </a:r>
              </a:p>
              <a:p>
                <a:pPr/>
                <a14:m>
                  <m:oMathPara xmlns:m="http://schemas.openxmlformats.org/officeDocument/2006/math">
                    <m:oMathParaPr>
                      <m:jc m:val="centerGroup"/>
                    </m:oMathParaPr>
                    <m:oMath xmlns:m="http://schemas.openxmlformats.org/officeDocument/2006/math">
                      <m:d>
                        <m:dPr>
                          <m:begChr m:val="["/>
                          <m:endChr m:val="]"/>
                          <m:ctrlPr>
                            <a:rPr lang="en-US" sz="3200" i="1">
                              <a:latin typeface="Cambria Math" panose="02040503050406030204" pitchFamily="18" charset="0"/>
                            </a:rPr>
                          </m:ctrlPr>
                        </m:dPr>
                        <m:e>
                          <m:m>
                            <m:mPr>
                              <m:mcs>
                                <m:mc>
                                  <m:mcPr>
                                    <m:count m:val="2"/>
                                    <m:mcJc m:val="center"/>
                                  </m:mcPr>
                                </m:mc>
                              </m:mcs>
                              <m:ctrlPr>
                                <a:rPr lang="en-US" sz="3200" i="1">
                                  <a:latin typeface="Cambria Math" panose="02040503050406030204" pitchFamily="18" charset="0"/>
                                </a:rPr>
                              </m:ctrlPr>
                            </m:mPr>
                            <m:mr>
                              <m:e>
                                <m:r>
                                  <a:rPr lang="en-US" sz="3200" b="0" i="1" smtClean="0">
                                    <a:latin typeface="Cambria Math" panose="02040503050406030204" pitchFamily="18" charset="0"/>
                                  </a:rPr>
                                  <m:t>𝐼</m:t>
                                </m:r>
                              </m:e>
                              <m:e>
                                <m:r>
                                  <a:rPr lang="en-US" sz="3200" b="0" i="1" smtClean="0">
                                    <a:latin typeface="Cambria Math" panose="02040503050406030204" pitchFamily="18" charset="0"/>
                                  </a:rPr>
                                  <m:t>0</m:t>
                                </m:r>
                              </m:e>
                            </m:mr>
                            <m:mr>
                              <m:e>
                                <m:r>
                                  <a:rPr lang="en-US" sz="3200" b="0" i="1" smtClean="0">
                                    <a:latin typeface="Cambria Math" panose="02040503050406030204" pitchFamily="18" charset="0"/>
                                  </a:rPr>
                                  <m:t>𝑃</m:t>
                                </m:r>
                                <m:r>
                                  <a:rPr lang="en-US" sz="3200" b="0" i="1" smtClean="0">
                                    <a:latin typeface="Cambria Math" panose="02040503050406030204" pitchFamily="18" charset="0"/>
                                  </a:rPr>
                                  <m:t>(</m:t>
                                </m:r>
                                <m:r>
                                  <a:rPr lang="en-US" sz="3200" b="0" i="1" smtClean="0">
                                    <a:latin typeface="Cambria Math" panose="02040503050406030204" pitchFamily="18" charset="0"/>
                                  </a:rPr>
                                  <m:t>𝑡</m:t>
                                </m:r>
                                <m:r>
                                  <a:rPr lang="en-US" sz="3200" b="0" i="1" smtClean="0">
                                    <a:latin typeface="Cambria Math" panose="02040503050406030204" pitchFamily="18" charset="0"/>
                                  </a:rPr>
                                  <m:t>)</m:t>
                                </m:r>
                              </m:e>
                              <m:e>
                                <m:r>
                                  <a:rPr lang="en-US" sz="3200" b="0" i="1" smtClean="0">
                                    <a:latin typeface="Cambria Math" panose="02040503050406030204" pitchFamily="18" charset="0"/>
                                  </a:rPr>
                                  <m:t>𝐼</m:t>
                                </m:r>
                              </m:e>
                            </m:mr>
                          </m:m>
                        </m:e>
                      </m:d>
                      <m:d>
                        <m:dPr>
                          <m:begChr m:val="["/>
                          <m:endChr m:val="]"/>
                          <m:ctrlPr>
                            <a:rPr lang="en-US" sz="3200" i="1">
                              <a:latin typeface="Cambria Math" panose="02040503050406030204" pitchFamily="18" charset="0"/>
                            </a:rPr>
                          </m:ctrlPr>
                        </m:dPr>
                        <m:e>
                          <m:m>
                            <m:mPr>
                              <m:mcs>
                                <m:mc>
                                  <m:mcPr>
                                    <m:count m:val="1"/>
                                    <m:mcJc m:val="center"/>
                                  </m:mcPr>
                                </m:mc>
                              </m:mcs>
                              <m:ctrlPr>
                                <a:rPr lang="en-US" sz="3200" i="1">
                                  <a:latin typeface="Cambria Math" panose="02040503050406030204" pitchFamily="18" charset="0"/>
                                </a:rPr>
                              </m:ctrlPr>
                            </m:mPr>
                            <m:mr>
                              <m:e>
                                <m:acc>
                                  <m:accPr>
                                    <m:chr m:val="̅"/>
                                    <m:ctrlPr>
                                      <a:rPr lang="en-US" sz="3200" i="1" smtClean="0">
                                        <a:latin typeface="Cambria Math" panose="02040503050406030204" pitchFamily="18" charset="0"/>
                                      </a:rPr>
                                    </m:ctrlPr>
                                  </m:accPr>
                                  <m:e>
                                    <m:r>
                                      <a:rPr lang="en-US" sz="3200" b="0" i="1" smtClean="0">
                                        <a:latin typeface="Cambria Math" panose="02040503050406030204" pitchFamily="18" charset="0"/>
                                      </a:rPr>
                                      <m:t>𝑋</m:t>
                                    </m:r>
                                  </m:e>
                                </m:acc>
                                <m:r>
                                  <a:rPr lang="en-US" sz="3200" i="1">
                                    <a:latin typeface="Cambria Math" panose="02040503050406030204" pitchFamily="18" charset="0"/>
                                  </a:rPr>
                                  <m:t>(</m:t>
                                </m:r>
                                <m:r>
                                  <a:rPr lang="en-US" sz="3200" i="1">
                                    <a:latin typeface="Cambria Math" panose="02040503050406030204" pitchFamily="18" charset="0"/>
                                  </a:rPr>
                                  <m:t>𝑡</m:t>
                                </m:r>
                                <m:r>
                                  <a:rPr lang="en-US" sz="3200" i="1">
                                    <a:latin typeface="Cambria Math" panose="02040503050406030204" pitchFamily="18" charset="0"/>
                                  </a:rPr>
                                  <m:t>)</m:t>
                                </m:r>
                              </m:e>
                            </m:mr>
                            <m:mr>
                              <m:e>
                                <m:acc>
                                  <m:accPr>
                                    <m:chr m:val="̅"/>
                                    <m:ctrlPr>
                                      <a:rPr lang="en-US" sz="3200" i="1" smtClean="0">
                                        <a:latin typeface="Cambria Math" panose="02040503050406030204" pitchFamily="18" charset="0"/>
                                      </a:rPr>
                                    </m:ctrlPr>
                                  </m:accPr>
                                  <m:e>
                                    <m:r>
                                      <a:rPr lang="en-US" sz="3200" i="1">
                                        <a:latin typeface="Cambria Math" panose="02040503050406030204" pitchFamily="18" charset="0"/>
                                        <a:ea typeface="Cambria Math" panose="02040503050406030204" pitchFamily="18" charset="0"/>
                                      </a:rPr>
                                      <m:t>𝜆</m:t>
                                    </m:r>
                                  </m:e>
                                </m:acc>
                                <m:r>
                                  <a:rPr lang="en-US" sz="3200" i="1" smtClean="0">
                                    <a:latin typeface="Cambria Math" panose="02040503050406030204" pitchFamily="18" charset="0"/>
                                    <a:ea typeface="Cambria Math" panose="02040503050406030204" pitchFamily="18" charset="0"/>
                                  </a:rPr>
                                  <m:t> </m:t>
                                </m:r>
                                <m:r>
                                  <a:rPr lang="en-US" sz="3200" i="1">
                                    <a:latin typeface="Cambria Math" panose="02040503050406030204" pitchFamily="18" charset="0"/>
                                    <a:ea typeface="Cambria Math" panose="02040503050406030204" pitchFamily="18" charset="0"/>
                                  </a:rPr>
                                  <m:t>(</m:t>
                                </m:r>
                                <m:r>
                                  <a:rPr lang="en-US" sz="3200" i="1">
                                    <a:latin typeface="Cambria Math" panose="02040503050406030204" pitchFamily="18" charset="0"/>
                                    <a:ea typeface="Cambria Math" panose="02040503050406030204" pitchFamily="18" charset="0"/>
                                  </a:rPr>
                                  <m:t>𝑡</m:t>
                                </m:r>
                                <m:r>
                                  <a:rPr lang="en-US" sz="3200" i="1">
                                    <a:latin typeface="Cambria Math" panose="02040503050406030204" pitchFamily="18" charset="0"/>
                                    <a:ea typeface="Cambria Math" panose="02040503050406030204" pitchFamily="18" charset="0"/>
                                  </a:rPr>
                                  <m:t>)</m:t>
                                </m:r>
                              </m:e>
                            </m:mr>
                          </m:m>
                        </m:e>
                      </m:d>
                      <m:r>
                        <a:rPr lang="en-US" sz="3200" b="0" i="1" smtClean="0">
                          <a:latin typeface="Cambria Math" panose="02040503050406030204" pitchFamily="18" charset="0"/>
                          <a:ea typeface="Cambria Math" panose="02040503050406030204" pitchFamily="18" charset="0"/>
                        </a:rPr>
                        <m:t>=</m:t>
                      </m:r>
                      <m:d>
                        <m:dPr>
                          <m:begChr m:val="["/>
                          <m:endChr m:val="]"/>
                          <m:ctrlPr>
                            <a:rPr lang="en-US" sz="3200" b="0" i="1" smtClean="0">
                              <a:latin typeface="Cambria Math" panose="02040503050406030204" pitchFamily="18" charset="0"/>
                              <a:ea typeface="Cambria Math" panose="02040503050406030204" pitchFamily="18" charset="0"/>
                            </a:rPr>
                          </m:ctrlPr>
                        </m:dPr>
                        <m:e>
                          <m:m>
                            <m:mPr>
                              <m:mcs>
                                <m:mc>
                                  <m:mcPr>
                                    <m:count m:val="1"/>
                                    <m:mcJc m:val="center"/>
                                  </m:mcPr>
                                </m:mc>
                              </m:mcs>
                              <m:ctrlPr>
                                <a:rPr lang="en-US" sz="3200" b="0" i="1" smtClean="0">
                                  <a:latin typeface="Cambria Math" panose="02040503050406030204" pitchFamily="18" charset="0"/>
                                  <a:ea typeface="Cambria Math" panose="02040503050406030204" pitchFamily="18" charset="0"/>
                                </a:rPr>
                              </m:ctrlPr>
                            </m:mPr>
                            <m:mr>
                              <m:e>
                                <m:r>
                                  <m:rPr>
                                    <m:brk m:alnAt="7"/>
                                  </m:rPr>
                                  <a:rPr lang="en-US" sz="3200" b="0" i="1" smtClean="0">
                                    <a:latin typeface="Cambria Math" panose="02040503050406030204" pitchFamily="18" charset="0"/>
                                    <a:ea typeface="Cambria Math" panose="02040503050406030204" pitchFamily="18" charset="0"/>
                                  </a:rPr>
                                  <m:t>𝑋</m:t>
                                </m:r>
                                <m:r>
                                  <a:rPr lang="en-US" sz="3200" b="0" i="1" smtClean="0">
                                    <a:latin typeface="Cambria Math" panose="02040503050406030204" pitchFamily="18" charset="0"/>
                                    <a:ea typeface="Cambria Math" panose="02040503050406030204" pitchFamily="18" charset="0"/>
                                  </a:rPr>
                                  <m:t>(</m:t>
                                </m:r>
                                <m:r>
                                  <a:rPr lang="en-US" sz="3200" b="0" i="1" smtClean="0">
                                    <a:latin typeface="Cambria Math" panose="02040503050406030204" pitchFamily="18" charset="0"/>
                                    <a:ea typeface="Cambria Math" panose="02040503050406030204" pitchFamily="18" charset="0"/>
                                  </a:rPr>
                                  <m:t>𝑡</m:t>
                                </m:r>
                                <m:r>
                                  <a:rPr lang="en-US" sz="3200" b="0" i="1" smtClean="0">
                                    <a:latin typeface="Cambria Math" panose="02040503050406030204" pitchFamily="18" charset="0"/>
                                    <a:ea typeface="Cambria Math" panose="02040503050406030204" pitchFamily="18" charset="0"/>
                                  </a:rPr>
                                  <m:t>)</m:t>
                                </m:r>
                              </m:e>
                            </m:mr>
                            <m:mr>
                              <m:e>
                                <m:r>
                                  <a:rPr lang="en-US" sz="3200" b="0" i="1" smtClean="0">
                                    <a:latin typeface="Cambria Math" panose="02040503050406030204" pitchFamily="18" charset="0"/>
                                    <a:ea typeface="Cambria Math" panose="02040503050406030204" pitchFamily="18" charset="0"/>
                                  </a:rPr>
                                  <m:t>𝜆</m:t>
                                </m:r>
                                <m:r>
                                  <a:rPr lang="en-US" sz="3200" b="0" i="1" smtClean="0">
                                    <a:latin typeface="Cambria Math" panose="02040503050406030204" pitchFamily="18" charset="0"/>
                                    <a:ea typeface="Cambria Math" panose="02040503050406030204" pitchFamily="18" charset="0"/>
                                  </a:rPr>
                                  <m:t>(</m:t>
                                </m:r>
                                <m:r>
                                  <a:rPr lang="en-US" sz="3200" b="0" i="1" smtClean="0">
                                    <a:latin typeface="Cambria Math" panose="02040503050406030204" pitchFamily="18" charset="0"/>
                                    <a:ea typeface="Cambria Math" panose="02040503050406030204" pitchFamily="18" charset="0"/>
                                  </a:rPr>
                                  <m:t>𝑡</m:t>
                                </m:r>
                                <m:r>
                                  <a:rPr lang="en-US" sz="3200" b="0" i="1" smtClean="0">
                                    <a:latin typeface="Cambria Math" panose="02040503050406030204" pitchFamily="18" charset="0"/>
                                    <a:ea typeface="Cambria Math" panose="02040503050406030204" pitchFamily="18" charset="0"/>
                                  </a:rPr>
                                  <m:t>)</m:t>
                                </m:r>
                              </m:e>
                            </m:mr>
                          </m:m>
                        </m:e>
                      </m:d>
                    </m:oMath>
                  </m:oMathPara>
                </a14:m>
                <a:endParaRPr lang="en-US" dirty="0" smtClean="0"/>
              </a:p>
              <a:p>
                <a:endParaRPr lang="en-US" dirty="0" smtClean="0"/>
              </a:p>
              <a:p>
                <a:endParaRPr lang="en-US" dirty="0"/>
              </a:p>
              <a:p>
                <a:r>
                  <a:rPr lang="en-US" sz="2400" dirty="0" smtClean="0"/>
                  <a:t>Taking the derivative of above equation </a:t>
                </a:r>
              </a:p>
              <a:p>
                <a:pPr/>
                <a14:m>
                  <m:oMathPara xmlns:m="http://schemas.openxmlformats.org/officeDocument/2006/math">
                    <m:oMathParaPr>
                      <m:jc m:val="centerGroup"/>
                    </m:oMathParaPr>
                    <m:oMath xmlns:m="http://schemas.openxmlformats.org/officeDocument/2006/math">
                      <m:d>
                        <m:dPr>
                          <m:begChr m:val="["/>
                          <m:endChr m:val="]"/>
                          <m:ctrlPr>
                            <a:rPr lang="en-US" sz="3200" i="1">
                              <a:latin typeface="Cambria Math" panose="02040503050406030204" pitchFamily="18" charset="0"/>
                            </a:rPr>
                          </m:ctrlPr>
                        </m:dPr>
                        <m:e>
                          <m:m>
                            <m:mPr>
                              <m:mcs>
                                <m:mc>
                                  <m:mcPr>
                                    <m:count m:val="2"/>
                                    <m:mcJc m:val="center"/>
                                  </m:mcPr>
                                </m:mc>
                              </m:mcs>
                              <m:ctrlPr>
                                <a:rPr lang="en-US" sz="3200" i="1">
                                  <a:latin typeface="Cambria Math" panose="02040503050406030204" pitchFamily="18" charset="0"/>
                                </a:rPr>
                              </m:ctrlPr>
                            </m:mPr>
                            <m:mr>
                              <m:e>
                                <m:r>
                                  <a:rPr lang="en-US" sz="3200" i="1">
                                    <a:latin typeface="Cambria Math" panose="02040503050406030204" pitchFamily="18" charset="0"/>
                                  </a:rPr>
                                  <m:t>𝐼</m:t>
                                </m:r>
                              </m:e>
                              <m:e>
                                <m:r>
                                  <a:rPr lang="en-US" sz="3200" i="1">
                                    <a:latin typeface="Cambria Math" panose="02040503050406030204" pitchFamily="18" charset="0"/>
                                  </a:rPr>
                                  <m:t>0</m:t>
                                </m:r>
                              </m:e>
                            </m:mr>
                            <m:mr>
                              <m:e>
                                <m:r>
                                  <a:rPr lang="en-US" sz="3200" i="1">
                                    <a:latin typeface="Cambria Math" panose="02040503050406030204" pitchFamily="18" charset="0"/>
                                  </a:rPr>
                                  <m:t>𝑃</m:t>
                                </m:r>
                                <m:r>
                                  <a:rPr lang="en-US" sz="3200" i="1">
                                    <a:latin typeface="Cambria Math" panose="02040503050406030204" pitchFamily="18" charset="0"/>
                                  </a:rPr>
                                  <m:t>(</m:t>
                                </m:r>
                                <m:r>
                                  <a:rPr lang="en-US" sz="3200" i="1">
                                    <a:latin typeface="Cambria Math" panose="02040503050406030204" pitchFamily="18" charset="0"/>
                                  </a:rPr>
                                  <m:t>𝑡</m:t>
                                </m:r>
                                <m:r>
                                  <a:rPr lang="en-US" sz="3200" i="1">
                                    <a:latin typeface="Cambria Math" panose="02040503050406030204" pitchFamily="18" charset="0"/>
                                  </a:rPr>
                                  <m:t>)</m:t>
                                </m:r>
                              </m:e>
                              <m:e>
                                <m:r>
                                  <a:rPr lang="en-US" sz="3200" i="1">
                                    <a:latin typeface="Cambria Math" panose="02040503050406030204" pitchFamily="18" charset="0"/>
                                  </a:rPr>
                                  <m:t>𝐼</m:t>
                                </m:r>
                              </m:e>
                            </m:mr>
                          </m:m>
                        </m:e>
                      </m:d>
                      <m:d>
                        <m:dPr>
                          <m:begChr m:val="["/>
                          <m:endChr m:val="]"/>
                          <m:ctrlPr>
                            <a:rPr lang="en-US" sz="3200" i="1">
                              <a:latin typeface="Cambria Math" panose="02040503050406030204" pitchFamily="18" charset="0"/>
                            </a:rPr>
                          </m:ctrlPr>
                        </m:dPr>
                        <m:e>
                          <m:m>
                            <m:mPr>
                              <m:mcs>
                                <m:mc>
                                  <m:mcPr>
                                    <m:count m:val="1"/>
                                    <m:mcJc m:val="center"/>
                                  </m:mcPr>
                                </m:mc>
                              </m:mcs>
                              <m:ctrlPr>
                                <a:rPr lang="en-US" sz="3200" i="1">
                                  <a:latin typeface="Cambria Math" panose="02040503050406030204" pitchFamily="18" charset="0"/>
                                </a:rPr>
                              </m:ctrlPr>
                            </m:mPr>
                            <m:mr>
                              <m:e>
                                <m:acc>
                                  <m:accPr>
                                    <m:chr m:val="̇"/>
                                    <m:ctrlPr>
                                      <a:rPr lang="en-US" sz="3200" i="1" smtClean="0">
                                        <a:latin typeface="Cambria Math" panose="02040503050406030204" pitchFamily="18" charset="0"/>
                                      </a:rPr>
                                    </m:ctrlPr>
                                  </m:accPr>
                                  <m:e>
                                    <m:acc>
                                      <m:accPr>
                                        <m:chr m:val="̅"/>
                                        <m:ctrlPr>
                                          <a:rPr lang="en-US" sz="3200" i="1" smtClean="0">
                                            <a:latin typeface="Cambria Math" panose="02040503050406030204" pitchFamily="18" charset="0"/>
                                          </a:rPr>
                                        </m:ctrlPr>
                                      </m:accPr>
                                      <m:e>
                                        <m:r>
                                          <a:rPr lang="en-US" sz="3200" b="0" i="1" smtClean="0">
                                            <a:latin typeface="Cambria Math" panose="02040503050406030204" pitchFamily="18" charset="0"/>
                                          </a:rPr>
                                          <m:t>𝑋</m:t>
                                        </m:r>
                                      </m:e>
                                    </m:acc>
                                  </m:e>
                                </m:acc>
                                <m:r>
                                  <a:rPr lang="en-US" sz="3200" i="1" smtClean="0">
                                    <a:latin typeface="Cambria Math" panose="02040503050406030204" pitchFamily="18" charset="0"/>
                                  </a:rPr>
                                  <m:t> </m:t>
                                </m:r>
                                <m:r>
                                  <a:rPr lang="en-US" sz="3200" i="1">
                                    <a:latin typeface="Cambria Math" panose="02040503050406030204" pitchFamily="18" charset="0"/>
                                  </a:rPr>
                                  <m:t>(</m:t>
                                </m:r>
                                <m:r>
                                  <a:rPr lang="en-US" sz="3200" i="1">
                                    <a:latin typeface="Cambria Math" panose="02040503050406030204" pitchFamily="18" charset="0"/>
                                  </a:rPr>
                                  <m:t>𝑡</m:t>
                                </m:r>
                                <m:r>
                                  <a:rPr lang="en-US" sz="3200" i="1">
                                    <a:latin typeface="Cambria Math" panose="02040503050406030204" pitchFamily="18" charset="0"/>
                                  </a:rPr>
                                  <m:t>)</m:t>
                                </m:r>
                              </m:e>
                            </m:mr>
                            <m:mr>
                              <m:e>
                                <m:acc>
                                  <m:accPr>
                                    <m:chr m:val="̇"/>
                                    <m:ctrlPr>
                                      <a:rPr lang="en-US" sz="3200" i="1" smtClean="0">
                                        <a:latin typeface="Cambria Math" panose="02040503050406030204" pitchFamily="18" charset="0"/>
                                      </a:rPr>
                                    </m:ctrlPr>
                                  </m:accPr>
                                  <m:e>
                                    <m:acc>
                                      <m:accPr>
                                        <m:chr m:val="̅"/>
                                        <m:ctrlPr>
                                          <a:rPr lang="en-US" sz="3200" i="1" smtClean="0">
                                            <a:latin typeface="Cambria Math" panose="02040503050406030204" pitchFamily="18" charset="0"/>
                                          </a:rPr>
                                        </m:ctrlPr>
                                      </m:accPr>
                                      <m:e>
                                        <m:r>
                                          <a:rPr lang="en-US" sz="3200" i="1" smtClean="0">
                                            <a:latin typeface="Cambria Math" panose="02040503050406030204" pitchFamily="18" charset="0"/>
                                            <a:ea typeface="Cambria Math" panose="02040503050406030204" pitchFamily="18" charset="0"/>
                                          </a:rPr>
                                          <m:t>𝜆</m:t>
                                        </m:r>
                                      </m:e>
                                    </m:acc>
                                  </m:e>
                                </m:acc>
                                <m:r>
                                  <a:rPr lang="en-US" sz="3200" i="1">
                                    <a:latin typeface="Cambria Math" panose="02040503050406030204" pitchFamily="18" charset="0"/>
                                    <a:ea typeface="Cambria Math" panose="02040503050406030204" pitchFamily="18" charset="0"/>
                                  </a:rPr>
                                  <m:t> (</m:t>
                                </m:r>
                                <m:r>
                                  <a:rPr lang="en-US" sz="3200" i="1">
                                    <a:latin typeface="Cambria Math" panose="02040503050406030204" pitchFamily="18" charset="0"/>
                                    <a:ea typeface="Cambria Math" panose="02040503050406030204" pitchFamily="18" charset="0"/>
                                  </a:rPr>
                                  <m:t>𝑡</m:t>
                                </m:r>
                                <m:r>
                                  <a:rPr lang="en-US" sz="3200" i="1">
                                    <a:latin typeface="Cambria Math" panose="02040503050406030204" pitchFamily="18" charset="0"/>
                                    <a:ea typeface="Cambria Math" panose="02040503050406030204" pitchFamily="18" charset="0"/>
                                  </a:rPr>
                                  <m:t>)</m:t>
                                </m:r>
                              </m:e>
                            </m:mr>
                          </m:m>
                        </m:e>
                      </m:d>
                      <m:r>
                        <a:rPr lang="en-US" sz="3200" b="0" i="1" smtClean="0">
                          <a:latin typeface="Cambria Math" panose="02040503050406030204" pitchFamily="18" charset="0"/>
                          <a:ea typeface="Cambria Math" panose="02040503050406030204" pitchFamily="18" charset="0"/>
                        </a:rPr>
                        <m:t>+</m:t>
                      </m:r>
                      <m:d>
                        <m:dPr>
                          <m:begChr m:val="["/>
                          <m:endChr m:val="]"/>
                          <m:ctrlPr>
                            <a:rPr lang="en-US" sz="3200" i="1">
                              <a:latin typeface="Cambria Math" panose="02040503050406030204" pitchFamily="18" charset="0"/>
                            </a:rPr>
                          </m:ctrlPr>
                        </m:dPr>
                        <m:e>
                          <m:m>
                            <m:mPr>
                              <m:mcs>
                                <m:mc>
                                  <m:mcPr>
                                    <m:count m:val="2"/>
                                    <m:mcJc m:val="center"/>
                                  </m:mcPr>
                                </m:mc>
                              </m:mcs>
                              <m:ctrlPr>
                                <a:rPr lang="en-US" sz="3200" i="1">
                                  <a:latin typeface="Cambria Math" panose="02040503050406030204" pitchFamily="18" charset="0"/>
                                </a:rPr>
                              </m:ctrlPr>
                            </m:mPr>
                            <m:mr>
                              <m:e>
                                <m:r>
                                  <m:rPr>
                                    <m:brk m:alnAt="7"/>
                                  </m:rPr>
                                  <a:rPr lang="en-US" sz="3200" b="0" i="1" smtClean="0">
                                    <a:latin typeface="Cambria Math" panose="02040503050406030204" pitchFamily="18" charset="0"/>
                                  </a:rPr>
                                  <m:t>0</m:t>
                                </m:r>
                              </m:e>
                              <m:e>
                                <m:r>
                                  <a:rPr lang="en-US" sz="3200" i="1">
                                    <a:latin typeface="Cambria Math" panose="02040503050406030204" pitchFamily="18" charset="0"/>
                                  </a:rPr>
                                  <m:t>0</m:t>
                                </m:r>
                              </m:e>
                            </m:mr>
                            <m:mr>
                              <m:e>
                                <m:acc>
                                  <m:accPr>
                                    <m:chr m:val="̇"/>
                                    <m:ctrlPr>
                                      <a:rPr lang="en-US" sz="3200" i="1" smtClean="0">
                                        <a:latin typeface="Cambria Math" panose="02040503050406030204" pitchFamily="18" charset="0"/>
                                      </a:rPr>
                                    </m:ctrlPr>
                                  </m:accPr>
                                  <m:e>
                                    <m:r>
                                      <a:rPr lang="en-US" sz="3200" b="0" i="1" smtClean="0">
                                        <a:latin typeface="Cambria Math" panose="02040503050406030204" pitchFamily="18" charset="0"/>
                                      </a:rPr>
                                      <m:t>𝑃</m:t>
                                    </m:r>
                                  </m:e>
                                </m:acc>
                                <m:r>
                                  <a:rPr lang="en-US" sz="3200" b="0" i="1" smtClean="0">
                                    <a:latin typeface="Cambria Math" panose="02040503050406030204" pitchFamily="18" charset="0"/>
                                  </a:rPr>
                                  <m:t>(</m:t>
                                </m:r>
                                <m:r>
                                  <a:rPr lang="en-US" sz="3200" b="0" i="1" smtClean="0">
                                    <a:latin typeface="Cambria Math" panose="02040503050406030204" pitchFamily="18" charset="0"/>
                                  </a:rPr>
                                  <m:t>𝑡</m:t>
                                </m:r>
                                <m:r>
                                  <a:rPr lang="en-US" sz="3200" b="0" i="1" smtClean="0">
                                    <a:latin typeface="Cambria Math" panose="02040503050406030204" pitchFamily="18" charset="0"/>
                                  </a:rPr>
                                  <m:t>)</m:t>
                                </m:r>
                              </m:e>
                              <m:e>
                                <m:r>
                                  <a:rPr lang="en-US" sz="3200" b="0" i="1" smtClean="0">
                                    <a:latin typeface="Cambria Math" panose="02040503050406030204" pitchFamily="18" charset="0"/>
                                  </a:rPr>
                                  <m:t>0</m:t>
                                </m:r>
                              </m:e>
                            </m:mr>
                          </m:m>
                        </m:e>
                      </m:d>
                      <m:d>
                        <m:dPr>
                          <m:begChr m:val="["/>
                          <m:endChr m:val="]"/>
                          <m:ctrlPr>
                            <a:rPr lang="en-US" sz="3200" i="1">
                              <a:latin typeface="Cambria Math" panose="02040503050406030204" pitchFamily="18" charset="0"/>
                            </a:rPr>
                          </m:ctrlPr>
                        </m:dPr>
                        <m:e>
                          <m:m>
                            <m:mPr>
                              <m:mcs>
                                <m:mc>
                                  <m:mcPr>
                                    <m:count m:val="1"/>
                                    <m:mcJc m:val="center"/>
                                  </m:mcPr>
                                </m:mc>
                              </m:mcs>
                              <m:ctrlPr>
                                <a:rPr lang="en-US" sz="3200" i="1">
                                  <a:latin typeface="Cambria Math" panose="02040503050406030204" pitchFamily="18" charset="0"/>
                                </a:rPr>
                              </m:ctrlPr>
                            </m:mPr>
                            <m:mr>
                              <m:e>
                                <m:acc>
                                  <m:accPr>
                                    <m:chr m:val="̅"/>
                                    <m:ctrlPr>
                                      <a:rPr lang="en-US" sz="3200" i="1">
                                        <a:latin typeface="Cambria Math" panose="02040503050406030204" pitchFamily="18" charset="0"/>
                                      </a:rPr>
                                    </m:ctrlPr>
                                  </m:accPr>
                                  <m:e>
                                    <m:r>
                                      <a:rPr lang="en-US" sz="3200" i="1">
                                        <a:latin typeface="Cambria Math" panose="02040503050406030204" pitchFamily="18" charset="0"/>
                                      </a:rPr>
                                      <m:t>𝑋</m:t>
                                    </m:r>
                                  </m:e>
                                </m:acc>
                                <m:r>
                                  <a:rPr lang="en-US" sz="3200" i="1">
                                    <a:latin typeface="Cambria Math" panose="02040503050406030204" pitchFamily="18" charset="0"/>
                                  </a:rPr>
                                  <m:t>(</m:t>
                                </m:r>
                                <m:r>
                                  <a:rPr lang="en-US" sz="3200" i="1">
                                    <a:latin typeface="Cambria Math" panose="02040503050406030204" pitchFamily="18" charset="0"/>
                                  </a:rPr>
                                  <m:t>𝑡</m:t>
                                </m:r>
                                <m:r>
                                  <a:rPr lang="en-US" sz="3200" i="1">
                                    <a:latin typeface="Cambria Math" panose="02040503050406030204" pitchFamily="18" charset="0"/>
                                  </a:rPr>
                                  <m:t>)</m:t>
                                </m:r>
                              </m:e>
                            </m:mr>
                            <m:mr>
                              <m:e>
                                <m:acc>
                                  <m:accPr>
                                    <m:chr m:val="̅"/>
                                    <m:ctrlPr>
                                      <a:rPr lang="en-US" sz="3200" i="1">
                                        <a:latin typeface="Cambria Math" panose="02040503050406030204" pitchFamily="18" charset="0"/>
                                      </a:rPr>
                                    </m:ctrlPr>
                                  </m:accPr>
                                  <m:e>
                                    <m:r>
                                      <a:rPr lang="en-US" sz="3200" i="1">
                                        <a:latin typeface="Cambria Math" panose="02040503050406030204" pitchFamily="18" charset="0"/>
                                        <a:ea typeface="Cambria Math" panose="02040503050406030204" pitchFamily="18" charset="0"/>
                                      </a:rPr>
                                      <m:t>𝜆</m:t>
                                    </m:r>
                                  </m:e>
                                </m:acc>
                                <m:r>
                                  <a:rPr lang="en-US" sz="3200" i="1">
                                    <a:latin typeface="Cambria Math" panose="02040503050406030204" pitchFamily="18" charset="0"/>
                                    <a:ea typeface="Cambria Math" panose="02040503050406030204" pitchFamily="18" charset="0"/>
                                  </a:rPr>
                                  <m:t> (</m:t>
                                </m:r>
                                <m:r>
                                  <a:rPr lang="en-US" sz="3200" i="1">
                                    <a:latin typeface="Cambria Math" panose="02040503050406030204" pitchFamily="18" charset="0"/>
                                    <a:ea typeface="Cambria Math" panose="02040503050406030204" pitchFamily="18" charset="0"/>
                                  </a:rPr>
                                  <m:t>𝑡</m:t>
                                </m:r>
                                <m:r>
                                  <a:rPr lang="en-US" sz="3200" i="1">
                                    <a:latin typeface="Cambria Math" panose="02040503050406030204" pitchFamily="18" charset="0"/>
                                    <a:ea typeface="Cambria Math" panose="02040503050406030204" pitchFamily="18" charset="0"/>
                                  </a:rPr>
                                  <m:t>)</m:t>
                                </m:r>
                              </m:e>
                            </m:mr>
                          </m:m>
                        </m:e>
                      </m:d>
                      <m:r>
                        <a:rPr lang="en-US" sz="3200" i="1">
                          <a:latin typeface="Cambria Math" panose="02040503050406030204" pitchFamily="18" charset="0"/>
                          <a:ea typeface="Cambria Math" panose="02040503050406030204" pitchFamily="18" charset="0"/>
                        </a:rPr>
                        <m:t>=</m:t>
                      </m:r>
                      <m:d>
                        <m:dPr>
                          <m:begChr m:val="["/>
                          <m:endChr m:val="]"/>
                          <m:ctrlPr>
                            <a:rPr lang="en-US" sz="3200" i="1">
                              <a:latin typeface="Cambria Math" panose="02040503050406030204" pitchFamily="18" charset="0"/>
                              <a:ea typeface="Cambria Math" panose="02040503050406030204" pitchFamily="18" charset="0"/>
                            </a:rPr>
                          </m:ctrlPr>
                        </m:dPr>
                        <m:e>
                          <m:m>
                            <m:mPr>
                              <m:mcs>
                                <m:mc>
                                  <m:mcPr>
                                    <m:count m:val="1"/>
                                    <m:mcJc m:val="center"/>
                                  </m:mcPr>
                                </m:mc>
                              </m:mcs>
                              <m:ctrlPr>
                                <a:rPr lang="en-US" sz="3200" i="1">
                                  <a:latin typeface="Cambria Math" panose="02040503050406030204" pitchFamily="18" charset="0"/>
                                  <a:ea typeface="Cambria Math" panose="02040503050406030204" pitchFamily="18" charset="0"/>
                                </a:rPr>
                              </m:ctrlPr>
                            </m:mPr>
                            <m:mr>
                              <m:e>
                                <m:acc>
                                  <m:accPr>
                                    <m:chr m:val="̇"/>
                                    <m:ctrlPr>
                                      <a:rPr lang="en-US" sz="3200" i="1" smtClean="0">
                                        <a:latin typeface="Cambria Math" panose="02040503050406030204" pitchFamily="18" charset="0"/>
                                        <a:ea typeface="Cambria Math" panose="02040503050406030204" pitchFamily="18" charset="0"/>
                                      </a:rPr>
                                    </m:ctrlPr>
                                  </m:accPr>
                                  <m:e>
                                    <m:r>
                                      <a:rPr lang="en-US" sz="3200" b="0" i="1" smtClean="0">
                                        <a:latin typeface="Cambria Math" panose="02040503050406030204" pitchFamily="18" charset="0"/>
                                        <a:ea typeface="Cambria Math" panose="02040503050406030204" pitchFamily="18" charset="0"/>
                                      </a:rPr>
                                      <m:t>𝑋</m:t>
                                    </m:r>
                                  </m:e>
                                </m:acc>
                                <m:r>
                                  <a:rPr lang="en-US" sz="3200" i="1">
                                    <a:latin typeface="Cambria Math" panose="02040503050406030204" pitchFamily="18" charset="0"/>
                                    <a:ea typeface="Cambria Math" panose="02040503050406030204" pitchFamily="18" charset="0"/>
                                  </a:rPr>
                                  <m:t>(</m:t>
                                </m:r>
                                <m:r>
                                  <a:rPr lang="en-US" sz="3200" i="1">
                                    <a:latin typeface="Cambria Math" panose="02040503050406030204" pitchFamily="18" charset="0"/>
                                    <a:ea typeface="Cambria Math" panose="02040503050406030204" pitchFamily="18" charset="0"/>
                                  </a:rPr>
                                  <m:t>𝑡</m:t>
                                </m:r>
                                <m:r>
                                  <a:rPr lang="en-US" sz="3200" i="1">
                                    <a:latin typeface="Cambria Math" panose="02040503050406030204" pitchFamily="18" charset="0"/>
                                    <a:ea typeface="Cambria Math" panose="02040503050406030204" pitchFamily="18" charset="0"/>
                                  </a:rPr>
                                  <m:t>)</m:t>
                                </m:r>
                              </m:e>
                            </m:mr>
                            <m:mr>
                              <m:e>
                                <m:acc>
                                  <m:accPr>
                                    <m:chr m:val="̇"/>
                                    <m:ctrlPr>
                                      <a:rPr lang="en-US" sz="3200" i="1" smtClean="0">
                                        <a:latin typeface="Cambria Math" panose="02040503050406030204" pitchFamily="18" charset="0"/>
                                        <a:ea typeface="Cambria Math" panose="02040503050406030204" pitchFamily="18" charset="0"/>
                                      </a:rPr>
                                    </m:ctrlPr>
                                  </m:accPr>
                                  <m:e>
                                    <m:r>
                                      <a:rPr lang="en-US" sz="3200" i="1">
                                        <a:latin typeface="Cambria Math" panose="02040503050406030204" pitchFamily="18" charset="0"/>
                                        <a:ea typeface="Cambria Math" panose="02040503050406030204" pitchFamily="18" charset="0"/>
                                      </a:rPr>
                                      <m:t>𝜆</m:t>
                                    </m:r>
                                  </m:e>
                                </m:acc>
                                <m:r>
                                  <a:rPr lang="en-US" sz="3200" i="1">
                                    <a:latin typeface="Cambria Math" panose="02040503050406030204" pitchFamily="18" charset="0"/>
                                    <a:ea typeface="Cambria Math" panose="02040503050406030204" pitchFamily="18" charset="0"/>
                                  </a:rPr>
                                  <m:t>(</m:t>
                                </m:r>
                                <m:r>
                                  <a:rPr lang="en-US" sz="3200" i="1">
                                    <a:latin typeface="Cambria Math" panose="02040503050406030204" pitchFamily="18" charset="0"/>
                                    <a:ea typeface="Cambria Math" panose="02040503050406030204" pitchFamily="18" charset="0"/>
                                  </a:rPr>
                                  <m:t>𝑡</m:t>
                                </m:r>
                                <m:r>
                                  <a:rPr lang="en-US" sz="3200" i="1">
                                    <a:latin typeface="Cambria Math" panose="02040503050406030204" pitchFamily="18" charset="0"/>
                                    <a:ea typeface="Cambria Math" panose="02040503050406030204" pitchFamily="18" charset="0"/>
                                  </a:rPr>
                                  <m:t>)</m:t>
                                </m:r>
                              </m:e>
                            </m:mr>
                          </m:m>
                        </m:e>
                      </m:d>
                    </m:oMath>
                  </m:oMathPara>
                </a14:m>
                <a:endParaRPr lang="en-US" dirty="0" smtClean="0"/>
              </a:p>
              <a:p>
                <a:endParaRPr 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1036923" y="1883894"/>
                <a:ext cx="10515600" cy="4219745"/>
              </a:xfrm>
              <a:prstGeom prst="rect">
                <a:avLst/>
              </a:prstGeom>
              <a:blipFill rotWithShape="0">
                <a:blip r:embed="rId2"/>
                <a:stretch>
                  <a:fillRect l="-1739" t="-2168"/>
                </a:stretch>
              </a:blipFill>
            </p:spPr>
            <p:txBody>
              <a:bodyPr/>
              <a:lstStyle/>
              <a:p>
                <a:r>
                  <a:rPr lang="en-US">
                    <a:noFill/>
                  </a:rPr>
                  <a:t> </a:t>
                </a:r>
              </a:p>
            </p:txBody>
          </p:sp>
        </mc:Fallback>
      </mc:AlternateContent>
      <p:sp>
        <p:nvSpPr>
          <p:cNvPr id="5" name="TextBox 4"/>
          <p:cNvSpPr txBox="1"/>
          <p:nvPr/>
        </p:nvSpPr>
        <p:spPr>
          <a:xfrm>
            <a:off x="3393662" y="3664391"/>
            <a:ext cx="3654254" cy="369332"/>
          </a:xfrm>
          <a:prstGeom prst="rect">
            <a:avLst/>
          </a:prstGeom>
          <a:noFill/>
        </p:spPr>
        <p:txBody>
          <a:bodyPr wrap="square" rtlCol="0">
            <a:spAutoFit/>
          </a:bodyPr>
          <a:lstStyle/>
          <a:p>
            <a:r>
              <a:rPr lang="en-US" dirty="0" smtClean="0"/>
              <a:t>2nx2n and all sub matrices are of </a:t>
            </a:r>
            <a:r>
              <a:rPr lang="en-US" dirty="0" err="1" smtClean="0"/>
              <a:t>nxn</a:t>
            </a:r>
            <a:endParaRPr lang="en-US" dirty="0"/>
          </a:p>
        </p:txBody>
      </p:sp>
      <p:sp>
        <p:nvSpPr>
          <p:cNvPr id="6" name="Left Brace 5"/>
          <p:cNvSpPr/>
          <p:nvPr/>
        </p:nvSpPr>
        <p:spPr>
          <a:xfrm rot="16200000">
            <a:off x="4782035" y="2815953"/>
            <a:ext cx="188133" cy="1558223"/>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grpSp>
        <p:nvGrpSpPr>
          <p:cNvPr id="7" name="Group 6"/>
          <p:cNvGrpSpPr/>
          <p:nvPr/>
        </p:nvGrpSpPr>
        <p:grpSpPr>
          <a:xfrm>
            <a:off x="4282018" y="2654180"/>
            <a:ext cx="4042159" cy="736146"/>
            <a:chOff x="4147358" y="2564417"/>
            <a:chExt cx="4042159" cy="736146"/>
          </a:xfrm>
        </p:grpSpPr>
        <p:grpSp>
          <p:nvGrpSpPr>
            <p:cNvPr id="8" name="Group 7"/>
            <p:cNvGrpSpPr/>
            <p:nvPr/>
          </p:nvGrpSpPr>
          <p:grpSpPr>
            <a:xfrm>
              <a:off x="4147358" y="2564417"/>
              <a:ext cx="1379999" cy="736146"/>
              <a:chOff x="2700316" y="1906891"/>
              <a:chExt cx="2111519" cy="736146"/>
            </a:xfrm>
          </p:grpSpPr>
          <p:cxnSp>
            <p:nvCxnSpPr>
              <p:cNvPr id="11" name="Straight Connector 10"/>
              <p:cNvCxnSpPr/>
              <p:nvPr/>
            </p:nvCxnSpPr>
            <p:spPr>
              <a:xfrm>
                <a:off x="2700316" y="2214450"/>
                <a:ext cx="2111519" cy="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12" name="Straight Connector 11"/>
              <p:cNvCxnSpPr/>
              <p:nvPr/>
            </p:nvCxnSpPr>
            <p:spPr>
              <a:xfrm flipH="1">
                <a:off x="3754168" y="1906891"/>
                <a:ext cx="1906" cy="736146"/>
              </a:xfrm>
              <a:prstGeom prst="line">
                <a:avLst/>
              </a:prstGeom>
              <a:ln>
                <a:prstDash val="dash"/>
              </a:ln>
            </p:spPr>
            <p:style>
              <a:lnRef idx="1">
                <a:schemeClr val="dk1"/>
              </a:lnRef>
              <a:fillRef idx="0">
                <a:schemeClr val="dk1"/>
              </a:fillRef>
              <a:effectRef idx="0">
                <a:schemeClr val="dk1"/>
              </a:effectRef>
              <a:fontRef idx="minor">
                <a:schemeClr val="tx1"/>
              </a:fontRef>
            </p:style>
          </p:cxnSp>
        </p:grpSp>
        <p:cxnSp>
          <p:nvCxnSpPr>
            <p:cNvPr id="9" name="Straight Connector 8"/>
            <p:cNvCxnSpPr/>
            <p:nvPr/>
          </p:nvCxnSpPr>
          <p:spPr>
            <a:xfrm>
              <a:off x="5885324" y="2984231"/>
              <a:ext cx="707094" cy="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10" name="Straight Connector 9"/>
            <p:cNvCxnSpPr/>
            <p:nvPr/>
          </p:nvCxnSpPr>
          <p:spPr>
            <a:xfrm>
              <a:off x="7482423" y="2929053"/>
              <a:ext cx="707094" cy="0"/>
            </a:xfrm>
            <a:prstGeom prst="line">
              <a:avLst/>
            </a:prstGeom>
            <a:ln>
              <a:prstDash val="dash"/>
            </a:ln>
          </p:spPr>
          <p:style>
            <a:lnRef idx="1">
              <a:schemeClr val="dk1"/>
            </a:lnRef>
            <a:fillRef idx="0">
              <a:schemeClr val="dk1"/>
            </a:fillRef>
            <a:effectRef idx="0">
              <a:schemeClr val="dk1"/>
            </a:effectRef>
            <a:fontRef idx="minor">
              <a:schemeClr val="tx1"/>
            </a:fontRef>
          </p:style>
        </p:cxnSp>
      </p:grpSp>
      <p:grpSp>
        <p:nvGrpSpPr>
          <p:cNvPr id="13" name="Group 12"/>
          <p:cNvGrpSpPr/>
          <p:nvPr/>
        </p:nvGrpSpPr>
        <p:grpSpPr>
          <a:xfrm>
            <a:off x="2522215" y="4736374"/>
            <a:ext cx="7573151" cy="778350"/>
            <a:chOff x="2373729" y="5105221"/>
            <a:chExt cx="7573151" cy="778350"/>
          </a:xfrm>
        </p:grpSpPr>
        <p:grpSp>
          <p:nvGrpSpPr>
            <p:cNvPr id="14" name="Group 13"/>
            <p:cNvGrpSpPr/>
            <p:nvPr/>
          </p:nvGrpSpPr>
          <p:grpSpPr>
            <a:xfrm>
              <a:off x="2373729" y="5147425"/>
              <a:ext cx="1379999" cy="736146"/>
              <a:chOff x="2702222" y="2462096"/>
              <a:chExt cx="2111519" cy="736146"/>
            </a:xfrm>
          </p:grpSpPr>
          <p:cxnSp>
            <p:nvCxnSpPr>
              <p:cNvPr id="22" name="Straight Connector 21"/>
              <p:cNvCxnSpPr/>
              <p:nvPr/>
            </p:nvCxnSpPr>
            <p:spPr>
              <a:xfrm>
                <a:off x="2702222" y="2769655"/>
                <a:ext cx="2111519" cy="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23" name="Straight Connector 22"/>
              <p:cNvCxnSpPr/>
              <p:nvPr/>
            </p:nvCxnSpPr>
            <p:spPr>
              <a:xfrm flipH="1">
                <a:off x="3756074" y="2462096"/>
                <a:ext cx="1907" cy="736146"/>
              </a:xfrm>
              <a:prstGeom prst="line">
                <a:avLst/>
              </a:prstGeom>
              <a:ln>
                <a:prstDash val="dash"/>
              </a:ln>
            </p:spPr>
            <p:style>
              <a:lnRef idx="1">
                <a:schemeClr val="dk1"/>
              </a:lnRef>
              <a:fillRef idx="0">
                <a:schemeClr val="dk1"/>
              </a:fillRef>
              <a:effectRef idx="0">
                <a:schemeClr val="dk1"/>
              </a:effectRef>
              <a:fontRef idx="minor">
                <a:schemeClr val="tx1"/>
              </a:fontRef>
            </p:style>
          </p:cxnSp>
        </p:grpSp>
        <p:grpSp>
          <p:nvGrpSpPr>
            <p:cNvPr id="15" name="Group 14"/>
            <p:cNvGrpSpPr/>
            <p:nvPr/>
          </p:nvGrpSpPr>
          <p:grpSpPr>
            <a:xfrm>
              <a:off x="5886570" y="5105221"/>
              <a:ext cx="1379999" cy="736146"/>
              <a:chOff x="2702222" y="2462096"/>
              <a:chExt cx="2111519" cy="736146"/>
            </a:xfrm>
          </p:grpSpPr>
          <p:cxnSp>
            <p:nvCxnSpPr>
              <p:cNvPr id="20" name="Straight Connector 19"/>
              <p:cNvCxnSpPr/>
              <p:nvPr/>
            </p:nvCxnSpPr>
            <p:spPr>
              <a:xfrm>
                <a:off x="2702222" y="2769655"/>
                <a:ext cx="2111519" cy="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21" name="Straight Connector 20"/>
              <p:cNvCxnSpPr/>
              <p:nvPr/>
            </p:nvCxnSpPr>
            <p:spPr>
              <a:xfrm flipH="1">
                <a:off x="3756074" y="2462096"/>
                <a:ext cx="1907" cy="736146"/>
              </a:xfrm>
              <a:prstGeom prst="line">
                <a:avLst/>
              </a:prstGeom>
              <a:ln>
                <a:prstDash val="dash"/>
              </a:ln>
            </p:spPr>
            <p:style>
              <a:lnRef idx="1">
                <a:schemeClr val="dk1"/>
              </a:lnRef>
              <a:fillRef idx="0">
                <a:schemeClr val="dk1"/>
              </a:fillRef>
              <a:effectRef idx="0">
                <a:schemeClr val="dk1"/>
              </a:effectRef>
              <a:fontRef idx="minor">
                <a:schemeClr val="tx1"/>
              </a:fontRef>
            </p:style>
          </p:cxnSp>
        </p:grpSp>
        <p:grpSp>
          <p:nvGrpSpPr>
            <p:cNvPr id="16" name="Group 15"/>
            <p:cNvGrpSpPr/>
            <p:nvPr/>
          </p:nvGrpSpPr>
          <p:grpSpPr>
            <a:xfrm>
              <a:off x="4130263" y="5454984"/>
              <a:ext cx="5816617" cy="21261"/>
              <a:chOff x="4130263" y="5454984"/>
              <a:chExt cx="5816617" cy="21261"/>
            </a:xfrm>
          </p:grpSpPr>
          <p:cxnSp>
            <p:nvCxnSpPr>
              <p:cNvPr id="17" name="Straight Connector 16"/>
              <p:cNvCxnSpPr/>
              <p:nvPr/>
            </p:nvCxnSpPr>
            <p:spPr>
              <a:xfrm>
                <a:off x="4130263" y="5454984"/>
                <a:ext cx="707094" cy="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18" name="Straight Connector 17"/>
              <p:cNvCxnSpPr/>
              <p:nvPr/>
            </p:nvCxnSpPr>
            <p:spPr>
              <a:xfrm>
                <a:off x="7579797" y="5476245"/>
                <a:ext cx="707094" cy="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19" name="Straight Connector 18"/>
              <p:cNvCxnSpPr/>
              <p:nvPr/>
            </p:nvCxnSpPr>
            <p:spPr>
              <a:xfrm>
                <a:off x="9239786" y="5476245"/>
                <a:ext cx="707094" cy="0"/>
              </a:xfrm>
              <a:prstGeom prst="line">
                <a:avLst/>
              </a:prstGeom>
              <a:ln>
                <a:prstDash val="dash"/>
              </a:ln>
            </p:spPr>
            <p:style>
              <a:lnRef idx="1">
                <a:schemeClr val="dk1"/>
              </a:lnRef>
              <a:fillRef idx="0">
                <a:schemeClr val="dk1"/>
              </a:fillRef>
              <a:effectRef idx="0">
                <a:schemeClr val="dk1"/>
              </a:effectRef>
              <a:fontRef idx="minor">
                <a:schemeClr val="tx1"/>
              </a:fontRef>
            </p:style>
          </p:cxnSp>
        </p:grpSp>
      </p:grpSp>
    </p:spTree>
    <p:extLst>
      <p:ext uri="{BB962C8B-B14F-4D97-AF65-F5344CB8AC3E}">
        <p14:creationId xmlns:p14="http://schemas.microsoft.com/office/powerpoint/2010/main" val="1701528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Solution of finite time LQR Problem…</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Using above transformation </a:t>
                </a:r>
                <a:r>
                  <a:rPr lang="en-US" dirty="0" err="1" smtClean="0"/>
                  <a:t>equ</a:t>
                </a:r>
                <a:r>
                  <a:rPr lang="en-US" dirty="0" smtClean="0"/>
                  <a:t>(6) can be written as</a:t>
                </a:r>
              </a:p>
              <a:p>
                <a14:m>
                  <m:oMath xmlns:m="http://schemas.openxmlformats.org/officeDocument/2006/math">
                    <m:d>
                      <m:dPr>
                        <m:begChr m:val="["/>
                        <m:endChr m:val="]"/>
                        <m:ctrlPr>
                          <a:rPr lang="en-US" i="1">
                            <a:latin typeface="Cambria Math" panose="02040503050406030204" pitchFamily="18" charset="0"/>
                          </a:rPr>
                        </m:ctrlPr>
                      </m:dPr>
                      <m:e>
                        <m:m>
                          <m:mPr>
                            <m:mcs>
                              <m:mc>
                                <m:mcPr>
                                  <m:count m:val="2"/>
                                  <m:mcJc m:val="center"/>
                                </m:mcPr>
                              </m:mc>
                            </m:mcs>
                            <m:ctrlPr>
                              <a:rPr lang="en-US" i="1">
                                <a:latin typeface="Cambria Math" panose="02040503050406030204" pitchFamily="18" charset="0"/>
                              </a:rPr>
                            </m:ctrlPr>
                          </m:mPr>
                          <m:mr>
                            <m:e>
                              <m:r>
                                <a:rPr lang="en-US" i="1">
                                  <a:latin typeface="Cambria Math" panose="02040503050406030204" pitchFamily="18" charset="0"/>
                                </a:rPr>
                                <m:t>𝐼</m:t>
                              </m:r>
                            </m:e>
                            <m:e>
                              <m:r>
                                <a:rPr lang="en-US" i="1">
                                  <a:latin typeface="Cambria Math" panose="02040503050406030204" pitchFamily="18" charset="0"/>
                                </a:rPr>
                                <m:t>0</m:t>
                              </m:r>
                            </m:e>
                          </m:mr>
                          <m:mr>
                            <m:e>
                              <m:r>
                                <a:rPr lang="en-US" i="1">
                                  <a:latin typeface="Cambria Math" panose="02040503050406030204" pitchFamily="18" charset="0"/>
                                </a:rPr>
                                <m:t>𝑃</m:t>
                              </m:r>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m:t>
                              </m:r>
                            </m:e>
                            <m:e>
                              <m:r>
                                <a:rPr lang="en-US" i="1">
                                  <a:latin typeface="Cambria Math" panose="02040503050406030204" pitchFamily="18" charset="0"/>
                                </a:rPr>
                                <m:t>𝐼</m:t>
                              </m:r>
                            </m:e>
                          </m:mr>
                        </m:m>
                      </m:e>
                    </m:d>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acc>
                                <m:accPr>
                                  <m:chr m:val="̇"/>
                                  <m:ctrlPr>
                                    <a:rPr lang="en-US" i="1">
                                      <a:latin typeface="Cambria Math" panose="02040503050406030204" pitchFamily="18" charset="0"/>
                                    </a:rPr>
                                  </m:ctrlPr>
                                </m:accPr>
                                <m:e>
                                  <m:acc>
                                    <m:accPr>
                                      <m:chr m:val="̅"/>
                                      <m:ctrlPr>
                                        <a:rPr lang="en-US" i="1">
                                          <a:latin typeface="Cambria Math" panose="02040503050406030204" pitchFamily="18" charset="0"/>
                                        </a:rPr>
                                      </m:ctrlPr>
                                    </m:accPr>
                                    <m:e>
                                      <m:r>
                                        <a:rPr lang="en-US" i="1">
                                          <a:latin typeface="Cambria Math" panose="02040503050406030204" pitchFamily="18" charset="0"/>
                                        </a:rPr>
                                        <m:t>𝑋</m:t>
                                      </m:r>
                                    </m:e>
                                  </m:acc>
                                </m:e>
                              </m:acc>
                              <m:r>
                                <a:rPr lang="en-US" i="1">
                                  <a:latin typeface="Cambria Math" panose="02040503050406030204" pitchFamily="18" charset="0"/>
                                </a:rPr>
                                <m:t> (</m:t>
                              </m:r>
                              <m:r>
                                <a:rPr lang="en-US" i="1">
                                  <a:latin typeface="Cambria Math" panose="02040503050406030204" pitchFamily="18" charset="0"/>
                                </a:rPr>
                                <m:t>𝑡</m:t>
                              </m:r>
                              <m:r>
                                <a:rPr lang="en-US" i="1">
                                  <a:latin typeface="Cambria Math" panose="02040503050406030204" pitchFamily="18" charset="0"/>
                                </a:rPr>
                                <m:t>)</m:t>
                              </m:r>
                            </m:e>
                          </m:mr>
                          <m:mr>
                            <m:e>
                              <m:acc>
                                <m:accPr>
                                  <m:chr m:val="̇"/>
                                  <m:ctrlPr>
                                    <a:rPr lang="en-US" i="1">
                                      <a:latin typeface="Cambria Math" panose="02040503050406030204" pitchFamily="18" charset="0"/>
                                    </a:rPr>
                                  </m:ctrlPr>
                                </m:accPr>
                                <m:e>
                                  <m:acc>
                                    <m:accPr>
                                      <m:chr m:val="̅"/>
                                      <m:ctrlPr>
                                        <a:rPr lang="en-US" i="1">
                                          <a:latin typeface="Cambria Math" panose="02040503050406030204" pitchFamily="18" charset="0"/>
                                        </a:rPr>
                                      </m:ctrlPr>
                                    </m:accPr>
                                    <m:e>
                                      <m:r>
                                        <a:rPr lang="en-US" i="1">
                                          <a:latin typeface="Cambria Math" panose="02040503050406030204" pitchFamily="18" charset="0"/>
                                          <a:ea typeface="Cambria Math" panose="02040503050406030204" pitchFamily="18" charset="0"/>
                                        </a:rPr>
                                        <m:t>𝜆</m:t>
                                      </m:r>
                                    </m:e>
                                  </m:acc>
                                </m:e>
                              </m:acc>
                              <m:r>
                                <a:rPr lang="en-US" i="1">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𝑡</m:t>
                              </m:r>
                              <m:r>
                                <a:rPr lang="en-US" i="1">
                                  <a:latin typeface="Cambria Math" panose="02040503050406030204" pitchFamily="18" charset="0"/>
                                  <a:ea typeface="Cambria Math" panose="02040503050406030204" pitchFamily="18" charset="0"/>
                                </a:rPr>
                                <m:t>)</m:t>
                              </m:r>
                            </m:e>
                          </m:mr>
                        </m:m>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m>
                          <m:mPr>
                            <m:mcs>
                              <m:mc>
                                <m:mcPr>
                                  <m:count m:val="2"/>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0</m:t>
                              </m:r>
                            </m:e>
                            <m:e>
                              <m:r>
                                <a:rPr lang="en-US" i="1">
                                  <a:latin typeface="Cambria Math" panose="02040503050406030204" pitchFamily="18" charset="0"/>
                                </a:rPr>
                                <m:t>0</m:t>
                              </m:r>
                            </m:e>
                          </m:mr>
                          <m:mr>
                            <m:e>
                              <m:acc>
                                <m:accPr>
                                  <m:chr m:val="̇"/>
                                  <m:ctrlPr>
                                    <a:rPr lang="en-US" i="1">
                                      <a:latin typeface="Cambria Math" panose="02040503050406030204" pitchFamily="18" charset="0"/>
                                    </a:rPr>
                                  </m:ctrlPr>
                                </m:accPr>
                                <m:e>
                                  <m:r>
                                    <a:rPr lang="en-US" i="1">
                                      <a:latin typeface="Cambria Math" panose="02040503050406030204" pitchFamily="18" charset="0"/>
                                    </a:rPr>
                                    <m:t>𝑃</m:t>
                                  </m:r>
                                </m:e>
                              </m:acc>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m:t>
                              </m:r>
                            </m:e>
                            <m:e>
                              <m:r>
                                <a:rPr lang="en-US" i="1">
                                  <a:latin typeface="Cambria Math" panose="02040503050406030204" pitchFamily="18" charset="0"/>
                                </a:rPr>
                                <m:t>0</m:t>
                              </m:r>
                            </m:e>
                          </m:mr>
                        </m:m>
                      </m:e>
                    </m:d>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acc>
                                <m:accPr>
                                  <m:chr m:val="̅"/>
                                  <m:ctrlPr>
                                    <a:rPr lang="en-US" i="1">
                                      <a:latin typeface="Cambria Math" panose="02040503050406030204" pitchFamily="18" charset="0"/>
                                    </a:rPr>
                                  </m:ctrlPr>
                                </m:accPr>
                                <m:e>
                                  <m:r>
                                    <a:rPr lang="en-US" i="1">
                                      <a:latin typeface="Cambria Math" panose="02040503050406030204" pitchFamily="18" charset="0"/>
                                    </a:rPr>
                                    <m:t>𝑋</m:t>
                                  </m:r>
                                </m:e>
                              </m:acc>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m:t>
                              </m:r>
                            </m:e>
                          </m:mr>
                          <m:mr>
                            <m:e>
                              <m:acc>
                                <m:accPr>
                                  <m:chr m:val="̅"/>
                                  <m:ctrlPr>
                                    <a:rPr lang="en-US" i="1">
                                      <a:latin typeface="Cambria Math" panose="02040503050406030204" pitchFamily="18" charset="0"/>
                                    </a:rPr>
                                  </m:ctrlPr>
                                </m:accPr>
                                <m:e>
                                  <m:r>
                                    <a:rPr lang="en-US" i="1">
                                      <a:latin typeface="Cambria Math" panose="02040503050406030204" pitchFamily="18" charset="0"/>
                                      <a:ea typeface="Cambria Math" panose="02040503050406030204" pitchFamily="18" charset="0"/>
                                    </a:rPr>
                                    <m:t>𝜆</m:t>
                                  </m:r>
                                </m:e>
                              </m:acc>
                              <m:r>
                                <a:rPr lang="en-US" i="1">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𝑡</m:t>
                              </m:r>
                              <m:r>
                                <a:rPr lang="en-US" i="1">
                                  <a:latin typeface="Cambria Math" panose="02040503050406030204" pitchFamily="18" charset="0"/>
                                  <a:ea typeface="Cambria Math" panose="02040503050406030204" pitchFamily="18" charset="0"/>
                                </a:rPr>
                                <m:t>)</m:t>
                              </m:r>
                            </m:e>
                          </m:mr>
                        </m:m>
                      </m:e>
                    </m:d>
                    <m:r>
                      <a:rPr lang="en-US" b="0" i="1" smtClean="0">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m>
                          <m:mPr>
                            <m:mcs>
                              <m:mc>
                                <m:mcPr>
                                  <m:count m:val="2"/>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𝐴</m:t>
                              </m:r>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m:t>
                              </m:r>
                            </m:e>
                            <m:e>
                              <m:r>
                                <a:rPr lang="en-US" i="1">
                                  <a:latin typeface="Cambria Math" panose="02040503050406030204" pitchFamily="18" charset="0"/>
                                </a:rPr>
                                <m:t>−</m:t>
                              </m:r>
                              <m:r>
                                <a:rPr lang="en-US" i="1">
                                  <a:latin typeface="Cambria Math" panose="02040503050406030204" pitchFamily="18" charset="0"/>
                                </a:rPr>
                                <m:t>𝐸</m:t>
                              </m:r>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m:t>
                              </m:r>
                            </m:e>
                          </m:mr>
                          <m:mr>
                            <m:e>
                              <m:r>
                                <a:rPr lang="en-US" i="1">
                                  <a:latin typeface="Cambria Math" panose="02040503050406030204" pitchFamily="18" charset="0"/>
                                </a:rPr>
                                <m:t>−</m:t>
                              </m:r>
                              <m:r>
                                <a:rPr lang="en-US" i="1">
                                  <a:latin typeface="Cambria Math" panose="02040503050406030204" pitchFamily="18" charset="0"/>
                                </a:rPr>
                                <m:t>𝑄</m:t>
                              </m:r>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m:t>
                              </m:r>
                            </m:e>
                            <m:e>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𝐴</m:t>
                                  </m:r>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m:t>
                                  </m:r>
                                </m:e>
                                <m:sup>
                                  <m:r>
                                    <a:rPr lang="en-US" i="1">
                                      <a:latin typeface="Cambria Math" panose="02040503050406030204" pitchFamily="18" charset="0"/>
                                    </a:rPr>
                                    <m:t>𝑇</m:t>
                                  </m:r>
                                </m:sup>
                              </m:sSup>
                            </m:e>
                          </m:mr>
                        </m:m>
                      </m:e>
                    </m:d>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𝑋</m:t>
                              </m:r>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m:t>
                              </m:r>
                            </m:e>
                          </m:mr>
                          <m:mr>
                            <m:e>
                              <m:r>
                                <a:rPr lang="en-US" i="1">
                                  <a:latin typeface="Cambria Math" panose="02040503050406030204" pitchFamily="18" charset="0"/>
                                  <a:ea typeface="Cambria Math" panose="02040503050406030204" pitchFamily="18" charset="0"/>
                                </a:rPr>
                                <m:t>𝜆</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𝑡</m:t>
                              </m:r>
                              <m:r>
                                <a:rPr lang="en-US" i="1">
                                  <a:latin typeface="Cambria Math" panose="02040503050406030204" pitchFamily="18" charset="0"/>
                                  <a:ea typeface="Cambria Math" panose="02040503050406030204" pitchFamily="18" charset="0"/>
                                </a:rPr>
                                <m:t>)</m:t>
                              </m:r>
                            </m:e>
                          </m:mr>
                        </m:m>
                      </m:e>
                    </m:d>
                  </m:oMath>
                </a14:m>
                <a:r>
                  <a:rPr lang="en-US" dirty="0" smtClean="0"/>
                  <a:t> </a:t>
                </a:r>
              </a:p>
              <a:p>
                <a14:m>
                  <m:oMath xmlns:m="http://schemas.openxmlformats.org/officeDocument/2006/math">
                    <m:r>
                      <a:rPr lang="en-US" b="0" i="1" smtClean="0">
                        <a:latin typeface="Cambria Math" panose="02040503050406030204" pitchFamily="18" charset="0"/>
                      </a:rPr>
                      <m:t>⇒</m:t>
                    </m:r>
                    <m:sSup>
                      <m:sSupPr>
                        <m:ctrlPr>
                          <a:rPr lang="en-US" i="1" smtClean="0">
                            <a:latin typeface="Cambria Math" panose="02040503050406030204" pitchFamily="18" charset="0"/>
                          </a:rPr>
                        </m:ctrlPr>
                      </m:sSupPr>
                      <m:e>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acc>
                                    <m:accPr>
                                      <m:chr m:val="̇"/>
                                      <m:ctrlPr>
                                        <a:rPr lang="en-US" i="1">
                                          <a:latin typeface="Cambria Math" panose="02040503050406030204" pitchFamily="18" charset="0"/>
                                        </a:rPr>
                                      </m:ctrlPr>
                                    </m:accPr>
                                    <m:e>
                                      <m:acc>
                                        <m:accPr>
                                          <m:chr m:val="̅"/>
                                          <m:ctrlPr>
                                            <a:rPr lang="en-US" i="1">
                                              <a:latin typeface="Cambria Math" panose="02040503050406030204" pitchFamily="18" charset="0"/>
                                            </a:rPr>
                                          </m:ctrlPr>
                                        </m:accPr>
                                        <m:e>
                                          <m:r>
                                            <a:rPr lang="en-US" i="1">
                                              <a:latin typeface="Cambria Math" panose="02040503050406030204" pitchFamily="18" charset="0"/>
                                            </a:rPr>
                                            <m:t>𝑋</m:t>
                                          </m:r>
                                        </m:e>
                                      </m:acc>
                                    </m:e>
                                  </m:acc>
                                  <m:r>
                                    <a:rPr lang="en-US" i="1">
                                      <a:latin typeface="Cambria Math" panose="02040503050406030204" pitchFamily="18" charset="0"/>
                                    </a:rPr>
                                    <m:t> (</m:t>
                                  </m:r>
                                  <m:r>
                                    <a:rPr lang="en-US" i="1">
                                      <a:latin typeface="Cambria Math" panose="02040503050406030204" pitchFamily="18" charset="0"/>
                                    </a:rPr>
                                    <m:t>𝑡</m:t>
                                  </m:r>
                                  <m:r>
                                    <a:rPr lang="en-US" i="1">
                                      <a:latin typeface="Cambria Math" panose="02040503050406030204" pitchFamily="18" charset="0"/>
                                    </a:rPr>
                                    <m:t>)</m:t>
                                  </m:r>
                                </m:e>
                              </m:mr>
                              <m:mr>
                                <m:e>
                                  <m:acc>
                                    <m:accPr>
                                      <m:chr m:val="̇"/>
                                      <m:ctrlPr>
                                        <a:rPr lang="en-US" i="1">
                                          <a:latin typeface="Cambria Math" panose="02040503050406030204" pitchFamily="18" charset="0"/>
                                        </a:rPr>
                                      </m:ctrlPr>
                                    </m:accPr>
                                    <m:e>
                                      <m:acc>
                                        <m:accPr>
                                          <m:chr m:val="̅"/>
                                          <m:ctrlPr>
                                            <a:rPr lang="en-US" i="1">
                                              <a:latin typeface="Cambria Math" panose="02040503050406030204" pitchFamily="18" charset="0"/>
                                            </a:rPr>
                                          </m:ctrlPr>
                                        </m:accPr>
                                        <m:e>
                                          <m:r>
                                            <a:rPr lang="en-US" i="1">
                                              <a:latin typeface="Cambria Math" panose="02040503050406030204" pitchFamily="18" charset="0"/>
                                              <a:ea typeface="Cambria Math" panose="02040503050406030204" pitchFamily="18" charset="0"/>
                                            </a:rPr>
                                            <m:t>𝜆</m:t>
                                          </m:r>
                                        </m:e>
                                      </m:acc>
                                    </m:e>
                                  </m:acc>
                                  <m:r>
                                    <a:rPr lang="en-US" i="1">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𝑡</m:t>
                                  </m:r>
                                  <m:r>
                                    <a:rPr lang="en-US" i="1">
                                      <a:latin typeface="Cambria Math" panose="02040503050406030204" pitchFamily="18" charset="0"/>
                                      <a:ea typeface="Cambria Math" panose="02040503050406030204" pitchFamily="18" charset="0"/>
                                    </a:rPr>
                                    <m:t>)</m:t>
                                  </m:r>
                                </m:e>
                              </m:mr>
                            </m:m>
                          </m:e>
                        </m:d>
                        <m:r>
                          <a:rPr lang="en-US" b="0" i="1" smtClean="0">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m>
                              <m:mPr>
                                <m:mcs>
                                  <m:mc>
                                    <m:mcPr>
                                      <m:count m:val="2"/>
                                      <m:mcJc m:val="center"/>
                                    </m:mcPr>
                                  </m:mc>
                                </m:mcs>
                                <m:ctrlPr>
                                  <a:rPr lang="en-US" i="1">
                                    <a:latin typeface="Cambria Math" panose="02040503050406030204" pitchFamily="18" charset="0"/>
                                  </a:rPr>
                                </m:ctrlPr>
                              </m:mPr>
                              <m:mr>
                                <m:e>
                                  <m:r>
                                    <a:rPr lang="en-US" i="1">
                                      <a:latin typeface="Cambria Math" panose="02040503050406030204" pitchFamily="18" charset="0"/>
                                    </a:rPr>
                                    <m:t>𝐼</m:t>
                                  </m:r>
                                </m:e>
                                <m:e>
                                  <m:r>
                                    <a:rPr lang="en-US" i="1">
                                      <a:latin typeface="Cambria Math" panose="02040503050406030204" pitchFamily="18" charset="0"/>
                                    </a:rPr>
                                    <m:t>0</m:t>
                                  </m:r>
                                </m:e>
                              </m:mr>
                              <m:mr>
                                <m:e>
                                  <m:r>
                                    <a:rPr lang="en-US" i="1">
                                      <a:latin typeface="Cambria Math" panose="02040503050406030204" pitchFamily="18" charset="0"/>
                                    </a:rPr>
                                    <m:t>𝑃</m:t>
                                  </m:r>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m:t>
                                  </m:r>
                                </m:e>
                                <m:e>
                                  <m:r>
                                    <a:rPr lang="en-US" i="1">
                                      <a:latin typeface="Cambria Math" panose="02040503050406030204" pitchFamily="18" charset="0"/>
                                    </a:rPr>
                                    <m:t>𝐼</m:t>
                                  </m:r>
                                </m:e>
                              </m:mr>
                            </m:m>
                          </m:e>
                        </m:d>
                      </m:e>
                      <m:sup>
                        <m:r>
                          <a:rPr lang="en-US" b="0" i="1" smtClean="0">
                            <a:latin typeface="Cambria Math" panose="02040503050406030204" pitchFamily="18" charset="0"/>
                          </a:rPr>
                          <m:t>−1</m:t>
                        </m:r>
                      </m:sup>
                    </m:sSup>
                    <m:d>
                      <m:dPr>
                        <m:begChr m:val="["/>
                        <m:endChr m:val="]"/>
                        <m:ctrlPr>
                          <a:rPr lang="en-US" i="1">
                            <a:latin typeface="Cambria Math" panose="02040503050406030204" pitchFamily="18" charset="0"/>
                          </a:rPr>
                        </m:ctrlPr>
                      </m:dPr>
                      <m:e>
                        <m:m>
                          <m:mPr>
                            <m:mcs>
                              <m:mc>
                                <m:mcPr>
                                  <m:count m:val="2"/>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0</m:t>
                              </m:r>
                            </m:e>
                            <m:e>
                              <m:r>
                                <a:rPr lang="en-US" i="1">
                                  <a:latin typeface="Cambria Math" panose="02040503050406030204" pitchFamily="18" charset="0"/>
                                </a:rPr>
                                <m:t>0</m:t>
                              </m:r>
                            </m:e>
                          </m:mr>
                          <m:mr>
                            <m:e>
                              <m:acc>
                                <m:accPr>
                                  <m:chr m:val="̇"/>
                                  <m:ctrlPr>
                                    <a:rPr lang="en-US" i="1">
                                      <a:latin typeface="Cambria Math" panose="02040503050406030204" pitchFamily="18" charset="0"/>
                                    </a:rPr>
                                  </m:ctrlPr>
                                </m:accPr>
                                <m:e>
                                  <m:r>
                                    <a:rPr lang="en-US" i="1">
                                      <a:latin typeface="Cambria Math" panose="02040503050406030204" pitchFamily="18" charset="0"/>
                                    </a:rPr>
                                    <m:t>𝑃</m:t>
                                  </m:r>
                                </m:e>
                              </m:acc>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m:t>
                              </m:r>
                            </m:e>
                            <m:e>
                              <m:r>
                                <a:rPr lang="en-US" i="1">
                                  <a:latin typeface="Cambria Math" panose="02040503050406030204" pitchFamily="18" charset="0"/>
                                </a:rPr>
                                <m:t>0</m:t>
                              </m:r>
                            </m:e>
                          </m:mr>
                        </m:m>
                      </m:e>
                    </m:d>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acc>
                                <m:accPr>
                                  <m:chr m:val="̅"/>
                                  <m:ctrlPr>
                                    <a:rPr lang="en-US" i="1">
                                      <a:latin typeface="Cambria Math" panose="02040503050406030204" pitchFamily="18" charset="0"/>
                                    </a:rPr>
                                  </m:ctrlPr>
                                </m:accPr>
                                <m:e>
                                  <m:r>
                                    <a:rPr lang="en-US" i="1">
                                      <a:latin typeface="Cambria Math" panose="02040503050406030204" pitchFamily="18" charset="0"/>
                                    </a:rPr>
                                    <m:t>𝑋</m:t>
                                  </m:r>
                                </m:e>
                              </m:acc>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m:t>
                              </m:r>
                            </m:e>
                          </m:mr>
                          <m:mr>
                            <m:e>
                              <m:acc>
                                <m:accPr>
                                  <m:chr m:val="̅"/>
                                  <m:ctrlPr>
                                    <a:rPr lang="en-US" i="1">
                                      <a:latin typeface="Cambria Math" panose="02040503050406030204" pitchFamily="18" charset="0"/>
                                    </a:rPr>
                                  </m:ctrlPr>
                                </m:accPr>
                                <m:e>
                                  <m:r>
                                    <a:rPr lang="en-US" i="1">
                                      <a:latin typeface="Cambria Math" panose="02040503050406030204" pitchFamily="18" charset="0"/>
                                      <a:ea typeface="Cambria Math" panose="02040503050406030204" pitchFamily="18" charset="0"/>
                                    </a:rPr>
                                    <m:t>𝜆</m:t>
                                  </m:r>
                                </m:e>
                              </m:acc>
                              <m:r>
                                <a:rPr lang="en-US" i="1">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𝑡</m:t>
                              </m:r>
                              <m:r>
                                <a:rPr lang="en-US" i="1">
                                  <a:latin typeface="Cambria Math" panose="02040503050406030204" pitchFamily="18" charset="0"/>
                                  <a:ea typeface="Cambria Math" panose="02040503050406030204" pitchFamily="18" charset="0"/>
                                </a:rPr>
                                <m:t>)</m:t>
                              </m:r>
                            </m:e>
                          </m:mr>
                        </m:m>
                      </m:e>
                    </m:d>
                  </m:oMath>
                </a14:m>
                <a:endParaRPr lang="en-US" dirty="0" smtClean="0"/>
              </a:p>
              <a:p>
                <a14:m>
                  <m:oMath xmlns:m="http://schemas.openxmlformats.org/officeDocument/2006/math">
                    <m:r>
                      <a:rPr lang="en-US" b="0" i="1" smtClean="0">
                        <a:latin typeface="Cambria Math" panose="02040503050406030204" pitchFamily="18" charset="0"/>
                      </a:rPr>
                      <m:t>+</m:t>
                    </m:r>
                    <m:sSup>
                      <m:sSupPr>
                        <m:ctrlPr>
                          <a:rPr lang="en-US" i="1" smtClean="0">
                            <a:latin typeface="Cambria Math" panose="02040503050406030204" pitchFamily="18" charset="0"/>
                          </a:rPr>
                        </m:ctrlPr>
                      </m:sSupPr>
                      <m:e>
                        <m:d>
                          <m:dPr>
                            <m:begChr m:val="["/>
                            <m:endChr m:val="]"/>
                            <m:ctrlPr>
                              <a:rPr lang="en-US" i="1">
                                <a:latin typeface="Cambria Math" panose="02040503050406030204" pitchFamily="18" charset="0"/>
                              </a:rPr>
                            </m:ctrlPr>
                          </m:dPr>
                          <m:e>
                            <m:m>
                              <m:mPr>
                                <m:mcs>
                                  <m:mc>
                                    <m:mcPr>
                                      <m:count m:val="2"/>
                                      <m:mcJc m:val="center"/>
                                    </m:mcPr>
                                  </m:mc>
                                </m:mcs>
                                <m:ctrlPr>
                                  <a:rPr lang="en-US" i="1">
                                    <a:latin typeface="Cambria Math" panose="02040503050406030204" pitchFamily="18" charset="0"/>
                                  </a:rPr>
                                </m:ctrlPr>
                              </m:mPr>
                              <m:mr>
                                <m:e>
                                  <m:r>
                                    <a:rPr lang="en-US" i="1">
                                      <a:latin typeface="Cambria Math" panose="02040503050406030204" pitchFamily="18" charset="0"/>
                                    </a:rPr>
                                    <m:t>𝐼</m:t>
                                  </m:r>
                                </m:e>
                                <m:e>
                                  <m:r>
                                    <a:rPr lang="en-US" i="1">
                                      <a:latin typeface="Cambria Math" panose="02040503050406030204" pitchFamily="18" charset="0"/>
                                    </a:rPr>
                                    <m:t>0</m:t>
                                  </m:r>
                                </m:e>
                              </m:mr>
                              <m:mr>
                                <m:e>
                                  <m:r>
                                    <a:rPr lang="en-US" i="1">
                                      <a:latin typeface="Cambria Math" panose="02040503050406030204" pitchFamily="18" charset="0"/>
                                    </a:rPr>
                                    <m:t>𝑃</m:t>
                                  </m:r>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m:t>
                                  </m:r>
                                </m:e>
                                <m:e>
                                  <m:r>
                                    <a:rPr lang="en-US" i="1">
                                      <a:latin typeface="Cambria Math" panose="02040503050406030204" pitchFamily="18" charset="0"/>
                                    </a:rPr>
                                    <m:t>𝐼</m:t>
                                  </m:r>
                                </m:e>
                              </m:mr>
                            </m:m>
                          </m:e>
                        </m:d>
                      </m:e>
                      <m:sup>
                        <m:r>
                          <a:rPr lang="en-US" b="0" i="1" smtClean="0">
                            <a:latin typeface="Cambria Math" panose="02040503050406030204" pitchFamily="18" charset="0"/>
                          </a:rPr>
                          <m:t>−1</m:t>
                        </m:r>
                      </m:sup>
                    </m:sSup>
                    <m:d>
                      <m:dPr>
                        <m:begChr m:val="["/>
                        <m:endChr m:val="]"/>
                        <m:ctrlPr>
                          <a:rPr lang="en-US" i="1">
                            <a:latin typeface="Cambria Math" panose="02040503050406030204" pitchFamily="18" charset="0"/>
                          </a:rPr>
                        </m:ctrlPr>
                      </m:dPr>
                      <m:e>
                        <m:m>
                          <m:mPr>
                            <m:mcs>
                              <m:mc>
                                <m:mcPr>
                                  <m:count m:val="2"/>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𝐴</m:t>
                              </m:r>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m:t>
                              </m:r>
                            </m:e>
                            <m:e>
                              <m:r>
                                <a:rPr lang="en-US" i="1">
                                  <a:latin typeface="Cambria Math" panose="02040503050406030204" pitchFamily="18" charset="0"/>
                                </a:rPr>
                                <m:t>−</m:t>
                              </m:r>
                              <m:r>
                                <a:rPr lang="en-US" i="1">
                                  <a:latin typeface="Cambria Math" panose="02040503050406030204" pitchFamily="18" charset="0"/>
                                </a:rPr>
                                <m:t>𝐸</m:t>
                              </m:r>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m:t>
                              </m:r>
                            </m:e>
                          </m:mr>
                          <m:mr>
                            <m:e>
                              <m:r>
                                <a:rPr lang="en-US" i="1">
                                  <a:latin typeface="Cambria Math" panose="02040503050406030204" pitchFamily="18" charset="0"/>
                                </a:rPr>
                                <m:t>−</m:t>
                              </m:r>
                              <m:r>
                                <a:rPr lang="en-US" i="1">
                                  <a:latin typeface="Cambria Math" panose="02040503050406030204" pitchFamily="18" charset="0"/>
                                </a:rPr>
                                <m:t>𝑄</m:t>
                              </m:r>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m:t>
                              </m:r>
                            </m:e>
                            <m:e>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𝐴</m:t>
                                  </m:r>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m:t>
                                  </m:r>
                                </m:e>
                                <m:sup>
                                  <m:r>
                                    <a:rPr lang="en-US" i="1">
                                      <a:latin typeface="Cambria Math" panose="02040503050406030204" pitchFamily="18" charset="0"/>
                                    </a:rPr>
                                    <m:t>𝑇</m:t>
                                  </m:r>
                                </m:sup>
                              </m:sSup>
                            </m:e>
                          </m:mr>
                        </m:m>
                      </m:e>
                    </m:d>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𝑋</m:t>
                              </m:r>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m:t>
                              </m:r>
                            </m:e>
                          </m:mr>
                          <m:mr>
                            <m:e>
                              <m:r>
                                <a:rPr lang="en-US" i="1">
                                  <a:latin typeface="Cambria Math" panose="02040503050406030204" pitchFamily="18" charset="0"/>
                                  <a:ea typeface="Cambria Math" panose="02040503050406030204" pitchFamily="18" charset="0"/>
                                </a:rPr>
                                <m:t>𝜆</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𝑡</m:t>
                              </m:r>
                              <m:r>
                                <a:rPr lang="en-US" i="1">
                                  <a:latin typeface="Cambria Math" panose="02040503050406030204" pitchFamily="18" charset="0"/>
                                  <a:ea typeface="Cambria Math" panose="02040503050406030204" pitchFamily="18" charset="0"/>
                                </a:rPr>
                                <m:t>)</m:t>
                              </m:r>
                            </m:e>
                          </m:mr>
                        </m:m>
                      </m:e>
                    </m:d>
                  </m:oMath>
                </a14:m>
                <a:endParaRPr lang="en-US" dirty="0" smtClean="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043" t="-2241"/>
                </a:stretch>
              </a:blipFill>
            </p:spPr>
            <p:txBody>
              <a:bodyPr/>
              <a:lstStyle/>
              <a:p>
                <a:r>
                  <a:rPr lang="en-US">
                    <a:noFill/>
                  </a:rPr>
                  <a:t> </a:t>
                </a:r>
              </a:p>
            </p:txBody>
          </p:sp>
        </mc:Fallback>
      </mc:AlternateContent>
      <p:sp>
        <p:nvSpPr>
          <p:cNvPr id="32" name="Left Brace 31"/>
          <p:cNvSpPr/>
          <p:nvPr/>
        </p:nvSpPr>
        <p:spPr>
          <a:xfrm rot="16200000">
            <a:off x="6555547" y="5247248"/>
            <a:ext cx="161777" cy="822961"/>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33" name="TextBox 32"/>
          <p:cNvSpPr txBox="1"/>
          <p:nvPr/>
        </p:nvSpPr>
        <p:spPr>
          <a:xfrm>
            <a:off x="6358597" y="5853797"/>
            <a:ext cx="3334043" cy="646331"/>
          </a:xfrm>
          <a:prstGeom prst="rect">
            <a:avLst/>
          </a:prstGeom>
          <a:noFill/>
        </p:spPr>
        <p:txBody>
          <a:bodyPr wrap="square" rtlCol="0">
            <a:spAutoFit/>
          </a:bodyPr>
          <a:lstStyle/>
          <a:p>
            <a:r>
              <a:rPr lang="en-US" dirty="0" smtClean="0"/>
              <a:t>Putting the value of this from above transformation </a:t>
            </a:r>
            <a:endParaRPr lang="en-US" dirty="0"/>
          </a:p>
        </p:txBody>
      </p:sp>
    </p:spTree>
    <p:extLst>
      <p:ext uri="{BB962C8B-B14F-4D97-AF65-F5344CB8AC3E}">
        <p14:creationId xmlns:p14="http://schemas.microsoft.com/office/powerpoint/2010/main" val="38359201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Solution of finite time LQR Problem…</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14:m>
                  <m:oMath xmlns:m="http://schemas.openxmlformats.org/officeDocument/2006/math">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acc>
                                    <m:accPr>
                                      <m:chr m:val="̇"/>
                                      <m:ctrlPr>
                                        <a:rPr lang="en-US" i="1">
                                          <a:latin typeface="Cambria Math" panose="02040503050406030204" pitchFamily="18" charset="0"/>
                                        </a:rPr>
                                      </m:ctrlPr>
                                    </m:accPr>
                                    <m:e>
                                      <m:acc>
                                        <m:accPr>
                                          <m:chr m:val="̅"/>
                                          <m:ctrlPr>
                                            <a:rPr lang="en-US" i="1">
                                              <a:latin typeface="Cambria Math" panose="02040503050406030204" pitchFamily="18" charset="0"/>
                                            </a:rPr>
                                          </m:ctrlPr>
                                        </m:accPr>
                                        <m:e>
                                          <m:r>
                                            <a:rPr lang="en-US" i="1">
                                              <a:latin typeface="Cambria Math" panose="02040503050406030204" pitchFamily="18" charset="0"/>
                                            </a:rPr>
                                            <m:t>𝑋</m:t>
                                          </m:r>
                                        </m:e>
                                      </m:acc>
                                    </m:e>
                                  </m:acc>
                                  <m:r>
                                    <a:rPr lang="en-US" i="1">
                                      <a:latin typeface="Cambria Math" panose="02040503050406030204" pitchFamily="18" charset="0"/>
                                    </a:rPr>
                                    <m:t> (</m:t>
                                  </m:r>
                                  <m:r>
                                    <a:rPr lang="en-US" i="1">
                                      <a:latin typeface="Cambria Math" panose="02040503050406030204" pitchFamily="18" charset="0"/>
                                    </a:rPr>
                                    <m:t>𝑡</m:t>
                                  </m:r>
                                  <m:r>
                                    <a:rPr lang="en-US" i="1">
                                      <a:latin typeface="Cambria Math" panose="02040503050406030204" pitchFamily="18" charset="0"/>
                                    </a:rPr>
                                    <m:t>)</m:t>
                                  </m:r>
                                </m:e>
                              </m:mr>
                              <m:mr>
                                <m:e>
                                  <m:acc>
                                    <m:accPr>
                                      <m:chr m:val="̇"/>
                                      <m:ctrlPr>
                                        <a:rPr lang="en-US" i="1">
                                          <a:latin typeface="Cambria Math" panose="02040503050406030204" pitchFamily="18" charset="0"/>
                                        </a:rPr>
                                      </m:ctrlPr>
                                    </m:accPr>
                                    <m:e>
                                      <m:acc>
                                        <m:accPr>
                                          <m:chr m:val="̅"/>
                                          <m:ctrlPr>
                                            <a:rPr lang="en-US" i="1">
                                              <a:latin typeface="Cambria Math" panose="02040503050406030204" pitchFamily="18" charset="0"/>
                                            </a:rPr>
                                          </m:ctrlPr>
                                        </m:accPr>
                                        <m:e>
                                          <m:r>
                                            <a:rPr lang="en-US" i="1">
                                              <a:latin typeface="Cambria Math" panose="02040503050406030204" pitchFamily="18" charset="0"/>
                                              <a:ea typeface="Cambria Math" panose="02040503050406030204" pitchFamily="18" charset="0"/>
                                            </a:rPr>
                                            <m:t>𝜆</m:t>
                                          </m:r>
                                        </m:e>
                                      </m:acc>
                                    </m:e>
                                  </m:acc>
                                  <m:r>
                                    <a:rPr lang="en-US" i="1">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𝑡</m:t>
                                  </m:r>
                                  <m:r>
                                    <a:rPr lang="en-US" i="1">
                                      <a:latin typeface="Cambria Math" panose="02040503050406030204" pitchFamily="18" charset="0"/>
                                      <a:ea typeface="Cambria Math" panose="02040503050406030204" pitchFamily="18" charset="0"/>
                                    </a:rPr>
                                    <m:t>)</m:t>
                                  </m:r>
                                </m:e>
                              </m:mr>
                            </m:m>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m>
                              <m:mPr>
                                <m:mcs>
                                  <m:mc>
                                    <m:mcPr>
                                      <m:count m:val="2"/>
                                      <m:mcJc m:val="center"/>
                                    </m:mcPr>
                                  </m:mc>
                                </m:mcs>
                                <m:ctrlPr>
                                  <a:rPr lang="en-US" i="1">
                                    <a:latin typeface="Cambria Math" panose="02040503050406030204" pitchFamily="18" charset="0"/>
                                  </a:rPr>
                                </m:ctrlPr>
                              </m:mPr>
                              <m:mr>
                                <m:e>
                                  <m:r>
                                    <a:rPr lang="en-US" i="1">
                                      <a:latin typeface="Cambria Math" panose="02040503050406030204" pitchFamily="18" charset="0"/>
                                    </a:rPr>
                                    <m:t>𝐼</m:t>
                                  </m:r>
                                </m:e>
                                <m:e>
                                  <m:r>
                                    <a:rPr lang="en-US" i="1">
                                      <a:latin typeface="Cambria Math" panose="02040503050406030204" pitchFamily="18" charset="0"/>
                                    </a:rPr>
                                    <m:t>0</m:t>
                                  </m:r>
                                </m:e>
                              </m:mr>
                              <m:mr>
                                <m:e>
                                  <m:r>
                                    <a:rPr lang="en-US" i="1">
                                      <a:latin typeface="Cambria Math" panose="02040503050406030204" pitchFamily="18" charset="0"/>
                                    </a:rPr>
                                    <m:t>𝑃</m:t>
                                  </m:r>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m:t>
                                  </m:r>
                                </m:e>
                                <m:e>
                                  <m:r>
                                    <a:rPr lang="en-US" i="1">
                                      <a:latin typeface="Cambria Math" panose="02040503050406030204" pitchFamily="18" charset="0"/>
                                    </a:rPr>
                                    <m:t>𝐼</m:t>
                                  </m:r>
                                </m:e>
                              </m:mr>
                            </m:m>
                          </m:e>
                        </m:d>
                      </m:e>
                      <m:sup>
                        <m:r>
                          <a:rPr lang="en-US" i="1">
                            <a:latin typeface="Cambria Math" panose="02040503050406030204" pitchFamily="18" charset="0"/>
                          </a:rPr>
                          <m:t>−1</m:t>
                        </m:r>
                      </m:sup>
                    </m:sSup>
                    <m:d>
                      <m:dPr>
                        <m:begChr m:val="["/>
                        <m:endChr m:val="]"/>
                        <m:ctrlPr>
                          <a:rPr lang="en-US" i="1">
                            <a:latin typeface="Cambria Math" panose="02040503050406030204" pitchFamily="18" charset="0"/>
                          </a:rPr>
                        </m:ctrlPr>
                      </m:dPr>
                      <m:e>
                        <m:m>
                          <m:mPr>
                            <m:mcs>
                              <m:mc>
                                <m:mcPr>
                                  <m:count m:val="2"/>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0</m:t>
                              </m:r>
                            </m:e>
                            <m:e>
                              <m:r>
                                <a:rPr lang="en-US" i="1">
                                  <a:latin typeface="Cambria Math" panose="02040503050406030204" pitchFamily="18" charset="0"/>
                                </a:rPr>
                                <m:t>0</m:t>
                              </m:r>
                            </m:e>
                          </m:mr>
                          <m:mr>
                            <m:e>
                              <m:acc>
                                <m:accPr>
                                  <m:chr m:val="̇"/>
                                  <m:ctrlPr>
                                    <a:rPr lang="en-US" i="1">
                                      <a:latin typeface="Cambria Math" panose="02040503050406030204" pitchFamily="18" charset="0"/>
                                    </a:rPr>
                                  </m:ctrlPr>
                                </m:accPr>
                                <m:e>
                                  <m:r>
                                    <a:rPr lang="en-US" i="1">
                                      <a:latin typeface="Cambria Math" panose="02040503050406030204" pitchFamily="18" charset="0"/>
                                    </a:rPr>
                                    <m:t>𝑃</m:t>
                                  </m:r>
                                </m:e>
                              </m:acc>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m:t>
                              </m:r>
                            </m:e>
                            <m:e>
                              <m:r>
                                <a:rPr lang="en-US" i="1">
                                  <a:latin typeface="Cambria Math" panose="02040503050406030204" pitchFamily="18" charset="0"/>
                                </a:rPr>
                                <m:t>0</m:t>
                              </m:r>
                            </m:e>
                          </m:mr>
                        </m:m>
                      </m:e>
                    </m:d>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acc>
                                <m:accPr>
                                  <m:chr m:val="̅"/>
                                  <m:ctrlPr>
                                    <a:rPr lang="en-US" i="1">
                                      <a:latin typeface="Cambria Math" panose="02040503050406030204" pitchFamily="18" charset="0"/>
                                    </a:rPr>
                                  </m:ctrlPr>
                                </m:accPr>
                                <m:e>
                                  <m:r>
                                    <a:rPr lang="en-US" i="1">
                                      <a:latin typeface="Cambria Math" panose="02040503050406030204" pitchFamily="18" charset="0"/>
                                    </a:rPr>
                                    <m:t>𝑋</m:t>
                                  </m:r>
                                </m:e>
                              </m:acc>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m:t>
                              </m:r>
                            </m:e>
                          </m:mr>
                          <m:mr>
                            <m:e>
                              <m:acc>
                                <m:accPr>
                                  <m:chr m:val="̅"/>
                                  <m:ctrlPr>
                                    <a:rPr lang="en-US" i="1">
                                      <a:latin typeface="Cambria Math" panose="02040503050406030204" pitchFamily="18" charset="0"/>
                                    </a:rPr>
                                  </m:ctrlPr>
                                </m:accPr>
                                <m:e>
                                  <m:r>
                                    <a:rPr lang="en-US" i="1">
                                      <a:latin typeface="Cambria Math" panose="02040503050406030204" pitchFamily="18" charset="0"/>
                                      <a:ea typeface="Cambria Math" panose="02040503050406030204" pitchFamily="18" charset="0"/>
                                    </a:rPr>
                                    <m:t>𝜆</m:t>
                                  </m:r>
                                </m:e>
                              </m:acc>
                              <m:r>
                                <a:rPr lang="en-US" i="1">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𝑡</m:t>
                              </m:r>
                              <m:r>
                                <a:rPr lang="en-US" i="1">
                                  <a:latin typeface="Cambria Math" panose="02040503050406030204" pitchFamily="18" charset="0"/>
                                  <a:ea typeface="Cambria Math" panose="02040503050406030204" pitchFamily="18" charset="0"/>
                                </a:rPr>
                                <m:t>)</m:t>
                              </m:r>
                            </m:e>
                          </m:mr>
                        </m:m>
                      </m:e>
                    </m:d>
                  </m:oMath>
                </a14:m>
                <a:endParaRPr lang="en-US" dirty="0" smtClean="0"/>
              </a:p>
              <a:p>
                <a14:m>
                  <m:oMath xmlns:m="http://schemas.openxmlformats.org/officeDocument/2006/math">
                    <m:r>
                      <a:rPr lang="en-US" i="1">
                        <a:latin typeface="Cambria Math" panose="02040503050406030204" pitchFamily="18" charset="0"/>
                      </a:rPr>
                      <m:t>+</m:t>
                    </m:r>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rPr>
                            </m:ctrlPr>
                          </m:dPr>
                          <m:e>
                            <m:m>
                              <m:mPr>
                                <m:mcs>
                                  <m:mc>
                                    <m:mcPr>
                                      <m:count m:val="2"/>
                                      <m:mcJc m:val="center"/>
                                    </m:mcPr>
                                  </m:mc>
                                </m:mcs>
                                <m:ctrlPr>
                                  <a:rPr lang="en-US" i="1">
                                    <a:latin typeface="Cambria Math" panose="02040503050406030204" pitchFamily="18" charset="0"/>
                                  </a:rPr>
                                </m:ctrlPr>
                              </m:mPr>
                              <m:mr>
                                <m:e>
                                  <m:r>
                                    <a:rPr lang="en-US" i="1">
                                      <a:latin typeface="Cambria Math" panose="02040503050406030204" pitchFamily="18" charset="0"/>
                                    </a:rPr>
                                    <m:t>𝐼</m:t>
                                  </m:r>
                                </m:e>
                                <m:e>
                                  <m:r>
                                    <a:rPr lang="en-US" i="1">
                                      <a:latin typeface="Cambria Math" panose="02040503050406030204" pitchFamily="18" charset="0"/>
                                    </a:rPr>
                                    <m:t>0</m:t>
                                  </m:r>
                                </m:e>
                              </m:mr>
                              <m:mr>
                                <m:e>
                                  <m:r>
                                    <a:rPr lang="en-US" i="1">
                                      <a:latin typeface="Cambria Math" panose="02040503050406030204" pitchFamily="18" charset="0"/>
                                    </a:rPr>
                                    <m:t>𝑃</m:t>
                                  </m:r>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m:t>
                                  </m:r>
                                </m:e>
                                <m:e>
                                  <m:r>
                                    <a:rPr lang="en-US" i="1">
                                      <a:latin typeface="Cambria Math" panose="02040503050406030204" pitchFamily="18" charset="0"/>
                                    </a:rPr>
                                    <m:t>𝐼</m:t>
                                  </m:r>
                                </m:e>
                              </m:mr>
                            </m:m>
                          </m:e>
                        </m:d>
                      </m:e>
                      <m:sup>
                        <m:r>
                          <a:rPr lang="en-US" i="1">
                            <a:latin typeface="Cambria Math" panose="02040503050406030204" pitchFamily="18" charset="0"/>
                          </a:rPr>
                          <m:t>−1</m:t>
                        </m:r>
                      </m:sup>
                    </m:sSup>
                    <m:d>
                      <m:dPr>
                        <m:begChr m:val="["/>
                        <m:endChr m:val="]"/>
                        <m:ctrlPr>
                          <a:rPr lang="en-US" i="1">
                            <a:latin typeface="Cambria Math" panose="02040503050406030204" pitchFamily="18" charset="0"/>
                          </a:rPr>
                        </m:ctrlPr>
                      </m:dPr>
                      <m:e>
                        <m:m>
                          <m:mPr>
                            <m:mcs>
                              <m:mc>
                                <m:mcPr>
                                  <m:count m:val="2"/>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𝐴</m:t>
                              </m:r>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m:t>
                              </m:r>
                            </m:e>
                            <m:e>
                              <m:r>
                                <a:rPr lang="en-US" i="1">
                                  <a:latin typeface="Cambria Math" panose="02040503050406030204" pitchFamily="18" charset="0"/>
                                </a:rPr>
                                <m:t>−</m:t>
                              </m:r>
                              <m:r>
                                <a:rPr lang="en-US" i="1">
                                  <a:latin typeface="Cambria Math" panose="02040503050406030204" pitchFamily="18" charset="0"/>
                                </a:rPr>
                                <m:t>𝐸</m:t>
                              </m:r>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m:t>
                              </m:r>
                            </m:e>
                          </m:mr>
                          <m:mr>
                            <m:e>
                              <m:r>
                                <a:rPr lang="en-US" i="1">
                                  <a:latin typeface="Cambria Math" panose="02040503050406030204" pitchFamily="18" charset="0"/>
                                </a:rPr>
                                <m:t>−</m:t>
                              </m:r>
                              <m:r>
                                <a:rPr lang="en-US" i="1">
                                  <a:latin typeface="Cambria Math" panose="02040503050406030204" pitchFamily="18" charset="0"/>
                                </a:rPr>
                                <m:t>𝑄</m:t>
                              </m:r>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m:t>
                              </m:r>
                            </m:e>
                            <m:e>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𝐴</m:t>
                                  </m:r>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m:t>
                                  </m:r>
                                </m:e>
                                <m:sup>
                                  <m:r>
                                    <a:rPr lang="en-US" i="1">
                                      <a:latin typeface="Cambria Math" panose="02040503050406030204" pitchFamily="18" charset="0"/>
                                    </a:rPr>
                                    <m:t>𝑇</m:t>
                                  </m:r>
                                </m:sup>
                              </m:sSup>
                            </m:e>
                          </m:mr>
                        </m:m>
                      </m:e>
                    </m:d>
                    <m:d>
                      <m:dPr>
                        <m:begChr m:val="["/>
                        <m:endChr m:val="]"/>
                        <m:ctrlPr>
                          <a:rPr lang="en-US" i="1">
                            <a:latin typeface="Cambria Math" panose="02040503050406030204" pitchFamily="18" charset="0"/>
                          </a:rPr>
                        </m:ctrlPr>
                      </m:dPr>
                      <m:e>
                        <m:m>
                          <m:mPr>
                            <m:mcs>
                              <m:mc>
                                <m:mcPr>
                                  <m:count m:val="2"/>
                                  <m:mcJc m:val="center"/>
                                </m:mcPr>
                              </m:mc>
                            </m:mcs>
                            <m:ctrlPr>
                              <a:rPr lang="en-US" i="1">
                                <a:latin typeface="Cambria Math" panose="02040503050406030204" pitchFamily="18" charset="0"/>
                              </a:rPr>
                            </m:ctrlPr>
                          </m:mPr>
                          <m:mr>
                            <m:e>
                              <m:r>
                                <a:rPr lang="en-US" i="1">
                                  <a:latin typeface="Cambria Math" panose="02040503050406030204" pitchFamily="18" charset="0"/>
                                </a:rPr>
                                <m:t>𝐼</m:t>
                              </m:r>
                            </m:e>
                            <m:e>
                              <m:r>
                                <a:rPr lang="en-US" i="1">
                                  <a:latin typeface="Cambria Math" panose="02040503050406030204" pitchFamily="18" charset="0"/>
                                </a:rPr>
                                <m:t>0</m:t>
                              </m:r>
                            </m:e>
                          </m:mr>
                          <m:mr>
                            <m:e>
                              <m:r>
                                <a:rPr lang="en-US" i="1">
                                  <a:latin typeface="Cambria Math" panose="02040503050406030204" pitchFamily="18" charset="0"/>
                                </a:rPr>
                                <m:t>𝑃</m:t>
                              </m:r>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m:t>
                              </m:r>
                            </m:e>
                            <m:e>
                              <m:r>
                                <a:rPr lang="en-US" i="1">
                                  <a:latin typeface="Cambria Math" panose="02040503050406030204" pitchFamily="18" charset="0"/>
                                </a:rPr>
                                <m:t>𝐼</m:t>
                              </m:r>
                            </m:e>
                          </m:mr>
                        </m:m>
                      </m:e>
                    </m:d>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acc>
                                <m:accPr>
                                  <m:chr m:val="̅"/>
                                  <m:ctrlPr>
                                    <a:rPr lang="en-US" i="1">
                                      <a:latin typeface="Cambria Math" panose="02040503050406030204" pitchFamily="18" charset="0"/>
                                    </a:rPr>
                                  </m:ctrlPr>
                                </m:accPr>
                                <m:e>
                                  <m:r>
                                    <a:rPr lang="en-US" i="1">
                                      <a:latin typeface="Cambria Math" panose="02040503050406030204" pitchFamily="18" charset="0"/>
                                    </a:rPr>
                                    <m:t>𝑋</m:t>
                                  </m:r>
                                </m:e>
                              </m:acc>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m:t>
                              </m:r>
                            </m:e>
                          </m:mr>
                          <m:mr>
                            <m:e>
                              <m:acc>
                                <m:accPr>
                                  <m:chr m:val="̅"/>
                                  <m:ctrlPr>
                                    <a:rPr lang="en-US" i="1">
                                      <a:latin typeface="Cambria Math" panose="02040503050406030204" pitchFamily="18" charset="0"/>
                                    </a:rPr>
                                  </m:ctrlPr>
                                </m:accPr>
                                <m:e>
                                  <m:r>
                                    <a:rPr lang="en-US" i="1">
                                      <a:latin typeface="Cambria Math" panose="02040503050406030204" pitchFamily="18" charset="0"/>
                                      <a:ea typeface="Cambria Math" panose="02040503050406030204" pitchFamily="18" charset="0"/>
                                    </a:rPr>
                                    <m:t>𝜆</m:t>
                                  </m:r>
                                </m:e>
                              </m:acc>
                              <m:r>
                                <a:rPr lang="en-US" i="1">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𝑡</m:t>
                              </m:r>
                              <m:r>
                                <a:rPr lang="en-US" i="1">
                                  <a:latin typeface="Cambria Math" panose="02040503050406030204" pitchFamily="18" charset="0"/>
                                  <a:ea typeface="Cambria Math" panose="02040503050406030204" pitchFamily="18" charset="0"/>
                                </a:rPr>
                                <m:t>)</m:t>
                              </m:r>
                            </m:e>
                          </m:mr>
                        </m:m>
                      </m:e>
                    </m:d>
                  </m:oMath>
                </a14:m>
                <a:endParaRPr lang="en-US" dirty="0" smtClean="0"/>
              </a:p>
              <a:p>
                <a:r>
                  <a:rPr lang="en-US" dirty="0" smtClean="0"/>
                  <a:t>Note: </a:t>
                </a:r>
              </a:p>
              <a:p>
                <a:pPr lvl="1"/>
                <a:r>
                  <a:rPr lang="en-US" dirty="0" smtClean="0"/>
                  <a:t>All above matrices are portioned </a:t>
                </a:r>
              </a:p>
              <a:p>
                <a:pPr lvl="1"/>
                <a:r>
                  <a:rPr lang="en-US" dirty="0" smtClean="0"/>
                  <a:t>Use the lemma given on next slide and find resultant of right hand side of above expression.</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043"/>
                </a:stretch>
              </a:blipFill>
            </p:spPr>
            <p:txBody>
              <a:bodyPr/>
              <a:lstStyle/>
              <a:p>
                <a:r>
                  <a:rPr lang="en-US">
                    <a:noFill/>
                  </a:rPr>
                  <a:t> </a:t>
                </a:r>
              </a:p>
            </p:txBody>
          </p:sp>
        </mc:Fallback>
      </mc:AlternateContent>
    </p:spTree>
    <p:extLst>
      <p:ext uri="{BB962C8B-B14F-4D97-AF65-F5344CB8AC3E}">
        <p14:creationId xmlns:p14="http://schemas.microsoft.com/office/powerpoint/2010/main" val="37238728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mc:AlternateContent xmlns:mc="http://schemas.openxmlformats.org/markup-compatibility/2006" xmlns:a14="http://schemas.microsoft.com/office/drawing/2010/main">
        <mc:Choice Requires="a14">
          <p:sp>
            <p:nvSpPr>
              <p:cNvPr id="4" name="Content Placeholder 3"/>
              <p:cNvSpPr txBox="1">
                <a:spLocks noGrp="1"/>
              </p:cNvSpPr>
              <p:nvPr>
                <p:ph idx="1"/>
              </p:nvPr>
            </p:nvSpPr>
            <p:spPr>
              <a:xfrm>
                <a:off x="838200" y="1825625"/>
                <a:ext cx="10515600" cy="4162999"/>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r>
                  <a:rPr lang="en-US" sz="3600" dirty="0" smtClean="0"/>
                  <a:t>Use Matrix inversion Lemma: </a:t>
                </a:r>
              </a:p>
              <a:p>
                <a14:m>
                  <m:oMath xmlns:m="http://schemas.openxmlformats.org/officeDocument/2006/math">
                    <m:sSup>
                      <m:sSupPr>
                        <m:ctrlPr>
                          <a:rPr lang="en-US" sz="3200" i="1" smtClean="0">
                            <a:latin typeface="Cambria Math" panose="02040503050406030204" pitchFamily="18" charset="0"/>
                          </a:rPr>
                        </m:ctrlPr>
                      </m:sSupPr>
                      <m:e>
                        <m:d>
                          <m:dPr>
                            <m:begChr m:val="["/>
                            <m:endChr m:val="]"/>
                            <m:ctrlPr>
                              <a:rPr lang="en-US" sz="3200" i="1">
                                <a:latin typeface="Cambria Math" panose="02040503050406030204" pitchFamily="18" charset="0"/>
                              </a:rPr>
                            </m:ctrlPr>
                          </m:dPr>
                          <m:e>
                            <m:m>
                              <m:mPr>
                                <m:mcs>
                                  <m:mc>
                                    <m:mcPr>
                                      <m:count m:val="2"/>
                                      <m:mcJc m:val="center"/>
                                    </m:mcPr>
                                  </m:mc>
                                </m:mcs>
                                <m:ctrlPr>
                                  <a:rPr lang="en-US" sz="3200" i="1">
                                    <a:latin typeface="Cambria Math" panose="02040503050406030204" pitchFamily="18" charset="0"/>
                                  </a:rPr>
                                </m:ctrlPr>
                              </m:mPr>
                              <m:mr>
                                <m:e>
                                  <m:r>
                                    <a:rPr lang="en-US" sz="3200" i="1">
                                      <a:latin typeface="Cambria Math" panose="02040503050406030204" pitchFamily="18" charset="0"/>
                                    </a:rPr>
                                    <m:t>𝐴</m:t>
                                  </m:r>
                                </m:e>
                                <m:e>
                                  <m:r>
                                    <a:rPr lang="en-US" sz="3200" i="1">
                                      <a:latin typeface="Cambria Math" panose="02040503050406030204" pitchFamily="18" charset="0"/>
                                    </a:rPr>
                                    <m:t>𝐵</m:t>
                                  </m:r>
                                </m:e>
                              </m:mr>
                              <m:mr>
                                <m:e>
                                  <m:r>
                                    <a:rPr lang="en-US" sz="3200" i="1">
                                      <a:latin typeface="Cambria Math" panose="02040503050406030204" pitchFamily="18" charset="0"/>
                                    </a:rPr>
                                    <m:t>𝐶</m:t>
                                  </m:r>
                                </m:e>
                                <m:e>
                                  <m:r>
                                    <a:rPr lang="en-US" sz="3200" i="1">
                                      <a:latin typeface="Cambria Math" panose="02040503050406030204" pitchFamily="18" charset="0"/>
                                    </a:rPr>
                                    <m:t>𝐷</m:t>
                                  </m:r>
                                </m:e>
                              </m:mr>
                            </m:m>
                          </m:e>
                        </m:d>
                      </m:e>
                      <m:sup>
                        <m:r>
                          <a:rPr lang="en-US" sz="3200" b="0" i="1" smtClean="0">
                            <a:latin typeface="Cambria Math" panose="02040503050406030204" pitchFamily="18" charset="0"/>
                          </a:rPr>
                          <m:t>−1</m:t>
                        </m:r>
                      </m:sup>
                    </m:sSup>
                    <m:r>
                      <a:rPr lang="en-US" sz="3200" b="0" i="1" smtClean="0">
                        <a:latin typeface="Cambria Math" panose="02040503050406030204" pitchFamily="18" charset="0"/>
                      </a:rPr>
                      <m:t>=</m:t>
                    </m:r>
                    <m:d>
                      <m:dPr>
                        <m:begChr m:val="["/>
                        <m:endChr m:val="]"/>
                        <m:ctrlPr>
                          <a:rPr lang="en-US" sz="3200" b="0" i="1" smtClean="0">
                            <a:latin typeface="Cambria Math" panose="02040503050406030204" pitchFamily="18" charset="0"/>
                          </a:rPr>
                        </m:ctrlPr>
                      </m:dPr>
                      <m:e>
                        <m:m>
                          <m:mPr>
                            <m:mcs>
                              <m:mc>
                                <m:mcPr>
                                  <m:count m:val="2"/>
                                  <m:mcJc m:val="center"/>
                                </m:mcPr>
                              </m:mc>
                            </m:mcs>
                            <m:ctrlPr>
                              <a:rPr lang="en-US" sz="3200" i="1">
                                <a:latin typeface="Cambria Math" panose="02040503050406030204" pitchFamily="18" charset="0"/>
                              </a:rPr>
                            </m:ctrlPr>
                          </m:mPr>
                          <m:mr>
                            <m:e>
                              <m:sSub>
                                <m:sSubPr>
                                  <m:ctrlPr>
                                    <a:rPr lang="en-US" sz="3200" i="1" smtClean="0">
                                      <a:latin typeface="Cambria Math" panose="02040503050406030204" pitchFamily="18" charset="0"/>
                                    </a:rPr>
                                  </m:ctrlPr>
                                </m:sSubPr>
                                <m:e>
                                  <m:r>
                                    <a:rPr lang="en-US" sz="3200" b="0" i="1" smtClean="0">
                                      <a:latin typeface="Cambria Math" panose="02040503050406030204" pitchFamily="18" charset="0"/>
                                    </a:rPr>
                                    <m:t>𝑃</m:t>
                                  </m:r>
                                </m:e>
                                <m:sub>
                                  <m:r>
                                    <a:rPr lang="en-US" sz="3200" b="0" i="1" smtClean="0">
                                      <a:latin typeface="Cambria Math" panose="02040503050406030204" pitchFamily="18" charset="0"/>
                                    </a:rPr>
                                    <m:t>1</m:t>
                                  </m:r>
                                </m:sub>
                              </m:sSub>
                            </m:e>
                            <m:e>
                              <m:sSub>
                                <m:sSubPr>
                                  <m:ctrlPr>
                                    <a:rPr lang="en-US" sz="3200" i="1">
                                      <a:latin typeface="Cambria Math" panose="02040503050406030204" pitchFamily="18" charset="0"/>
                                    </a:rPr>
                                  </m:ctrlPr>
                                </m:sSubPr>
                                <m:e>
                                  <m:r>
                                    <a:rPr lang="en-US" sz="3200" i="1">
                                      <a:latin typeface="Cambria Math" panose="02040503050406030204" pitchFamily="18" charset="0"/>
                                    </a:rPr>
                                    <m:t>𝑃</m:t>
                                  </m:r>
                                </m:e>
                                <m:sub>
                                  <m:r>
                                    <a:rPr lang="en-US" sz="3200" i="1">
                                      <a:latin typeface="Cambria Math" panose="02040503050406030204" pitchFamily="18" charset="0"/>
                                    </a:rPr>
                                    <m:t>1</m:t>
                                  </m:r>
                                  <m:r>
                                    <a:rPr lang="en-US" sz="3200" b="0" i="1" smtClean="0">
                                      <a:latin typeface="Cambria Math" panose="02040503050406030204" pitchFamily="18" charset="0"/>
                                    </a:rPr>
                                    <m:t>2</m:t>
                                  </m:r>
                                </m:sub>
                              </m:sSub>
                            </m:e>
                          </m:mr>
                          <m:mr>
                            <m:e>
                              <m:sSub>
                                <m:sSubPr>
                                  <m:ctrlPr>
                                    <a:rPr lang="en-US" sz="3200" i="1">
                                      <a:latin typeface="Cambria Math" panose="02040503050406030204" pitchFamily="18" charset="0"/>
                                    </a:rPr>
                                  </m:ctrlPr>
                                </m:sSubPr>
                                <m:e>
                                  <m:r>
                                    <a:rPr lang="en-US" sz="3200" i="1">
                                      <a:latin typeface="Cambria Math" panose="02040503050406030204" pitchFamily="18" charset="0"/>
                                    </a:rPr>
                                    <m:t>𝑃</m:t>
                                  </m:r>
                                </m:e>
                                <m:sub>
                                  <m:r>
                                    <a:rPr lang="en-US" sz="3200" b="0" i="1" smtClean="0">
                                      <a:latin typeface="Cambria Math" panose="02040503050406030204" pitchFamily="18" charset="0"/>
                                    </a:rPr>
                                    <m:t>21</m:t>
                                  </m:r>
                                </m:sub>
                              </m:sSub>
                            </m:e>
                            <m:e>
                              <m:sSub>
                                <m:sSubPr>
                                  <m:ctrlPr>
                                    <a:rPr lang="en-US" sz="3200" i="1">
                                      <a:latin typeface="Cambria Math" panose="02040503050406030204" pitchFamily="18" charset="0"/>
                                    </a:rPr>
                                  </m:ctrlPr>
                                </m:sSubPr>
                                <m:e>
                                  <m:r>
                                    <a:rPr lang="en-US" sz="3200" i="1">
                                      <a:latin typeface="Cambria Math" panose="02040503050406030204" pitchFamily="18" charset="0"/>
                                    </a:rPr>
                                    <m:t>𝑃</m:t>
                                  </m:r>
                                </m:e>
                                <m:sub>
                                  <m:r>
                                    <a:rPr lang="en-US" sz="3200" b="0" i="1" smtClean="0">
                                      <a:latin typeface="Cambria Math" panose="02040503050406030204" pitchFamily="18" charset="0"/>
                                    </a:rPr>
                                    <m:t>2</m:t>
                                  </m:r>
                                </m:sub>
                              </m:sSub>
                            </m:e>
                          </m:mr>
                        </m:m>
                      </m:e>
                    </m:d>
                  </m:oMath>
                </a14:m>
                <a:endParaRPr lang="en-US" dirty="0" smtClean="0"/>
              </a:p>
              <a:p>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1</m:t>
                        </m:r>
                      </m:sub>
                    </m:sSub>
                    <m:r>
                      <a:rPr lang="en-US" b="0" i="1" smtClean="0">
                        <a:latin typeface="Cambria Math" panose="02040503050406030204" pitchFamily="18" charset="0"/>
                      </a:rPr>
                      <m:t>=</m:t>
                    </m:r>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𝐷</m:t>
                        </m:r>
                      </m:e>
                      <m:sup>
                        <m:r>
                          <a:rPr lang="en-US" b="0" i="1" smtClean="0">
                            <a:latin typeface="Cambria Math" panose="02040503050406030204" pitchFamily="18" charset="0"/>
                          </a:rPr>
                          <m:t>−1</m:t>
                        </m:r>
                      </m:sup>
                    </m:sSup>
                    <m:r>
                      <a:rPr lang="en-US" b="0" i="1" smtClean="0">
                        <a:latin typeface="Cambria Math" panose="02040503050406030204" pitchFamily="18" charset="0"/>
                      </a:rPr>
                      <m:t>𝐶</m:t>
                    </m:r>
                  </m:oMath>
                </a14:m>
                <a:endParaRPr lang="en-US" dirty="0" smtClean="0"/>
              </a:p>
              <a:p>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b="0" i="1" smtClean="0">
                            <a:latin typeface="Cambria Math" panose="02040503050406030204" pitchFamily="18" charset="0"/>
                          </a:rPr>
                          <m:t>2</m:t>
                        </m:r>
                      </m:sub>
                    </m:sSub>
                    <m:r>
                      <a:rPr lang="en-US" i="1">
                        <a:latin typeface="Cambria Math" panose="02040503050406030204" pitchFamily="18" charset="0"/>
                      </a:rPr>
                      <m:t>=</m:t>
                    </m:r>
                    <m:r>
                      <a:rPr lang="en-US" b="0" i="1" smtClean="0">
                        <a:latin typeface="Cambria Math" panose="02040503050406030204" pitchFamily="18" charset="0"/>
                      </a:rPr>
                      <m:t>𝐷</m:t>
                    </m:r>
                    <m:r>
                      <a:rPr lang="en-US" i="1">
                        <a:latin typeface="Cambria Math" panose="02040503050406030204" pitchFamily="18" charset="0"/>
                      </a:rPr>
                      <m:t>−</m:t>
                    </m:r>
                    <m:r>
                      <a:rPr lang="en-US" b="0" i="1" smtClean="0">
                        <a:latin typeface="Cambria Math" panose="02040503050406030204" pitchFamily="18" charset="0"/>
                      </a:rPr>
                      <m:t>𝐶</m:t>
                    </m:r>
                    <m:sSup>
                      <m:sSupPr>
                        <m:ctrlPr>
                          <a:rPr lang="en-US" i="1">
                            <a:latin typeface="Cambria Math" panose="02040503050406030204" pitchFamily="18" charset="0"/>
                          </a:rPr>
                        </m:ctrlPr>
                      </m:sSupPr>
                      <m:e>
                        <m:r>
                          <a:rPr lang="en-US" b="0" i="1" smtClean="0">
                            <a:latin typeface="Cambria Math" panose="02040503050406030204" pitchFamily="18" charset="0"/>
                          </a:rPr>
                          <m:t>𝐴</m:t>
                        </m:r>
                      </m:e>
                      <m:sup>
                        <m:r>
                          <a:rPr lang="en-US" i="1">
                            <a:latin typeface="Cambria Math" panose="02040503050406030204" pitchFamily="18" charset="0"/>
                          </a:rPr>
                          <m:t>−1</m:t>
                        </m:r>
                      </m:sup>
                    </m:sSup>
                    <m:r>
                      <a:rPr lang="en-US" b="0" i="1" smtClean="0">
                        <a:latin typeface="Cambria Math" panose="02040503050406030204" pitchFamily="18" charset="0"/>
                      </a:rPr>
                      <m:t>𝐵</m:t>
                    </m:r>
                  </m:oMath>
                </a14:m>
                <a:endParaRPr lang="en-US" dirty="0" smtClean="0"/>
              </a:p>
              <a:p>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i="1">
                            <a:latin typeface="Cambria Math" panose="02040503050406030204" pitchFamily="18" charset="0"/>
                          </a:rPr>
                          <m:t>1</m:t>
                        </m:r>
                        <m:r>
                          <a:rPr lang="en-US" b="0" i="1" smtClean="0">
                            <a:latin typeface="Cambria Math" panose="02040503050406030204" pitchFamily="18" charset="0"/>
                          </a:rPr>
                          <m:t>2</m:t>
                        </m:r>
                      </m:sub>
                    </m:sSub>
                    <m:r>
                      <a:rPr lang="en-US" i="1">
                        <a:latin typeface="Cambria Math" panose="02040503050406030204" pitchFamily="18" charset="0"/>
                      </a:rPr>
                      <m:t>=−</m:t>
                    </m:r>
                    <m:sSup>
                      <m:sSupPr>
                        <m:ctrlPr>
                          <a:rPr lang="en-US" i="1">
                            <a:latin typeface="Cambria Math" panose="02040503050406030204" pitchFamily="18" charset="0"/>
                          </a:rPr>
                        </m:ctrlPr>
                      </m:sSupPr>
                      <m:e>
                        <m:r>
                          <a:rPr lang="en-US" b="0" i="1" smtClean="0">
                            <a:latin typeface="Cambria Math" panose="02040503050406030204" pitchFamily="18" charset="0"/>
                          </a:rPr>
                          <m:t>𝐴</m:t>
                        </m:r>
                      </m:e>
                      <m:sup>
                        <m:r>
                          <a:rPr lang="en-US" i="1">
                            <a:latin typeface="Cambria Math" panose="02040503050406030204" pitchFamily="18" charset="0"/>
                          </a:rPr>
                          <m:t>−1</m:t>
                        </m:r>
                      </m:sup>
                    </m:sSup>
                    <m:r>
                      <a:rPr lang="en-US" b="0" i="1" smtClean="0">
                        <a:latin typeface="Cambria Math" panose="02040503050406030204" pitchFamily="18" charset="0"/>
                      </a:rPr>
                      <m:t>𝐵</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2</m:t>
                        </m:r>
                      </m:sub>
                    </m:sSub>
                  </m:oMath>
                </a14:m>
                <a:endParaRPr lang="en-US" dirty="0" smtClean="0"/>
              </a:p>
              <a:p>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i="1">
                            <a:latin typeface="Cambria Math" panose="02040503050406030204" pitchFamily="18" charset="0"/>
                          </a:rPr>
                          <m:t>2</m:t>
                        </m:r>
                        <m:r>
                          <a:rPr lang="en-US" b="0" i="1" smtClean="0">
                            <a:latin typeface="Cambria Math" panose="02040503050406030204" pitchFamily="18" charset="0"/>
                          </a:rPr>
                          <m:t>1</m:t>
                        </m:r>
                      </m:sub>
                    </m:sSub>
                    <m:r>
                      <a:rPr lang="en-US" i="1">
                        <a:latin typeface="Cambria Math" panose="02040503050406030204" pitchFamily="18" charset="0"/>
                      </a:rPr>
                      <m:t>=−</m:t>
                    </m:r>
                    <m:sSup>
                      <m:sSupPr>
                        <m:ctrlPr>
                          <a:rPr lang="en-US" i="1">
                            <a:latin typeface="Cambria Math" panose="02040503050406030204" pitchFamily="18" charset="0"/>
                          </a:rPr>
                        </m:ctrlPr>
                      </m:sSupPr>
                      <m:e>
                        <m:r>
                          <a:rPr lang="en-US" b="0" i="1" smtClean="0">
                            <a:latin typeface="Cambria Math" panose="02040503050406030204" pitchFamily="18" charset="0"/>
                          </a:rPr>
                          <m:t>𝐷</m:t>
                        </m:r>
                      </m:e>
                      <m:sup>
                        <m:r>
                          <a:rPr lang="en-US" i="1">
                            <a:latin typeface="Cambria Math" panose="02040503050406030204" pitchFamily="18" charset="0"/>
                          </a:rPr>
                          <m:t>−1</m:t>
                        </m:r>
                      </m:sup>
                    </m:sSup>
                    <m:r>
                      <a:rPr lang="en-US" b="0" i="1" smtClean="0">
                        <a:latin typeface="Cambria Math" panose="02040503050406030204" pitchFamily="18" charset="0"/>
                      </a:rPr>
                      <m:t>𝐶</m:t>
                    </m:r>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b="0" i="1" smtClean="0">
                            <a:latin typeface="Cambria Math" panose="02040503050406030204" pitchFamily="18" charset="0"/>
                          </a:rPr>
                          <m:t>1</m:t>
                        </m:r>
                      </m:sub>
                    </m:sSub>
                  </m:oMath>
                </a14:m>
                <a:endParaRPr lang="en-US" dirty="0"/>
              </a:p>
              <a:p>
                <a:r>
                  <a:rPr lang="en-US" dirty="0" smtClean="0"/>
                  <a:t>Note the sequence of above values </a:t>
                </a:r>
                <a:endParaRPr lang="en-US" dirty="0"/>
              </a:p>
            </p:txBody>
          </p:sp>
        </mc:Choice>
        <mc:Fallback xmlns="">
          <p:sp>
            <p:nvSpPr>
              <p:cNvPr id="4" name="Content Placeholder 3"/>
              <p:cNvSpPr txBox="1">
                <a:spLocks noGrp="1" noRot="1" noChangeAspect="1" noMove="1" noResize="1" noEditPoints="1" noAdjustHandles="1" noChangeArrowheads="1" noChangeShapeType="1" noTextEdit="1"/>
              </p:cNvSpPr>
              <p:nvPr>
                <p:ph idx="1"/>
              </p:nvPr>
            </p:nvSpPr>
            <p:spPr>
              <a:xfrm>
                <a:off x="838200" y="1825625"/>
                <a:ext cx="10515600" cy="4162999"/>
              </a:xfrm>
              <a:prstGeom prst="rect">
                <a:avLst/>
              </a:prstGeom>
              <a:blipFill rotWithShape="0">
                <a:blip r:embed="rId2"/>
                <a:stretch>
                  <a:fillRect l="-1623" t="-3514" b="-3221"/>
                </a:stretch>
              </a:blipFill>
            </p:spPr>
            <p:txBody>
              <a:bodyPr/>
              <a:lstStyle/>
              <a:p>
                <a:r>
                  <a:rPr lang="en-US">
                    <a:noFill/>
                  </a:rPr>
                  <a:t> </a:t>
                </a:r>
              </a:p>
            </p:txBody>
          </p:sp>
        </mc:Fallback>
      </mc:AlternateContent>
      <p:grpSp>
        <p:nvGrpSpPr>
          <p:cNvPr id="6" name="Group 5"/>
          <p:cNvGrpSpPr/>
          <p:nvPr/>
        </p:nvGrpSpPr>
        <p:grpSpPr>
          <a:xfrm>
            <a:off x="1334101" y="2626884"/>
            <a:ext cx="945075" cy="736146"/>
            <a:chOff x="2700316" y="1906891"/>
            <a:chExt cx="2111519" cy="736146"/>
          </a:xfrm>
        </p:grpSpPr>
        <p:cxnSp>
          <p:nvCxnSpPr>
            <p:cNvPr id="9" name="Straight Connector 8"/>
            <p:cNvCxnSpPr/>
            <p:nvPr/>
          </p:nvCxnSpPr>
          <p:spPr>
            <a:xfrm>
              <a:off x="2700316" y="2214450"/>
              <a:ext cx="2111519" cy="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10" name="Straight Connector 9"/>
            <p:cNvCxnSpPr/>
            <p:nvPr/>
          </p:nvCxnSpPr>
          <p:spPr>
            <a:xfrm flipH="1">
              <a:off x="3754168" y="1906891"/>
              <a:ext cx="1906" cy="736146"/>
            </a:xfrm>
            <a:prstGeom prst="line">
              <a:avLst/>
            </a:prstGeom>
            <a:ln>
              <a:prstDash val="dash"/>
            </a:ln>
          </p:spPr>
          <p:style>
            <a:lnRef idx="1">
              <a:schemeClr val="dk1"/>
            </a:lnRef>
            <a:fillRef idx="0">
              <a:schemeClr val="dk1"/>
            </a:fillRef>
            <a:effectRef idx="0">
              <a:schemeClr val="dk1"/>
            </a:effectRef>
            <a:fontRef idx="minor">
              <a:schemeClr val="tx1"/>
            </a:fontRef>
          </p:style>
        </p:cxnSp>
      </p:grpSp>
      <p:grpSp>
        <p:nvGrpSpPr>
          <p:cNvPr id="11" name="Group 10"/>
          <p:cNvGrpSpPr/>
          <p:nvPr/>
        </p:nvGrpSpPr>
        <p:grpSpPr>
          <a:xfrm>
            <a:off x="3806620" y="2626884"/>
            <a:ext cx="945075" cy="736146"/>
            <a:chOff x="2700316" y="1906891"/>
            <a:chExt cx="2111519" cy="736146"/>
          </a:xfrm>
        </p:grpSpPr>
        <p:cxnSp>
          <p:nvCxnSpPr>
            <p:cNvPr id="12" name="Straight Connector 11"/>
            <p:cNvCxnSpPr/>
            <p:nvPr/>
          </p:nvCxnSpPr>
          <p:spPr>
            <a:xfrm>
              <a:off x="2700316" y="2214450"/>
              <a:ext cx="2111519" cy="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a:xfrm flipH="1">
              <a:off x="3754168" y="1906891"/>
              <a:ext cx="1906" cy="736146"/>
            </a:xfrm>
            <a:prstGeom prst="line">
              <a:avLst/>
            </a:prstGeom>
            <a:ln>
              <a:prstDash val="dash"/>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40434273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Solution of finite time LQR Problem…</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62500" lnSpcReduction="20000"/>
              </a:bodyPr>
              <a:lstStyle/>
              <a:p>
                <a14:m>
                  <m:oMath xmlns:m="http://schemas.openxmlformats.org/officeDocument/2006/math">
                    <m:d>
                      <m:dPr>
                        <m:begChr m:val="["/>
                        <m:endChr m:val="]"/>
                        <m:ctrlPr>
                          <a:rPr lang="en-US" i="1" smtClean="0">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acc>
                                <m:accPr>
                                  <m:chr m:val="̇"/>
                                  <m:ctrlPr>
                                    <a:rPr lang="en-US" i="1">
                                      <a:latin typeface="Cambria Math" panose="02040503050406030204" pitchFamily="18" charset="0"/>
                                    </a:rPr>
                                  </m:ctrlPr>
                                </m:accPr>
                                <m:e>
                                  <m:acc>
                                    <m:accPr>
                                      <m:chr m:val="̅"/>
                                      <m:ctrlPr>
                                        <a:rPr lang="en-US" i="1">
                                          <a:latin typeface="Cambria Math" panose="02040503050406030204" pitchFamily="18" charset="0"/>
                                        </a:rPr>
                                      </m:ctrlPr>
                                    </m:accPr>
                                    <m:e>
                                      <m:r>
                                        <a:rPr lang="en-US" i="1">
                                          <a:latin typeface="Cambria Math" panose="02040503050406030204" pitchFamily="18" charset="0"/>
                                        </a:rPr>
                                        <m:t>𝑋</m:t>
                                      </m:r>
                                    </m:e>
                                  </m:acc>
                                </m:e>
                              </m:acc>
                              <m:r>
                                <a:rPr lang="en-US" i="1">
                                  <a:latin typeface="Cambria Math" panose="02040503050406030204" pitchFamily="18" charset="0"/>
                                </a:rPr>
                                <m:t> (</m:t>
                              </m:r>
                              <m:r>
                                <a:rPr lang="en-US" i="1">
                                  <a:latin typeface="Cambria Math" panose="02040503050406030204" pitchFamily="18" charset="0"/>
                                </a:rPr>
                                <m:t>𝑡</m:t>
                              </m:r>
                              <m:r>
                                <a:rPr lang="en-US" i="1">
                                  <a:latin typeface="Cambria Math" panose="02040503050406030204" pitchFamily="18" charset="0"/>
                                </a:rPr>
                                <m:t>)</m:t>
                              </m:r>
                            </m:e>
                          </m:mr>
                          <m:mr>
                            <m:e>
                              <m:acc>
                                <m:accPr>
                                  <m:chr m:val="̇"/>
                                  <m:ctrlPr>
                                    <a:rPr lang="en-US" i="1">
                                      <a:latin typeface="Cambria Math" panose="02040503050406030204" pitchFamily="18" charset="0"/>
                                    </a:rPr>
                                  </m:ctrlPr>
                                </m:accPr>
                                <m:e>
                                  <m:acc>
                                    <m:accPr>
                                      <m:chr m:val="̅"/>
                                      <m:ctrlPr>
                                        <a:rPr lang="en-US" i="1">
                                          <a:latin typeface="Cambria Math" panose="02040503050406030204" pitchFamily="18" charset="0"/>
                                        </a:rPr>
                                      </m:ctrlPr>
                                    </m:accPr>
                                    <m:e>
                                      <m:r>
                                        <a:rPr lang="en-US" i="1">
                                          <a:latin typeface="Cambria Math" panose="02040503050406030204" pitchFamily="18" charset="0"/>
                                          <a:ea typeface="Cambria Math" panose="02040503050406030204" pitchFamily="18" charset="0"/>
                                        </a:rPr>
                                        <m:t>𝜆</m:t>
                                      </m:r>
                                    </m:e>
                                  </m:acc>
                                </m:e>
                              </m:acc>
                              <m:r>
                                <a:rPr lang="en-US" i="1">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𝑡</m:t>
                              </m:r>
                              <m:r>
                                <a:rPr lang="en-US" i="1">
                                  <a:latin typeface="Cambria Math" panose="02040503050406030204" pitchFamily="18" charset="0"/>
                                  <a:ea typeface="Cambria Math" panose="02040503050406030204" pitchFamily="18" charset="0"/>
                                </a:rPr>
                                <m:t>)</m:t>
                              </m:r>
                            </m:e>
                          </m:mr>
                        </m:m>
                      </m:e>
                    </m:d>
                    <m:r>
                      <a:rPr lang="en-US" b="0" i="1" smtClean="0">
                        <a:latin typeface="Cambria Math" panose="02040503050406030204" pitchFamily="18" charset="0"/>
                        <a:ea typeface="Cambria Math" panose="02040503050406030204" pitchFamily="18" charset="0"/>
                      </a:rPr>
                      <m:t>=</m:t>
                    </m:r>
                  </m:oMath>
                </a14:m>
                <a:endParaRPr lang="en-US" dirty="0" smtClean="0"/>
              </a:p>
              <a:p>
                <a14:m>
                  <m:oMath xmlns:m="http://schemas.openxmlformats.org/officeDocument/2006/math">
                    <m:d>
                      <m:dPr>
                        <m:begChr m:val="["/>
                        <m:endChr m:val="]"/>
                        <m:ctrlPr>
                          <a:rPr lang="en-US" i="1">
                            <a:latin typeface="Cambria Math" panose="02040503050406030204" pitchFamily="18" charset="0"/>
                          </a:rPr>
                        </m:ctrlPr>
                      </m:dPr>
                      <m:e>
                        <m:m>
                          <m:mPr>
                            <m:mcs>
                              <m:mc>
                                <m:mcPr>
                                  <m:count m:val="2"/>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𝐴</m:t>
                              </m:r>
                              <m:d>
                                <m:dPr>
                                  <m:ctrlPr>
                                    <a:rPr lang="en-US" i="1">
                                      <a:latin typeface="Cambria Math" panose="02040503050406030204" pitchFamily="18" charset="0"/>
                                    </a:rPr>
                                  </m:ctrlPr>
                                </m:dPr>
                                <m:e>
                                  <m:r>
                                    <m:rPr>
                                      <m:brk m:alnAt="7"/>
                                    </m:rPr>
                                    <a:rPr lang="en-US" i="1">
                                      <a:latin typeface="Cambria Math" panose="02040503050406030204" pitchFamily="18" charset="0"/>
                                    </a:rPr>
                                    <m:t>𝑡</m:t>
                                  </m:r>
                                </m:e>
                              </m:d>
                              <m:r>
                                <m:rPr>
                                  <m:brk m:alnAt="7"/>
                                </m:rPr>
                                <a:rPr lang="en-US" i="1">
                                  <a:latin typeface="Cambria Math" panose="02040503050406030204" pitchFamily="18" charset="0"/>
                                </a:rPr>
                                <m:t>−</m:t>
                              </m:r>
                              <m:r>
                                <a:rPr lang="en-US" i="1">
                                  <a:latin typeface="Cambria Math" panose="02040503050406030204" pitchFamily="18" charset="0"/>
                                </a:rPr>
                                <m:t>𝐵</m:t>
                              </m:r>
                              <m:d>
                                <m:dPr>
                                  <m:ctrlPr>
                                    <a:rPr lang="en-US" i="1">
                                      <a:latin typeface="Cambria Math" panose="02040503050406030204" pitchFamily="18" charset="0"/>
                                    </a:rPr>
                                  </m:ctrlPr>
                                </m:dPr>
                                <m:e>
                                  <m:r>
                                    <m:rPr>
                                      <m:brk m:alnAt="7"/>
                                    </m:rPr>
                                    <a:rPr lang="en-US" i="1">
                                      <a:latin typeface="Cambria Math" panose="02040503050406030204" pitchFamily="18" charset="0"/>
                                    </a:rPr>
                                    <m:t>𝑡</m:t>
                                  </m:r>
                                </m:e>
                              </m:d>
                              <m:sSup>
                                <m:sSupPr>
                                  <m:ctrlPr>
                                    <a:rPr lang="en-US" i="1">
                                      <a:latin typeface="Cambria Math" panose="02040503050406030204" pitchFamily="18" charset="0"/>
                                    </a:rPr>
                                  </m:ctrlPr>
                                </m:sSupPr>
                                <m:e>
                                  <m:r>
                                    <a:rPr lang="en-US" i="1">
                                      <a:latin typeface="Cambria Math" panose="02040503050406030204" pitchFamily="18" charset="0"/>
                                    </a:rPr>
                                    <m:t>𝑅</m:t>
                                  </m:r>
                                </m:e>
                                <m:sup>
                                  <m:r>
                                    <a:rPr lang="en-US" i="1">
                                      <a:latin typeface="Cambria Math" panose="02040503050406030204" pitchFamily="18" charset="0"/>
                                    </a:rPr>
                                    <m:t>−1</m:t>
                                  </m:r>
                                </m:sup>
                              </m:sSup>
                              <m:sSup>
                                <m:sSupPr>
                                  <m:ctrlPr>
                                    <a:rPr lang="en-US" i="1">
                                      <a:latin typeface="Cambria Math" panose="02040503050406030204" pitchFamily="18" charset="0"/>
                                    </a:rPr>
                                  </m:ctrlPr>
                                </m:sSupPr>
                                <m:e>
                                  <m:r>
                                    <a:rPr lang="en-US" i="1">
                                      <a:latin typeface="Cambria Math" panose="02040503050406030204" pitchFamily="18" charset="0"/>
                                    </a:rPr>
                                    <m:t>𝐵</m:t>
                                  </m:r>
                                </m:e>
                                <m:sup>
                                  <m:r>
                                    <a:rPr lang="en-US" i="1">
                                      <a:latin typeface="Cambria Math" panose="02040503050406030204" pitchFamily="18" charset="0"/>
                                    </a:rPr>
                                    <m:t>𝑇</m:t>
                                  </m:r>
                                </m:sup>
                              </m:sSup>
                              <m:d>
                                <m:dPr>
                                  <m:ctrlPr>
                                    <a:rPr lang="en-US" i="1">
                                      <a:latin typeface="Cambria Math" panose="02040503050406030204" pitchFamily="18" charset="0"/>
                                    </a:rPr>
                                  </m:ctrlPr>
                                </m:dPr>
                                <m:e>
                                  <m:r>
                                    <m:rPr>
                                      <m:brk m:alnAt="7"/>
                                    </m:rPr>
                                    <a:rPr lang="en-US" i="1">
                                      <a:latin typeface="Cambria Math" panose="02040503050406030204" pitchFamily="18" charset="0"/>
                                    </a:rPr>
                                    <m:t>𝑡</m:t>
                                  </m:r>
                                </m:e>
                              </m:d>
                              <m:r>
                                <m:rPr>
                                  <m:brk m:alnAt="7"/>
                                </m:rPr>
                                <a:rPr lang="en-US" i="1">
                                  <a:latin typeface="Cambria Math" panose="02040503050406030204" pitchFamily="18" charset="0"/>
                                </a:rPr>
                                <m:t>𝑃</m:t>
                              </m:r>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m:t>
                              </m:r>
                            </m:e>
                            <m:e>
                              <m:r>
                                <a:rPr lang="en-US" i="1">
                                  <a:latin typeface="Cambria Math" panose="02040503050406030204" pitchFamily="18" charset="0"/>
                                </a:rPr>
                                <m:t>−</m:t>
                              </m:r>
                              <m:r>
                                <a:rPr lang="en-US" i="1">
                                  <a:latin typeface="Cambria Math" panose="02040503050406030204" pitchFamily="18" charset="0"/>
                                </a:rPr>
                                <m:t>𝐵</m:t>
                              </m:r>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𝑅</m:t>
                                  </m:r>
                                </m:e>
                                <m:sup>
                                  <m:r>
                                    <a:rPr lang="en-US" i="1">
                                      <a:latin typeface="Cambria Math" panose="02040503050406030204" pitchFamily="18" charset="0"/>
                                    </a:rPr>
                                    <m:t>−1</m:t>
                                  </m:r>
                                </m:sup>
                              </m:sSup>
                              <m:sSup>
                                <m:sSupPr>
                                  <m:ctrlPr>
                                    <a:rPr lang="en-US" i="1">
                                      <a:latin typeface="Cambria Math" panose="02040503050406030204" pitchFamily="18" charset="0"/>
                                    </a:rPr>
                                  </m:ctrlPr>
                                </m:sSupPr>
                                <m:e>
                                  <m:r>
                                    <a:rPr lang="en-US" i="1">
                                      <a:latin typeface="Cambria Math" panose="02040503050406030204" pitchFamily="18" charset="0"/>
                                    </a:rPr>
                                    <m:t>𝐵</m:t>
                                  </m:r>
                                </m:e>
                                <m:sup>
                                  <m:r>
                                    <a:rPr lang="en-US" i="1">
                                      <a:latin typeface="Cambria Math" panose="02040503050406030204" pitchFamily="18" charset="0"/>
                                    </a:rPr>
                                    <m:t>𝑇</m:t>
                                  </m:r>
                                </m:sup>
                              </m:sSup>
                              <m:d>
                                <m:dPr>
                                  <m:ctrlPr>
                                    <a:rPr lang="en-US" i="1">
                                      <a:latin typeface="Cambria Math" panose="02040503050406030204" pitchFamily="18" charset="0"/>
                                    </a:rPr>
                                  </m:ctrlPr>
                                </m:dPr>
                                <m:e>
                                  <m:r>
                                    <m:rPr>
                                      <m:brk m:alnAt="7"/>
                                    </m:rPr>
                                    <a:rPr lang="en-US" i="1">
                                      <a:latin typeface="Cambria Math" panose="02040503050406030204" pitchFamily="18" charset="0"/>
                                    </a:rPr>
                                    <m:t>𝑡</m:t>
                                  </m:r>
                                </m:e>
                              </m:d>
                            </m:e>
                          </m:mr>
                          <m:mr>
                            <m:e>
                              <m:acc>
                                <m:accPr>
                                  <m:chr m:val="̇"/>
                                  <m:ctrlPr>
                                    <a:rPr lang="en-US" i="1">
                                      <a:latin typeface="Cambria Math" panose="02040503050406030204" pitchFamily="18" charset="0"/>
                                    </a:rPr>
                                  </m:ctrlPr>
                                </m:accPr>
                                <m:e>
                                  <m:r>
                                    <a:rPr lang="en-US" i="1">
                                      <a:latin typeface="Cambria Math" panose="02040503050406030204" pitchFamily="18" charset="0"/>
                                    </a:rPr>
                                    <m:t>𝑃</m:t>
                                  </m:r>
                                </m:e>
                              </m:acc>
                              <m:d>
                                <m:dPr>
                                  <m:ctrlPr>
                                    <a:rPr lang="en-US"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m:t>
                              </m:r>
                              <m:d>
                                <m:dPr>
                                  <m:begChr m:val="["/>
                                  <m:endChr m:val="]"/>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𝐴</m:t>
                                      </m:r>
                                    </m:e>
                                    <m:sup>
                                      <m:r>
                                        <a:rPr lang="en-US" i="1">
                                          <a:latin typeface="Cambria Math" panose="02040503050406030204" pitchFamily="18" charset="0"/>
                                        </a:rPr>
                                        <m:t>𝑇</m:t>
                                      </m:r>
                                    </m:sup>
                                  </m:sSup>
                                  <m:d>
                                    <m:dPr>
                                      <m:ctrlPr>
                                        <a:rPr lang="en-US"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𝑃</m:t>
                                  </m:r>
                                  <m:d>
                                    <m:dPr>
                                      <m:ctrlPr>
                                        <a:rPr lang="en-US"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m:t>
                                  </m:r>
                                  <m:r>
                                    <a:rPr lang="en-US" i="1">
                                      <a:latin typeface="Cambria Math" panose="02040503050406030204" pitchFamily="18" charset="0"/>
                                    </a:rPr>
                                    <m:t>𝑃</m:t>
                                  </m:r>
                                  <m:d>
                                    <m:dPr>
                                      <m:ctrlPr>
                                        <a:rPr lang="en-US"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𝐴</m:t>
                                  </m:r>
                                  <m:d>
                                    <m:dPr>
                                      <m:ctrlPr>
                                        <a:rPr lang="en-US"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m:t>
                                  </m:r>
                                  <m:r>
                                    <a:rPr lang="en-US" i="1">
                                      <a:latin typeface="Cambria Math" panose="02040503050406030204" pitchFamily="18" charset="0"/>
                                    </a:rPr>
                                    <m:t>𝑃</m:t>
                                  </m:r>
                                  <m:d>
                                    <m:dPr>
                                      <m:ctrlPr>
                                        <a:rPr lang="en-US"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𝐵</m:t>
                                  </m:r>
                                  <m:d>
                                    <m:dPr>
                                      <m:ctrlPr>
                                        <a:rPr lang="en-US" i="1">
                                          <a:latin typeface="Cambria Math" panose="02040503050406030204" pitchFamily="18" charset="0"/>
                                        </a:rPr>
                                      </m:ctrlPr>
                                    </m:dPr>
                                    <m:e>
                                      <m:r>
                                        <a:rPr lang="en-US" i="1">
                                          <a:latin typeface="Cambria Math" panose="02040503050406030204" pitchFamily="18" charset="0"/>
                                        </a:rPr>
                                        <m:t>𝑡</m:t>
                                      </m:r>
                                    </m:e>
                                  </m:d>
                                  <m:sSup>
                                    <m:sSupPr>
                                      <m:ctrlPr>
                                        <a:rPr lang="en-US" i="1">
                                          <a:latin typeface="Cambria Math" panose="02040503050406030204" pitchFamily="18" charset="0"/>
                                        </a:rPr>
                                      </m:ctrlPr>
                                    </m:sSupPr>
                                    <m:e>
                                      <m:r>
                                        <a:rPr lang="en-US" i="1">
                                          <a:latin typeface="Cambria Math" panose="02040503050406030204" pitchFamily="18" charset="0"/>
                                        </a:rPr>
                                        <m:t>𝑅</m:t>
                                      </m:r>
                                    </m:e>
                                    <m:sup>
                                      <m:r>
                                        <a:rPr lang="en-US" i="1">
                                          <a:latin typeface="Cambria Math" panose="02040503050406030204" pitchFamily="18" charset="0"/>
                                        </a:rPr>
                                        <m:t>−1</m:t>
                                      </m:r>
                                    </m:sup>
                                  </m:sSup>
                                  <m:sSup>
                                    <m:sSupPr>
                                      <m:ctrlPr>
                                        <a:rPr lang="en-US" i="1">
                                          <a:latin typeface="Cambria Math" panose="02040503050406030204" pitchFamily="18" charset="0"/>
                                        </a:rPr>
                                      </m:ctrlPr>
                                    </m:sSupPr>
                                    <m:e>
                                      <m:r>
                                        <a:rPr lang="en-US" i="1">
                                          <a:latin typeface="Cambria Math" panose="02040503050406030204" pitchFamily="18" charset="0"/>
                                        </a:rPr>
                                        <m:t>𝐵</m:t>
                                      </m:r>
                                    </m:e>
                                    <m:sup>
                                      <m:r>
                                        <a:rPr lang="en-US" i="1">
                                          <a:latin typeface="Cambria Math" panose="02040503050406030204" pitchFamily="18" charset="0"/>
                                        </a:rPr>
                                        <m:t>𝑇</m:t>
                                      </m:r>
                                    </m:sup>
                                  </m:sSup>
                                  <m:d>
                                    <m:dPr>
                                      <m:ctrlPr>
                                        <a:rPr lang="en-US" i="1">
                                          <a:latin typeface="Cambria Math" panose="02040503050406030204" pitchFamily="18" charset="0"/>
                                        </a:rPr>
                                      </m:ctrlPr>
                                    </m:dPr>
                                    <m:e>
                                      <m:r>
                                        <m:rPr>
                                          <m:brk m:alnAt="7"/>
                                        </m:rPr>
                                        <a:rPr lang="en-US" i="1">
                                          <a:latin typeface="Cambria Math" panose="02040503050406030204" pitchFamily="18" charset="0"/>
                                        </a:rPr>
                                        <m:t>𝑡</m:t>
                                      </m:r>
                                    </m:e>
                                  </m:d>
                                  <m:r>
                                    <a:rPr lang="en-US" i="1">
                                      <a:latin typeface="Cambria Math" panose="02040503050406030204" pitchFamily="18" charset="0"/>
                                    </a:rPr>
                                    <m:t>+</m:t>
                                  </m:r>
                                  <m:r>
                                    <a:rPr lang="en-US" i="1">
                                      <a:latin typeface="Cambria Math" panose="02040503050406030204" pitchFamily="18" charset="0"/>
                                    </a:rPr>
                                    <m:t>𝑄</m:t>
                                  </m:r>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m:t>
                                  </m:r>
                                </m:e>
                              </m:d>
                            </m:e>
                            <m:e>
                              <m:r>
                                <a:rPr lang="en-US" i="1">
                                  <a:latin typeface="Cambria Math" panose="02040503050406030204" pitchFamily="18" charset="0"/>
                                </a:rPr>
                                <m:t>−</m:t>
                              </m:r>
                              <m:d>
                                <m:dPr>
                                  <m:begChr m:val="["/>
                                  <m:endChr m:val="]"/>
                                  <m:ctrlPr>
                                    <a:rPr lang="en-US" i="1">
                                      <a:latin typeface="Cambria Math" panose="02040503050406030204" pitchFamily="18" charset="0"/>
                                    </a:rPr>
                                  </m:ctrlPr>
                                </m:dPr>
                                <m:e>
                                  <m:r>
                                    <m:rPr>
                                      <m:brk m:alnAt="7"/>
                                    </m:rPr>
                                    <a:rPr lang="en-US" i="1">
                                      <a:latin typeface="Cambria Math" panose="02040503050406030204" pitchFamily="18" charset="0"/>
                                    </a:rPr>
                                    <m:t>𝐴</m:t>
                                  </m:r>
                                  <m:d>
                                    <m:dPr>
                                      <m:ctrlPr>
                                        <a:rPr lang="en-US" i="1">
                                          <a:latin typeface="Cambria Math" panose="02040503050406030204" pitchFamily="18" charset="0"/>
                                        </a:rPr>
                                      </m:ctrlPr>
                                    </m:dPr>
                                    <m:e>
                                      <m:r>
                                        <m:rPr>
                                          <m:brk m:alnAt="7"/>
                                        </m:rPr>
                                        <a:rPr lang="en-US" i="1">
                                          <a:latin typeface="Cambria Math" panose="02040503050406030204" pitchFamily="18" charset="0"/>
                                        </a:rPr>
                                        <m:t>𝑡</m:t>
                                      </m:r>
                                    </m:e>
                                  </m:d>
                                  <m:r>
                                    <m:rPr>
                                      <m:brk m:alnAt="7"/>
                                    </m:rPr>
                                    <a:rPr lang="en-US" i="1">
                                      <a:latin typeface="Cambria Math" panose="02040503050406030204" pitchFamily="18" charset="0"/>
                                    </a:rPr>
                                    <m:t>−</m:t>
                                  </m:r>
                                  <m:r>
                                    <a:rPr lang="en-US" i="1">
                                      <a:latin typeface="Cambria Math" panose="02040503050406030204" pitchFamily="18" charset="0"/>
                                    </a:rPr>
                                    <m:t>𝐵</m:t>
                                  </m:r>
                                  <m:d>
                                    <m:dPr>
                                      <m:ctrlPr>
                                        <a:rPr lang="en-US" i="1">
                                          <a:latin typeface="Cambria Math" panose="02040503050406030204" pitchFamily="18" charset="0"/>
                                        </a:rPr>
                                      </m:ctrlPr>
                                    </m:dPr>
                                    <m:e>
                                      <m:r>
                                        <m:rPr>
                                          <m:brk m:alnAt="7"/>
                                        </m:rPr>
                                        <a:rPr lang="en-US" i="1">
                                          <a:latin typeface="Cambria Math" panose="02040503050406030204" pitchFamily="18" charset="0"/>
                                        </a:rPr>
                                        <m:t>𝑡</m:t>
                                      </m:r>
                                    </m:e>
                                  </m:d>
                                  <m:sSup>
                                    <m:sSupPr>
                                      <m:ctrlPr>
                                        <a:rPr lang="en-US" i="1">
                                          <a:latin typeface="Cambria Math" panose="02040503050406030204" pitchFamily="18" charset="0"/>
                                        </a:rPr>
                                      </m:ctrlPr>
                                    </m:sSupPr>
                                    <m:e>
                                      <m:r>
                                        <a:rPr lang="en-US" i="1">
                                          <a:latin typeface="Cambria Math" panose="02040503050406030204" pitchFamily="18" charset="0"/>
                                        </a:rPr>
                                        <m:t>𝑅</m:t>
                                      </m:r>
                                    </m:e>
                                    <m:sup>
                                      <m:r>
                                        <a:rPr lang="en-US" i="1">
                                          <a:latin typeface="Cambria Math" panose="02040503050406030204" pitchFamily="18" charset="0"/>
                                        </a:rPr>
                                        <m:t>−1</m:t>
                                      </m:r>
                                    </m:sup>
                                  </m:sSup>
                                  <m:sSup>
                                    <m:sSupPr>
                                      <m:ctrlPr>
                                        <a:rPr lang="en-US" i="1">
                                          <a:latin typeface="Cambria Math" panose="02040503050406030204" pitchFamily="18" charset="0"/>
                                        </a:rPr>
                                      </m:ctrlPr>
                                    </m:sSupPr>
                                    <m:e>
                                      <m:r>
                                        <a:rPr lang="en-US" i="1">
                                          <a:latin typeface="Cambria Math" panose="02040503050406030204" pitchFamily="18" charset="0"/>
                                        </a:rPr>
                                        <m:t>𝐵</m:t>
                                      </m:r>
                                    </m:e>
                                    <m:sup>
                                      <m:r>
                                        <a:rPr lang="en-US" i="1">
                                          <a:latin typeface="Cambria Math" panose="02040503050406030204" pitchFamily="18" charset="0"/>
                                        </a:rPr>
                                        <m:t>𝑇</m:t>
                                      </m:r>
                                    </m:sup>
                                  </m:sSup>
                                  <m:d>
                                    <m:dPr>
                                      <m:ctrlPr>
                                        <a:rPr lang="en-US" i="1">
                                          <a:latin typeface="Cambria Math" panose="02040503050406030204" pitchFamily="18" charset="0"/>
                                        </a:rPr>
                                      </m:ctrlPr>
                                    </m:dPr>
                                    <m:e>
                                      <m:r>
                                        <m:rPr>
                                          <m:brk m:alnAt="7"/>
                                        </m:rPr>
                                        <a:rPr lang="en-US" i="1">
                                          <a:latin typeface="Cambria Math" panose="02040503050406030204" pitchFamily="18" charset="0"/>
                                        </a:rPr>
                                        <m:t>𝑡</m:t>
                                      </m:r>
                                    </m:e>
                                  </m:d>
                                  <m:r>
                                    <m:rPr>
                                      <m:brk m:alnAt="7"/>
                                    </m:rPr>
                                    <a:rPr lang="en-US" i="1">
                                      <a:latin typeface="Cambria Math" panose="02040503050406030204" pitchFamily="18" charset="0"/>
                                    </a:rPr>
                                    <m:t>𝑃</m:t>
                                  </m:r>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m:t>
                                  </m:r>
                                </m:e>
                              </m:d>
                            </m:e>
                          </m:mr>
                        </m:m>
                      </m:e>
                    </m:d>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acc>
                                <m:accPr>
                                  <m:chr m:val="̅"/>
                                  <m:ctrlPr>
                                    <a:rPr lang="en-US" i="1">
                                      <a:latin typeface="Cambria Math" panose="02040503050406030204" pitchFamily="18" charset="0"/>
                                    </a:rPr>
                                  </m:ctrlPr>
                                </m:accPr>
                                <m:e>
                                  <m:r>
                                    <a:rPr lang="en-US" i="1">
                                      <a:latin typeface="Cambria Math" panose="02040503050406030204" pitchFamily="18" charset="0"/>
                                    </a:rPr>
                                    <m:t>𝑋</m:t>
                                  </m:r>
                                </m:e>
                              </m:acc>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m:t>
                              </m:r>
                            </m:e>
                          </m:mr>
                          <m:mr>
                            <m:e>
                              <m:acc>
                                <m:accPr>
                                  <m:chr m:val="̅"/>
                                  <m:ctrlPr>
                                    <a:rPr lang="en-US" i="1">
                                      <a:latin typeface="Cambria Math" panose="02040503050406030204" pitchFamily="18" charset="0"/>
                                    </a:rPr>
                                  </m:ctrlPr>
                                </m:accPr>
                                <m:e>
                                  <m:r>
                                    <a:rPr lang="en-US" i="1">
                                      <a:latin typeface="Cambria Math" panose="02040503050406030204" pitchFamily="18" charset="0"/>
                                      <a:ea typeface="Cambria Math" panose="02040503050406030204" pitchFamily="18" charset="0"/>
                                    </a:rPr>
                                    <m:t>𝜆</m:t>
                                  </m:r>
                                </m:e>
                              </m:acc>
                              <m:r>
                                <a:rPr lang="en-US" i="1">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𝑡</m:t>
                              </m:r>
                              <m:r>
                                <a:rPr lang="en-US" i="1">
                                  <a:latin typeface="Cambria Math" panose="02040503050406030204" pitchFamily="18" charset="0"/>
                                  <a:ea typeface="Cambria Math" panose="02040503050406030204" pitchFamily="18" charset="0"/>
                                </a:rPr>
                                <m:t>)</m:t>
                              </m:r>
                            </m:e>
                          </m:mr>
                        </m:m>
                      </m:e>
                    </m:d>
                  </m:oMath>
                </a14:m>
                <a:endParaRPr lang="en-US" dirty="0" smtClean="0"/>
              </a:p>
              <a:p>
                <a:endParaRPr lang="en-US" dirty="0"/>
              </a:p>
              <a:p>
                <a:endParaRPr lang="en-US" dirty="0" smtClean="0"/>
              </a:p>
              <a:p>
                <a:endParaRPr lang="en-US" dirty="0" smtClean="0"/>
              </a:p>
              <a:p>
                <a14:m>
                  <m:oMath xmlns:m="http://schemas.openxmlformats.org/officeDocument/2006/math">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acc>
                                <m:accPr>
                                  <m:chr m:val="̇"/>
                                  <m:ctrlPr>
                                    <a:rPr lang="en-US" i="1">
                                      <a:latin typeface="Cambria Math" panose="02040503050406030204" pitchFamily="18" charset="0"/>
                                    </a:rPr>
                                  </m:ctrlPr>
                                </m:accPr>
                                <m:e>
                                  <m:acc>
                                    <m:accPr>
                                      <m:chr m:val="̅"/>
                                      <m:ctrlPr>
                                        <a:rPr lang="en-US" i="1">
                                          <a:latin typeface="Cambria Math" panose="02040503050406030204" pitchFamily="18" charset="0"/>
                                        </a:rPr>
                                      </m:ctrlPr>
                                    </m:accPr>
                                    <m:e>
                                      <m:r>
                                        <a:rPr lang="en-US" i="1">
                                          <a:latin typeface="Cambria Math" panose="02040503050406030204" pitchFamily="18" charset="0"/>
                                        </a:rPr>
                                        <m:t>𝑋</m:t>
                                      </m:r>
                                    </m:e>
                                  </m:acc>
                                </m:e>
                              </m:acc>
                              <m:r>
                                <a:rPr lang="en-US" i="1">
                                  <a:latin typeface="Cambria Math" panose="02040503050406030204" pitchFamily="18" charset="0"/>
                                </a:rPr>
                                <m:t> (</m:t>
                              </m:r>
                              <m:r>
                                <a:rPr lang="en-US" i="1">
                                  <a:latin typeface="Cambria Math" panose="02040503050406030204" pitchFamily="18" charset="0"/>
                                </a:rPr>
                                <m:t>𝑡</m:t>
                              </m:r>
                              <m:r>
                                <a:rPr lang="en-US" i="1">
                                  <a:latin typeface="Cambria Math" panose="02040503050406030204" pitchFamily="18" charset="0"/>
                                </a:rPr>
                                <m:t>)</m:t>
                              </m:r>
                            </m:e>
                          </m:mr>
                          <m:mr>
                            <m:e>
                              <m:acc>
                                <m:accPr>
                                  <m:chr m:val="̇"/>
                                  <m:ctrlPr>
                                    <a:rPr lang="en-US" i="1">
                                      <a:latin typeface="Cambria Math" panose="02040503050406030204" pitchFamily="18" charset="0"/>
                                    </a:rPr>
                                  </m:ctrlPr>
                                </m:accPr>
                                <m:e>
                                  <m:acc>
                                    <m:accPr>
                                      <m:chr m:val="̅"/>
                                      <m:ctrlPr>
                                        <a:rPr lang="en-US" i="1">
                                          <a:latin typeface="Cambria Math" panose="02040503050406030204" pitchFamily="18" charset="0"/>
                                        </a:rPr>
                                      </m:ctrlPr>
                                    </m:accPr>
                                    <m:e>
                                      <m:r>
                                        <a:rPr lang="en-US" i="1">
                                          <a:latin typeface="Cambria Math" panose="02040503050406030204" pitchFamily="18" charset="0"/>
                                          <a:ea typeface="Cambria Math" panose="02040503050406030204" pitchFamily="18" charset="0"/>
                                        </a:rPr>
                                        <m:t>𝜆</m:t>
                                      </m:r>
                                    </m:e>
                                  </m:acc>
                                </m:e>
                              </m:acc>
                              <m:r>
                                <a:rPr lang="en-US" i="1">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𝑡</m:t>
                              </m:r>
                              <m:r>
                                <a:rPr lang="en-US" i="1">
                                  <a:latin typeface="Cambria Math" panose="02040503050406030204" pitchFamily="18" charset="0"/>
                                  <a:ea typeface="Cambria Math" panose="02040503050406030204" pitchFamily="18" charset="0"/>
                                </a:rPr>
                                <m:t>)</m:t>
                              </m:r>
                            </m:e>
                          </m:mr>
                        </m:m>
                      </m:e>
                    </m:d>
                    <m:r>
                      <a:rPr lang="en-US" i="1">
                        <a:latin typeface="Cambria Math" panose="02040503050406030204" pitchFamily="18" charset="0"/>
                        <a:ea typeface="Cambria Math" panose="02040503050406030204" pitchFamily="18" charset="0"/>
                      </a:rPr>
                      <m:t>=</m:t>
                    </m:r>
                  </m:oMath>
                </a14:m>
                <a:endParaRPr lang="en-US" dirty="0" smtClean="0"/>
              </a:p>
              <a:p>
                <a:endParaRPr lang="en-US" dirty="0"/>
              </a:p>
              <a:p>
                <a14:m>
                  <m:oMath xmlns:m="http://schemas.openxmlformats.org/officeDocument/2006/math">
                    <m:d>
                      <m:dPr>
                        <m:begChr m:val="["/>
                        <m:endChr m:val="]"/>
                        <m:ctrlPr>
                          <a:rPr lang="en-US" i="1">
                            <a:latin typeface="Cambria Math" panose="02040503050406030204" pitchFamily="18" charset="0"/>
                          </a:rPr>
                        </m:ctrlPr>
                      </m:dPr>
                      <m:e>
                        <m:m>
                          <m:mPr>
                            <m:mcs>
                              <m:mc>
                                <m:mcPr>
                                  <m:count m:val="2"/>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𝐴</m:t>
                              </m:r>
                              <m:d>
                                <m:dPr>
                                  <m:ctrlPr>
                                    <a:rPr lang="en-US" i="1">
                                      <a:latin typeface="Cambria Math" panose="02040503050406030204" pitchFamily="18" charset="0"/>
                                    </a:rPr>
                                  </m:ctrlPr>
                                </m:dPr>
                                <m:e>
                                  <m:r>
                                    <m:rPr>
                                      <m:brk m:alnAt="7"/>
                                    </m:rPr>
                                    <a:rPr lang="en-US" i="1">
                                      <a:latin typeface="Cambria Math" panose="02040503050406030204" pitchFamily="18" charset="0"/>
                                    </a:rPr>
                                    <m:t>𝑡</m:t>
                                  </m:r>
                                </m:e>
                              </m:d>
                              <m:r>
                                <m:rPr>
                                  <m:brk m:alnAt="7"/>
                                </m:rPr>
                                <a:rPr lang="en-US" i="1">
                                  <a:latin typeface="Cambria Math" panose="02040503050406030204" pitchFamily="18" charset="0"/>
                                </a:rPr>
                                <m:t>−</m:t>
                              </m:r>
                              <m:r>
                                <a:rPr lang="en-US" i="1">
                                  <a:latin typeface="Cambria Math" panose="02040503050406030204" pitchFamily="18" charset="0"/>
                                </a:rPr>
                                <m:t>𝐵</m:t>
                              </m:r>
                              <m:d>
                                <m:dPr>
                                  <m:ctrlPr>
                                    <a:rPr lang="en-US" i="1">
                                      <a:latin typeface="Cambria Math" panose="02040503050406030204" pitchFamily="18" charset="0"/>
                                    </a:rPr>
                                  </m:ctrlPr>
                                </m:dPr>
                                <m:e>
                                  <m:r>
                                    <m:rPr>
                                      <m:brk m:alnAt="7"/>
                                    </m:rPr>
                                    <a:rPr lang="en-US" i="1">
                                      <a:latin typeface="Cambria Math" panose="02040503050406030204" pitchFamily="18" charset="0"/>
                                    </a:rPr>
                                    <m:t>𝑡</m:t>
                                  </m:r>
                                </m:e>
                              </m:d>
                              <m:sSup>
                                <m:sSupPr>
                                  <m:ctrlPr>
                                    <a:rPr lang="en-US" i="1">
                                      <a:latin typeface="Cambria Math" panose="02040503050406030204" pitchFamily="18" charset="0"/>
                                    </a:rPr>
                                  </m:ctrlPr>
                                </m:sSupPr>
                                <m:e>
                                  <m:r>
                                    <a:rPr lang="en-US" i="1">
                                      <a:latin typeface="Cambria Math" panose="02040503050406030204" pitchFamily="18" charset="0"/>
                                    </a:rPr>
                                    <m:t>𝑅</m:t>
                                  </m:r>
                                </m:e>
                                <m:sup>
                                  <m:r>
                                    <a:rPr lang="en-US" i="1">
                                      <a:latin typeface="Cambria Math" panose="02040503050406030204" pitchFamily="18" charset="0"/>
                                    </a:rPr>
                                    <m:t>−1</m:t>
                                  </m:r>
                                </m:sup>
                              </m:sSup>
                              <m:sSup>
                                <m:sSupPr>
                                  <m:ctrlPr>
                                    <a:rPr lang="en-US" i="1">
                                      <a:latin typeface="Cambria Math" panose="02040503050406030204" pitchFamily="18" charset="0"/>
                                    </a:rPr>
                                  </m:ctrlPr>
                                </m:sSupPr>
                                <m:e>
                                  <m:r>
                                    <a:rPr lang="en-US" i="1">
                                      <a:latin typeface="Cambria Math" panose="02040503050406030204" pitchFamily="18" charset="0"/>
                                    </a:rPr>
                                    <m:t>𝐵</m:t>
                                  </m:r>
                                </m:e>
                                <m:sup>
                                  <m:r>
                                    <a:rPr lang="en-US" i="1">
                                      <a:latin typeface="Cambria Math" panose="02040503050406030204" pitchFamily="18" charset="0"/>
                                    </a:rPr>
                                    <m:t>𝑇</m:t>
                                  </m:r>
                                </m:sup>
                              </m:sSup>
                              <m:d>
                                <m:dPr>
                                  <m:ctrlPr>
                                    <a:rPr lang="en-US" i="1">
                                      <a:latin typeface="Cambria Math" panose="02040503050406030204" pitchFamily="18" charset="0"/>
                                    </a:rPr>
                                  </m:ctrlPr>
                                </m:dPr>
                                <m:e>
                                  <m:r>
                                    <m:rPr>
                                      <m:brk m:alnAt="7"/>
                                    </m:rPr>
                                    <a:rPr lang="en-US" i="1">
                                      <a:latin typeface="Cambria Math" panose="02040503050406030204" pitchFamily="18" charset="0"/>
                                    </a:rPr>
                                    <m:t>𝑡</m:t>
                                  </m:r>
                                </m:e>
                              </m:d>
                              <m:r>
                                <m:rPr>
                                  <m:brk m:alnAt="7"/>
                                </m:rPr>
                                <a:rPr lang="en-US" i="1">
                                  <a:latin typeface="Cambria Math" panose="02040503050406030204" pitchFamily="18" charset="0"/>
                                </a:rPr>
                                <m:t>𝑃</m:t>
                              </m:r>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m:t>
                              </m:r>
                            </m:e>
                            <m:e>
                              <m:r>
                                <a:rPr lang="en-US" i="1">
                                  <a:latin typeface="Cambria Math" panose="02040503050406030204" pitchFamily="18" charset="0"/>
                                </a:rPr>
                                <m:t>−</m:t>
                              </m:r>
                              <m:r>
                                <a:rPr lang="en-US" i="1">
                                  <a:latin typeface="Cambria Math" panose="02040503050406030204" pitchFamily="18" charset="0"/>
                                </a:rPr>
                                <m:t>𝐵</m:t>
                              </m:r>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𝑅</m:t>
                                  </m:r>
                                </m:e>
                                <m:sup>
                                  <m:r>
                                    <a:rPr lang="en-US" i="1">
                                      <a:latin typeface="Cambria Math" panose="02040503050406030204" pitchFamily="18" charset="0"/>
                                    </a:rPr>
                                    <m:t>−1</m:t>
                                  </m:r>
                                </m:sup>
                              </m:sSup>
                              <m:sSup>
                                <m:sSupPr>
                                  <m:ctrlPr>
                                    <a:rPr lang="en-US" i="1">
                                      <a:latin typeface="Cambria Math" panose="02040503050406030204" pitchFamily="18" charset="0"/>
                                    </a:rPr>
                                  </m:ctrlPr>
                                </m:sSupPr>
                                <m:e>
                                  <m:r>
                                    <a:rPr lang="en-US" i="1">
                                      <a:latin typeface="Cambria Math" panose="02040503050406030204" pitchFamily="18" charset="0"/>
                                    </a:rPr>
                                    <m:t>𝐵</m:t>
                                  </m:r>
                                </m:e>
                                <m:sup>
                                  <m:r>
                                    <a:rPr lang="en-US" i="1">
                                      <a:latin typeface="Cambria Math" panose="02040503050406030204" pitchFamily="18" charset="0"/>
                                    </a:rPr>
                                    <m:t>𝑇</m:t>
                                  </m:r>
                                </m:sup>
                              </m:sSup>
                              <m:d>
                                <m:dPr>
                                  <m:ctrlPr>
                                    <a:rPr lang="en-US" i="1">
                                      <a:latin typeface="Cambria Math" panose="02040503050406030204" pitchFamily="18" charset="0"/>
                                    </a:rPr>
                                  </m:ctrlPr>
                                </m:dPr>
                                <m:e>
                                  <m:r>
                                    <m:rPr>
                                      <m:brk m:alnAt="7"/>
                                    </m:rPr>
                                    <a:rPr lang="en-US" i="1">
                                      <a:latin typeface="Cambria Math" panose="02040503050406030204" pitchFamily="18" charset="0"/>
                                    </a:rPr>
                                    <m:t>𝑡</m:t>
                                  </m:r>
                                </m:e>
                              </m:d>
                            </m:e>
                          </m:mr>
                          <m:mr>
                            <m:e>
                              <m:r>
                                <a:rPr lang="en-US" b="0" i="1" smtClean="0">
                                  <a:latin typeface="Cambria Math" panose="02040503050406030204" pitchFamily="18" charset="0"/>
                                </a:rPr>
                                <m:t>0</m:t>
                              </m:r>
                            </m:e>
                            <m:e>
                              <m:r>
                                <a:rPr lang="en-US" i="1">
                                  <a:latin typeface="Cambria Math" panose="02040503050406030204" pitchFamily="18" charset="0"/>
                                </a:rPr>
                                <m:t>−</m:t>
                              </m:r>
                              <m:d>
                                <m:dPr>
                                  <m:begChr m:val="["/>
                                  <m:endChr m:val="]"/>
                                  <m:ctrlPr>
                                    <a:rPr lang="en-US" i="1">
                                      <a:latin typeface="Cambria Math" panose="02040503050406030204" pitchFamily="18" charset="0"/>
                                    </a:rPr>
                                  </m:ctrlPr>
                                </m:dPr>
                                <m:e>
                                  <m:r>
                                    <m:rPr>
                                      <m:brk m:alnAt="7"/>
                                    </m:rPr>
                                    <a:rPr lang="en-US" i="1">
                                      <a:latin typeface="Cambria Math" panose="02040503050406030204" pitchFamily="18" charset="0"/>
                                    </a:rPr>
                                    <m:t>𝐴</m:t>
                                  </m:r>
                                  <m:d>
                                    <m:dPr>
                                      <m:ctrlPr>
                                        <a:rPr lang="en-US" i="1">
                                          <a:latin typeface="Cambria Math" panose="02040503050406030204" pitchFamily="18" charset="0"/>
                                        </a:rPr>
                                      </m:ctrlPr>
                                    </m:dPr>
                                    <m:e>
                                      <m:r>
                                        <m:rPr>
                                          <m:brk m:alnAt="7"/>
                                        </m:rPr>
                                        <a:rPr lang="en-US" i="1">
                                          <a:latin typeface="Cambria Math" panose="02040503050406030204" pitchFamily="18" charset="0"/>
                                        </a:rPr>
                                        <m:t>𝑡</m:t>
                                      </m:r>
                                    </m:e>
                                  </m:d>
                                  <m:r>
                                    <m:rPr>
                                      <m:brk m:alnAt="7"/>
                                    </m:rPr>
                                    <a:rPr lang="en-US" i="1">
                                      <a:latin typeface="Cambria Math" panose="02040503050406030204" pitchFamily="18" charset="0"/>
                                    </a:rPr>
                                    <m:t>−</m:t>
                                  </m:r>
                                  <m:r>
                                    <a:rPr lang="en-US" i="1">
                                      <a:latin typeface="Cambria Math" panose="02040503050406030204" pitchFamily="18" charset="0"/>
                                    </a:rPr>
                                    <m:t>𝐵</m:t>
                                  </m:r>
                                  <m:d>
                                    <m:dPr>
                                      <m:ctrlPr>
                                        <a:rPr lang="en-US" i="1">
                                          <a:latin typeface="Cambria Math" panose="02040503050406030204" pitchFamily="18" charset="0"/>
                                        </a:rPr>
                                      </m:ctrlPr>
                                    </m:dPr>
                                    <m:e>
                                      <m:r>
                                        <m:rPr>
                                          <m:brk m:alnAt="7"/>
                                        </m:rPr>
                                        <a:rPr lang="en-US" i="1">
                                          <a:latin typeface="Cambria Math" panose="02040503050406030204" pitchFamily="18" charset="0"/>
                                        </a:rPr>
                                        <m:t>𝑡</m:t>
                                      </m:r>
                                    </m:e>
                                  </m:d>
                                  <m:sSup>
                                    <m:sSupPr>
                                      <m:ctrlPr>
                                        <a:rPr lang="en-US" i="1">
                                          <a:latin typeface="Cambria Math" panose="02040503050406030204" pitchFamily="18" charset="0"/>
                                        </a:rPr>
                                      </m:ctrlPr>
                                    </m:sSupPr>
                                    <m:e>
                                      <m:r>
                                        <a:rPr lang="en-US" i="1">
                                          <a:latin typeface="Cambria Math" panose="02040503050406030204" pitchFamily="18" charset="0"/>
                                        </a:rPr>
                                        <m:t>𝑅</m:t>
                                      </m:r>
                                    </m:e>
                                    <m:sup>
                                      <m:r>
                                        <a:rPr lang="en-US" i="1">
                                          <a:latin typeface="Cambria Math" panose="02040503050406030204" pitchFamily="18" charset="0"/>
                                        </a:rPr>
                                        <m:t>−1</m:t>
                                      </m:r>
                                    </m:sup>
                                  </m:sSup>
                                  <m:sSup>
                                    <m:sSupPr>
                                      <m:ctrlPr>
                                        <a:rPr lang="en-US" i="1">
                                          <a:latin typeface="Cambria Math" panose="02040503050406030204" pitchFamily="18" charset="0"/>
                                        </a:rPr>
                                      </m:ctrlPr>
                                    </m:sSupPr>
                                    <m:e>
                                      <m:r>
                                        <a:rPr lang="en-US" i="1">
                                          <a:latin typeface="Cambria Math" panose="02040503050406030204" pitchFamily="18" charset="0"/>
                                        </a:rPr>
                                        <m:t>𝐵</m:t>
                                      </m:r>
                                    </m:e>
                                    <m:sup>
                                      <m:r>
                                        <a:rPr lang="en-US" i="1">
                                          <a:latin typeface="Cambria Math" panose="02040503050406030204" pitchFamily="18" charset="0"/>
                                        </a:rPr>
                                        <m:t>𝑇</m:t>
                                      </m:r>
                                    </m:sup>
                                  </m:sSup>
                                  <m:d>
                                    <m:dPr>
                                      <m:ctrlPr>
                                        <a:rPr lang="en-US" i="1">
                                          <a:latin typeface="Cambria Math" panose="02040503050406030204" pitchFamily="18" charset="0"/>
                                        </a:rPr>
                                      </m:ctrlPr>
                                    </m:dPr>
                                    <m:e>
                                      <m:r>
                                        <m:rPr>
                                          <m:brk m:alnAt="7"/>
                                        </m:rPr>
                                        <a:rPr lang="en-US" i="1">
                                          <a:latin typeface="Cambria Math" panose="02040503050406030204" pitchFamily="18" charset="0"/>
                                        </a:rPr>
                                        <m:t>𝑡</m:t>
                                      </m:r>
                                    </m:e>
                                  </m:d>
                                  <m:r>
                                    <m:rPr>
                                      <m:brk m:alnAt="7"/>
                                    </m:rPr>
                                    <a:rPr lang="en-US" i="1">
                                      <a:latin typeface="Cambria Math" panose="02040503050406030204" pitchFamily="18" charset="0"/>
                                    </a:rPr>
                                    <m:t>𝑃</m:t>
                                  </m:r>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m:t>
                                  </m:r>
                                </m:e>
                              </m:d>
                            </m:e>
                          </m:mr>
                        </m:m>
                      </m:e>
                    </m:d>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acc>
                                <m:accPr>
                                  <m:chr m:val="̅"/>
                                  <m:ctrlPr>
                                    <a:rPr lang="en-US" i="1">
                                      <a:latin typeface="Cambria Math" panose="02040503050406030204" pitchFamily="18" charset="0"/>
                                    </a:rPr>
                                  </m:ctrlPr>
                                </m:accPr>
                                <m:e>
                                  <m:r>
                                    <a:rPr lang="en-US" i="1">
                                      <a:latin typeface="Cambria Math" panose="02040503050406030204" pitchFamily="18" charset="0"/>
                                    </a:rPr>
                                    <m:t>𝑋</m:t>
                                  </m:r>
                                </m:e>
                              </m:acc>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m:t>
                              </m:r>
                            </m:e>
                          </m:mr>
                          <m:mr>
                            <m:e>
                              <m:acc>
                                <m:accPr>
                                  <m:chr m:val="̅"/>
                                  <m:ctrlPr>
                                    <a:rPr lang="en-US" i="1">
                                      <a:latin typeface="Cambria Math" panose="02040503050406030204" pitchFamily="18" charset="0"/>
                                    </a:rPr>
                                  </m:ctrlPr>
                                </m:accPr>
                                <m:e>
                                  <m:r>
                                    <a:rPr lang="en-US" i="1">
                                      <a:latin typeface="Cambria Math" panose="02040503050406030204" pitchFamily="18" charset="0"/>
                                      <a:ea typeface="Cambria Math" panose="02040503050406030204" pitchFamily="18" charset="0"/>
                                    </a:rPr>
                                    <m:t>𝜆</m:t>
                                  </m:r>
                                </m:e>
                              </m:acc>
                              <m:r>
                                <a:rPr lang="en-US" i="1">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𝑡</m:t>
                              </m:r>
                              <m:r>
                                <a:rPr lang="en-US" i="1">
                                  <a:latin typeface="Cambria Math" panose="02040503050406030204" pitchFamily="18" charset="0"/>
                                  <a:ea typeface="Cambria Math" panose="02040503050406030204" pitchFamily="18" charset="0"/>
                                </a:rPr>
                                <m:t>)</m:t>
                              </m:r>
                            </m:e>
                          </m:mr>
                        </m:m>
                      </m:e>
                    </m:d>
                  </m:oMath>
                </a14:m>
                <a:r>
                  <a:rPr lang="en-US" dirty="0" smtClean="0"/>
                  <a:t>		---(7)</a:t>
                </a:r>
                <a:endParaRPr lang="en-US" dirty="0"/>
              </a:p>
              <a:p>
                <a:endParaRPr lang="en-US" dirty="0"/>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a:stretch>
              </a:blipFill>
            </p:spPr>
            <p:txBody>
              <a:bodyPr/>
              <a:lstStyle/>
              <a:p>
                <a:r>
                  <a:rPr lang="en-US">
                    <a:noFill/>
                  </a:rPr>
                  <a:t> </a:t>
                </a:r>
              </a:p>
            </p:txBody>
          </p:sp>
        </mc:Fallback>
      </mc:AlternateContent>
      <p:sp>
        <p:nvSpPr>
          <p:cNvPr id="4" name="Left Brace 3"/>
          <p:cNvSpPr/>
          <p:nvPr/>
        </p:nvSpPr>
        <p:spPr>
          <a:xfrm rot="16200000">
            <a:off x="4101154" y="402609"/>
            <a:ext cx="54592" cy="5800300"/>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6" name="TextBox 5"/>
          <p:cNvSpPr txBox="1"/>
          <p:nvPr/>
        </p:nvSpPr>
        <p:spPr>
          <a:xfrm>
            <a:off x="3179927" y="3330055"/>
            <a:ext cx="2702257" cy="646331"/>
          </a:xfrm>
          <a:prstGeom prst="rect">
            <a:avLst/>
          </a:prstGeom>
          <a:noFill/>
        </p:spPr>
        <p:txBody>
          <a:bodyPr wrap="square" rtlCol="0">
            <a:spAutoFit/>
          </a:bodyPr>
          <a:lstStyle/>
          <a:p>
            <a:r>
              <a:rPr lang="en-US" dirty="0" smtClean="0"/>
              <a:t>Put this equal to zero &amp; find value of P(t)  </a:t>
            </a:r>
            <a:endParaRPr lang="en-US" dirty="0"/>
          </a:p>
        </p:txBody>
      </p:sp>
      <p:grpSp>
        <p:nvGrpSpPr>
          <p:cNvPr id="10" name="Group 9"/>
          <p:cNvGrpSpPr/>
          <p:nvPr/>
        </p:nvGrpSpPr>
        <p:grpSpPr>
          <a:xfrm>
            <a:off x="1335790" y="2533395"/>
            <a:ext cx="8765242" cy="736146"/>
            <a:chOff x="1335790" y="2533395"/>
            <a:chExt cx="8765242" cy="736146"/>
          </a:xfrm>
        </p:grpSpPr>
        <p:cxnSp>
          <p:nvCxnSpPr>
            <p:cNvPr id="8" name="Straight Connector 7"/>
            <p:cNvCxnSpPr/>
            <p:nvPr/>
          </p:nvCxnSpPr>
          <p:spPr>
            <a:xfrm>
              <a:off x="1335790" y="2901468"/>
              <a:ext cx="8765242" cy="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flipH="1">
              <a:off x="7198099" y="2533395"/>
              <a:ext cx="7912" cy="736146"/>
            </a:xfrm>
            <a:prstGeom prst="line">
              <a:avLst/>
            </a:prstGeom>
            <a:ln>
              <a:prstDash val="dash"/>
            </a:ln>
          </p:spPr>
          <p:style>
            <a:lnRef idx="1">
              <a:schemeClr val="dk1"/>
            </a:lnRef>
            <a:fillRef idx="0">
              <a:schemeClr val="dk1"/>
            </a:fillRef>
            <a:effectRef idx="0">
              <a:schemeClr val="dk1"/>
            </a:effectRef>
            <a:fontRef idx="minor">
              <a:schemeClr val="tx1"/>
            </a:fontRef>
          </p:style>
        </p:cxnSp>
      </p:grpSp>
      <p:grpSp>
        <p:nvGrpSpPr>
          <p:cNvPr id="15" name="Group 14"/>
          <p:cNvGrpSpPr/>
          <p:nvPr/>
        </p:nvGrpSpPr>
        <p:grpSpPr>
          <a:xfrm>
            <a:off x="1382423" y="5161244"/>
            <a:ext cx="5492053" cy="736146"/>
            <a:chOff x="1335790" y="4910380"/>
            <a:chExt cx="5492053" cy="736146"/>
          </a:xfrm>
        </p:grpSpPr>
        <p:cxnSp>
          <p:nvCxnSpPr>
            <p:cNvPr id="12" name="Straight Connector 11"/>
            <p:cNvCxnSpPr/>
            <p:nvPr/>
          </p:nvCxnSpPr>
          <p:spPr>
            <a:xfrm>
              <a:off x="1335790" y="5278453"/>
              <a:ext cx="5492053" cy="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a:xfrm flipH="1">
              <a:off x="3924910" y="4910380"/>
              <a:ext cx="7912" cy="736146"/>
            </a:xfrm>
            <a:prstGeom prst="line">
              <a:avLst/>
            </a:prstGeom>
            <a:ln>
              <a:prstDash val="dash"/>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28097939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Indices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10000"/>
              </a:bodyPr>
              <a:lstStyle/>
              <a:p>
                <a:r>
                  <a:rPr lang="en-US" dirty="0" smtClean="0"/>
                  <a:t>It is measure of system performance.</a:t>
                </a:r>
              </a:p>
              <a:p>
                <a:r>
                  <a:rPr lang="en-US" dirty="0" smtClean="0"/>
                  <a:t>First, suppose that our objective is to control dynamic response of the system that described by </a:t>
                </a:r>
              </a:p>
              <a:p>
                <a:pPr lvl="1"/>
                <a:r>
                  <a:rPr lang="en-US" dirty="0" smtClean="0"/>
                  <a:t> </a:t>
                </a:r>
                <a14:m>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𝑋</m:t>
                        </m:r>
                      </m:e>
                    </m:acc>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r>
                      <a:rPr lang="en-US" b="0" i="1" smtClean="0">
                        <a:latin typeface="Cambria Math" panose="02040503050406030204" pitchFamily="18" charset="0"/>
                      </a:rPr>
                      <m:t>=</m:t>
                    </m:r>
                    <m:r>
                      <a:rPr lang="en-US" b="0" i="1" smtClean="0">
                        <a:latin typeface="Cambria Math" panose="02040503050406030204" pitchFamily="18" charset="0"/>
                      </a:rPr>
                      <m:t>𝐴𝑋</m:t>
                    </m:r>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r>
                      <a:rPr lang="en-US" b="0" i="1" smtClean="0">
                        <a:latin typeface="Cambria Math" panose="02040503050406030204" pitchFamily="18" charset="0"/>
                      </a:rPr>
                      <m:t>+</m:t>
                    </m:r>
                    <m:r>
                      <a:rPr lang="en-US" b="0" i="1" smtClean="0">
                        <a:latin typeface="Cambria Math" panose="02040503050406030204" pitchFamily="18" charset="0"/>
                      </a:rPr>
                      <m:t>𝐵𝑈</m:t>
                    </m:r>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m:t>
                    </m:r>
                  </m:oMath>
                </a14:m>
                <a:r>
                  <a:rPr lang="en-US" dirty="0" smtClean="0"/>
                  <a:t>	</a:t>
                </a:r>
                <a14:m>
                  <m:oMath xmlns:m="http://schemas.openxmlformats.org/officeDocument/2006/math">
                    <m:r>
                      <a:rPr lang="en-US" b="0" i="1" smtClean="0">
                        <a:latin typeface="Cambria Math" panose="02040503050406030204" pitchFamily="18" charset="0"/>
                      </a:rPr>
                      <m:t>𝑋</m:t>
                    </m:r>
                    <m:d>
                      <m:dPr>
                        <m:ctrlPr>
                          <a:rPr lang="en-US" b="0"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0</m:t>
                            </m:r>
                          </m:sub>
                        </m:sSub>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0</m:t>
                        </m:r>
                      </m:sub>
                    </m:sSub>
                  </m:oMath>
                </a14:m>
                <a:r>
                  <a:rPr lang="en-US" dirty="0" smtClean="0"/>
                  <a:t>			---(1)	</a:t>
                </a:r>
              </a:p>
              <a:p>
                <a:pPr lvl="1"/>
                <a14:m>
                  <m:oMath xmlns:m="http://schemas.openxmlformats.org/officeDocument/2006/math">
                    <m:r>
                      <a:rPr lang="en-US" b="0" i="1" smtClean="0">
                        <a:latin typeface="Cambria Math" panose="02040503050406030204" pitchFamily="18" charset="0"/>
                      </a:rPr>
                      <m:t>𝑌</m:t>
                    </m:r>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r>
                      <a:rPr lang="en-US" b="0" i="1" smtClean="0">
                        <a:latin typeface="Cambria Math" panose="02040503050406030204" pitchFamily="18" charset="0"/>
                      </a:rPr>
                      <m:t>=</m:t>
                    </m:r>
                    <m:r>
                      <a:rPr lang="en-US" b="0" i="1" smtClean="0">
                        <a:latin typeface="Cambria Math" panose="02040503050406030204" pitchFamily="18" charset="0"/>
                      </a:rPr>
                      <m:t>𝐶𝑋</m:t>
                    </m:r>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m:t>
                    </m:r>
                  </m:oMath>
                </a14:m>
                <a:r>
                  <a:rPr lang="en-US" dirty="0" smtClean="0"/>
                  <a:t>						---(2)</a:t>
                </a:r>
              </a:p>
              <a:p>
                <a:pPr lvl="1"/>
                <a:r>
                  <a:rPr lang="en-US" dirty="0" smtClean="0"/>
                  <a:t>On a fixed interval (t</a:t>
                </a:r>
                <a:r>
                  <a:rPr lang="en-US" baseline="-25000" dirty="0" smtClean="0"/>
                  <a:t>0</a:t>
                </a:r>
                <a:r>
                  <a:rPr lang="en-US" dirty="0" smtClean="0"/>
                  <a:t>, </a:t>
                </a:r>
                <a:r>
                  <a:rPr lang="en-US" dirty="0" err="1" smtClean="0"/>
                  <a:t>t</a:t>
                </a:r>
                <a:r>
                  <a:rPr lang="en-US" baseline="-25000" dirty="0" err="1" smtClean="0"/>
                  <a:t>f</a:t>
                </a:r>
                <a:r>
                  <a:rPr lang="en-US" dirty="0" smtClean="0"/>
                  <a:t>) such that </a:t>
                </a:r>
              </a:p>
              <a:p>
                <a:pPr marL="514350" indent="-514350">
                  <a:buFont typeface="+mj-lt"/>
                  <a:buAutoNum type="arabicPeriod"/>
                </a:pPr>
                <a:r>
                  <a:rPr lang="en-US" dirty="0" smtClean="0"/>
                  <a:t>The components of state variables are small . </a:t>
                </a:r>
              </a:p>
              <a:p>
                <a:pPr lvl="1"/>
                <a:r>
                  <a:rPr lang="en-US" dirty="0" smtClean="0"/>
                  <a:t>A suitable performance index is selected as </a:t>
                </a:r>
              </a:p>
              <a:p>
                <a:pPr lvl="1"/>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𝐽</m:t>
                        </m:r>
                      </m:e>
                      <m:sub>
                        <m:r>
                          <a:rPr lang="en-US" b="0" i="1" smtClean="0">
                            <a:latin typeface="Cambria Math" panose="02040503050406030204" pitchFamily="18" charset="0"/>
                          </a:rPr>
                          <m:t>1</m:t>
                        </m:r>
                      </m:sub>
                    </m:sSub>
                    <m:r>
                      <a:rPr lang="en-US" b="0" i="1" smtClean="0">
                        <a:latin typeface="Cambria Math" panose="02040503050406030204" pitchFamily="18" charset="0"/>
                      </a:rPr>
                      <m:t>=</m:t>
                    </m:r>
                    <m:nary>
                      <m:naryPr>
                        <m:limLoc m:val="undOvr"/>
                        <m:ctrlPr>
                          <a:rPr lang="en-US" b="0" i="1" smtClean="0">
                            <a:latin typeface="Cambria Math" panose="02040503050406030204" pitchFamily="18" charset="0"/>
                          </a:rPr>
                        </m:ctrlPr>
                      </m:naryPr>
                      <m:sub>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0</m:t>
                            </m:r>
                          </m:sub>
                        </m:sSub>
                      </m:sub>
                      <m:sup>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𝑓</m:t>
                            </m:r>
                          </m:sub>
                        </m:sSub>
                      </m:sup>
                      <m:e>
                        <m:sSup>
                          <m:sSupPr>
                            <m:ctrlPr>
                              <a:rPr lang="en-US" b="0" i="1" smtClean="0">
                                <a:latin typeface="Cambria Math" panose="02040503050406030204" pitchFamily="18" charset="0"/>
                              </a:rPr>
                            </m:ctrlPr>
                          </m:sSupPr>
                          <m:e>
                            <m:r>
                              <a:rPr lang="en-US" b="0" i="1" smtClean="0">
                                <a:latin typeface="Cambria Math" panose="02040503050406030204" pitchFamily="18" charset="0"/>
                              </a:rPr>
                              <m:t>𝑋</m:t>
                            </m:r>
                          </m:e>
                          <m:sup>
                            <m:r>
                              <a:rPr lang="en-US" b="0" i="1" smtClean="0">
                                <a:latin typeface="Cambria Math" panose="02040503050406030204" pitchFamily="18" charset="0"/>
                              </a:rPr>
                              <m:t>𝑇</m:t>
                            </m:r>
                          </m:sup>
                        </m:sSup>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r>
                          <a:rPr lang="en-US" b="0" i="1" smtClean="0">
                            <a:latin typeface="Cambria Math" panose="02040503050406030204" pitchFamily="18" charset="0"/>
                          </a:rPr>
                          <m:t>𝑋</m:t>
                        </m:r>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r>
                          <a:rPr lang="en-US" b="0" i="1" smtClean="0">
                            <a:latin typeface="Cambria Math" panose="02040503050406030204" pitchFamily="18" charset="0"/>
                          </a:rPr>
                          <m:t>𝑑𝑡</m:t>
                        </m:r>
                      </m:e>
                    </m:nary>
                  </m:oMath>
                </a14:m>
                <a:r>
                  <a:rPr lang="en-US" dirty="0" smtClean="0"/>
                  <a:t>	</a:t>
                </a:r>
                <a:r>
                  <a:rPr lang="en-US" dirty="0"/>
                  <a:t>	(Euclidean </a:t>
                </a:r>
                <a:r>
                  <a:rPr lang="en-US" dirty="0" smtClean="0"/>
                  <a:t>norm, distance of vectors)	---(3)</a:t>
                </a:r>
              </a:p>
              <a:p>
                <a:pPr lvl="1"/>
                <a:r>
                  <a:rPr lang="en-US" dirty="0" smtClean="0"/>
                  <a:t>Or One can give weightage to some state </a:t>
                </a:r>
              </a:p>
              <a:p>
                <a:pPr lvl="1"/>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𝐽</m:t>
                        </m:r>
                      </m:e>
                      <m:sub>
                        <m:r>
                          <a:rPr lang="en-US" b="0" i="1" smtClean="0">
                            <a:latin typeface="Cambria Math" panose="02040503050406030204" pitchFamily="18" charset="0"/>
                          </a:rPr>
                          <m:t>2</m:t>
                        </m:r>
                      </m:sub>
                    </m:sSub>
                    <m:r>
                      <a:rPr lang="en-US" i="1">
                        <a:latin typeface="Cambria Math" panose="02040503050406030204" pitchFamily="18" charset="0"/>
                      </a:rPr>
                      <m:t>=</m:t>
                    </m:r>
                    <m:nary>
                      <m:naryPr>
                        <m:limLoc m:val="undOvr"/>
                        <m:ctrlPr>
                          <a:rPr lang="en-US" i="1">
                            <a:latin typeface="Cambria Math" panose="02040503050406030204" pitchFamily="18" charset="0"/>
                          </a:rPr>
                        </m:ctrlPr>
                      </m:naryPr>
                      <m:sub>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0</m:t>
                            </m:r>
                          </m:sub>
                        </m:sSub>
                      </m:sub>
                      <m:sup>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𝑓</m:t>
                            </m:r>
                          </m:sub>
                        </m:sSub>
                      </m:sup>
                      <m:e>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𝑇</m:t>
                            </m:r>
                          </m:sup>
                        </m:sSup>
                        <m:d>
                          <m:dPr>
                            <m:ctrlPr>
                              <a:rPr lang="en-US" i="1">
                                <a:latin typeface="Cambria Math" panose="02040503050406030204" pitchFamily="18" charset="0"/>
                              </a:rPr>
                            </m:ctrlPr>
                          </m:dPr>
                          <m:e>
                            <m:r>
                              <a:rPr lang="en-US" i="1">
                                <a:latin typeface="Cambria Math" panose="02040503050406030204" pitchFamily="18" charset="0"/>
                              </a:rPr>
                              <m:t>𝑡</m:t>
                            </m:r>
                          </m:e>
                        </m:d>
                        <m:r>
                          <a:rPr lang="en-US" b="0" i="1" smtClean="0">
                            <a:latin typeface="Cambria Math" panose="02040503050406030204" pitchFamily="18" charset="0"/>
                          </a:rPr>
                          <m:t>𝑄</m:t>
                        </m:r>
                        <m:r>
                          <a:rPr lang="en-US" i="1">
                            <a:latin typeface="Cambria Math" panose="02040503050406030204" pitchFamily="18" charset="0"/>
                          </a:rPr>
                          <m:t>𝑋</m:t>
                        </m:r>
                        <m:d>
                          <m:dPr>
                            <m:ctrlPr>
                              <a:rPr lang="en-US"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𝑑𝑡</m:t>
                        </m:r>
                      </m:e>
                    </m:nary>
                  </m:oMath>
                </a14:m>
                <a:r>
                  <a:rPr lang="en-US" dirty="0"/>
                  <a:t>	</a:t>
                </a:r>
                <a:r>
                  <a:rPr lang="en-US" dirty="0" smtClean="0"/>
                  <a:t>	(Q is diagonal matrix)			---(4)</a:t>
                </a:r>
              </a:p>
              <a:p>
                <a:pPr lvl="1"/>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101" t="-2801"/>
                </a:stretch>
              </a:blipFill>
            </p:spPr>
            <p:txBody>
              <a:bodyPr/>
              <a:lstStyle/>
              <a:p>
                <a:r>
                  <a:rPr lang="en-US">
                    <a:noFill/>
                  </a:rPr>
                  <a:t> </a:t>
                </a:r>
              </a:p>
            </p:txBody>
          </p:sp>
        </mc:Fallback>
      </mc:AlternateContent>
    </p:spTree>
    <p:extLst>
      <p:ext uri="{BB962C8B-B14F-4D97-AF65-F5344CB8AC3E}">
        <p14:creationId xmlns:p14="http://schemas.microsoft.com/office/powerpoint/2010/main" val="38952041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Solution of finite time LQR Problem…</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Note: </a:t>
                </a:r>
              </a:p>
              <a:p>
                <a:pPr lvl="1"/>
                <a:r>
                  <a:rPr lang="en-US" dirty="0" smtClean="0"/>
                  <a:t>In above resultant matrix, 11 sub-matrix and 22 sub-matrix are same but with opposite sign. </a:t>
                </a:r>
              </a:p>
              <a:p>
                <a:pPr lvl="1"/>
                <a:r>
                  <a:rPr lang="en-US" dirty="0" smtClean="0"/>
                  <a:t>Eigen values of above resultant matrix is same as Eigen values  11 sub-matrix + Eigen values of 22 sub-matrix. </a:t>
                </a:r>
              </a:p>
              <a:p>
                <a:pPr lvl="1"/>
                <a:r>
                  <a:rPr lang="en-US" dirty="0" smtClean="0"/>
                  <a:t>Eigen values of 11 sub-matrix = -(</a:t>
                </a:r>
                <a:r>
                  <a:rPr lang="en-US" dirty="0"/>
                  <a:t>Eigen </a:t>
                </a:r>
                <a:r>
                  <a:rPr lang="en-US" dirty="0" smtClean="0"/>
                  <a:t>values </a:t>
                </a:r>
                <a:r>
                  <a:rPr lang="en-US" dirty="0"/>
                  <a:t>of 11 </a:t>
                </a:r>
                <a:r>
                  <a:rPr lang="en-US" dirty="0" smtClean="0"/>
                  <a:t>sub-matrix ) </a:t>
                </a:r>
              </a:p>
              <a:p>
                <a:pPr lvl="1"/>
                <a:r>
                  <a:rPr lang="en-US" dirty="0" smtClean="0"/>
                  <a:t>Eigen value of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𝑋</m:t>
                        </m:r>
                      </m:e>
                    </m:acc>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m:t>
                    </m:r>
                  </m:oMath>
                </a14:m>
                <a:r>
                  <a:rPr lang="en-US" dirty="0" smtClean="0"/>
                  <a:t> =</a:t>
                </a:r>
                <a:r>
                  <a:rPr lang="en-US" dirty="0"/>
                  <a:t> Eigen values of 11 </a:t>
                </a:r>
                <a:r>
                  <a:rPr lang="en-US" dirty="0" smtClean="0"/>
                  <a:t>sub-matrix</a:t>
                </a:r>
              </a:p>
              <a:p>
                <a:pPr lvl="1"/>
                <a:r>
                  <a:rPr lang="en-US" dirty="0"/>
                  <a:t>Eigen value of </a:t>
                </a:r>
                <a14:m>
                  <m:oMath xmlns:m="http://schemas.openxmlformats.org/officeDocument/2006/math">
                    <m:acc>
                      <m:accPr>
                        <m:chr m:val="̅"/>
                        <m:ctrlPr>
                          <a:rPr lang="en-US" i="1">
                            <a:latin typeface="Cambria Math" panose="02040503050406030204" pitchFamily="18" charset="0"/>
                          </a:rPr>
                        </m:ctrlPr>
                      </m:accPr>
                      <m:e>
                        <m:r>
                          <a:rPr lang="en-US" i="1" smtClean="0">
                            <a:latin typeface="Cambria Math" panose="02040503050406030204" pitchFamily="18" charset="0"/>
                            <a:ea typeface="Cambria Math" panose="02040503050406030204" pitchFamily="18" charset="0"/>
                          </a:rPr>
                          <m:t>𝜆</m:t>
                        </m:r>
                      </m:e>
                    </m:acc>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m:t>
                    </m:r>
                  </m:oMath>
                </a14:m>
                <a:r>
                  <a:rPr lang="en-US" dirty="0"/>
                  <a:t> = Eigen values of </a:t>
                </a:r>
                <a:r>
                  <a:rPr lang="en-US" dirty="0" smtClean="0"/>
                  <a:t>22 </a:t>
                </a:r>
                <a:r>
                  <a:rPr lang="en-US" dirty="0"/>
                  <a:t>sub-matrix </a:t>
                </a:r>
              </a:p>
              <a:p>
                <a:pPr lvl="1"/>
                <a:r>
                  <a:rPr lang="en-US" dirty="0" smtClean="0"/>
                  <a:t> </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043" t="-2241" r="-754"/>
                </a:stretch>
              </a:blipFill>
            </p:spPr>
            <p:txBody>
              <a:bodyPr/>
              <a:lstStyle/>
              <a:p>
                <a:r>
                  <a:rPr lang="en-US">
                    <a:noFill/>
                  </a:rPr>
                  <a:t> </a:t>
                </a:r>
              </a:p>
            </p:txBody>
          </p:sp>
        </mc:Fallback>
      </mc:AlternateContent>
    </p:spTree>
    <p:extLst>
      <p:ext uri="{BB962C8B-B14F-4D97-AF65-F5344CB8AC3E}">
        <p14:creationId xmlns:p14="http://schemas.microsoft.com/office/powerpoint/2010/main" val="764502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Solution of finite time LQR Problem…</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noFill/>
              <a:effectLst>
                <a:glow rad="101600">
                  <a:srgbClr val="002060">
                    <a:alpha val="40000"/>
                  </a:srgbClr>
                </a:glow>
              </a:effectLst>
            </p:spPr>
            <p:txBody>
              <a:bodyPr>
                <a:normAutofit lnSpcReduction="10000"/>
              </a:bodyPr>
              <a:lstStyle/>
              <a:p>
                <a:r>
                  <a:rPr lang="en-US" dirty="0" smtClean="0"/>
                  <a:t>General boundary condition is given by </a:t>
                </a:r>
              </a:p>
              <a:p>
                <a14:m>
                  <m:oMath xmlns:m="http://schemas.openxmlformats.org/officeDocument/2006/math">
                    <m:sSub>
                      <m:sSubPr>
                        <m:ctrlPr>
                          <a:rPr lang="en-US" i="1" smtClean="0">
                            <a:latin typeface="Cambria Math" panose="02040503050406030204" pitchFamily="18" charset="0"/>
                          </a:rPr>
                        </m:ctrlPr>
                      </m:sSubPr>
                      <m:e>
                        <m:d>
                          <m:dPr>
                            <m:begChr m:val=""/>
                            <m:endChr m:val="|"/>
                            <m:ctrlPr>
                              <a:rPr lang="en-US" i="1" smtClean="0">
                                <a:latin typeface="Cambria Math" panose="02040503050406030204" pitchFamily="18" charset="0"/>
                              </a:rPr>
                            </m:ctrlPr>
                          </m:dPr>
                          <m:e>
                            <m:d>
                              <m:dPr>
                                <m:begChr m:val="["/>
                                <m:endChr m:val="]"/>
                                <m:ctrlPr>
                                  <a:rPr lang="en-US" i="1" smtClean="0">
                                    <a:latin typeface="Cambria Math" panose="02040503050406030204" pitchFamily="18" charset="0"/>
                                  </a:rPr>
                                </m:ctrlPr>
                              </m:dPr>
                              <m:e>
                                <m:r>
                                  <a:rPr lang="en-US" i="1">
                                    <a:effectLst>
                                      <a:glow rad="127000">
                                        <a:srgbClr val="FFFF00"/>
                                      </a:glow>
                                    </a:effectLst>
                                    <a:latin typeface="Cambria Math" panose="02040503050406030204" pitchFamily="18" charset="0"/>
                                  </a:rPr>
                                  <m:t>𝐻</m:t>
                                </m:r>
                                <m:d>
                                  <m:dPr>
                                    <m:ctrlPr>
                                      <a:rPr lang="en-US" i="1">
                                        <a:effectLst>
                                          <a:glow rad="127000">
                                            <a:srgbClr val="FFFF00"/>
                                          </a:glow>
                                        </a:effectLst>
                                        <a:latin typeface="Cambria Math" panose="02040503050406030204" pitchFamily="18" charset="0"/>
                                      </a:rPr>
                                    </m:ctrlPr>
                                  </m:dPr>
                                  <m:e>
                                    <m:r>
                                      <a:rPr lang="en-US" i="1">
                                        <a:effectLst>
                                          <a:glow rad="127000">
                                            <a:srgbClr val="FFFF00"/>
                                          </a:glow>
                                        </a:effectLst>
                                        <a:latin typeface="Cambria Math" panose="02040503050406030204" pitchFamily="18" charset="0"/>
                                      </a:rPr>
                                      <m:t>.</m:t>
                                    </m:r>
                                  </m:e>
                                </m:d>
                                <m:r>
                                  <a:rPr lang="en-US" i="1">
                                    <a:effectLst>
                                      <a:glow rad="127000">
                                        <a:srgbClr val="FFFF00"/>
                                      </a:glow>
                                    </a:effectLst>
                                    <a:latin typeface="Cambria Math" panose="02040503050406030204" pitchFamily="18" charset="0"/>
                                  </a:rPr>
                                  <m:t>+</m:t>
                                </m:r>
                                <m:f>
                                  <m:fPr>
                                    <m:ctrlPr>
                                      <a:rPr lang="en-US" i="1">
                                        <a:effectLst>
                                          <a:glow rad="127000">
                                            <a:srgbClr val="FFFF00"/>
                                          </a:glow>
                                        </a:effectLst>
                                        <a:latin typeface="Cambria Math" panose="02040503050406030204" pitchFamily="18" charset="0"/>
                                      </a:rPr>
                                    </m:ctrlPr>
                                  </m:fPr>
                                  <m:num>
                                    <m:r>
                                      <a:rPr lang="en-US" i="1">
                                        <a:effectLst>
                                          <a:glow rad="127000">
                                            <a:srgbClr val="FFFF00"/>
                                          </a:glow>
                                        </a:effectLst>
                                        <a:latin typeface="Cambria Math" panose="02040503050406030204" pitchFamily="18" charset="0"/>
                                      </a:rPr>
                                      <m:t>𝜕</m:t>
                                    </m:r>
                                    <m:r>
                                      <a:rPr lang="en-US" i="1">
                                        <a:effectLst>
                                          <a:glow rad="127000">
                                            <a:srgbClr val="FFFF00"/>
                                          </a:glow>
                                        </a:effectLst>
                                        <a:latin typeface="Cambria Math" panose="02040503050406030204" pitchFamily="18" charset="0"/>
                                      </a:rPr>
                                      <m:t>𝑠</m:t>
                                    </m:r>
                                    <m:d>
                                      <m:dPr>
                                        <m:ctrlPr>
                                          <a:rPr lang="en-US" i="1">
                                            <a:effectLst>
                                              <a:glow rad="127000">
                                                <a:srgbClr val="FFFF00"/>
                                              </a:glow>
                                            </a:effectLst>
                                            <a:latin typeface="Cambria Math" panose="02040503050406030204" pitchFamily="18" charset="0"/>
                                          </a:rPr>
                                        </m:ctrlPr>
                                      </m:dPr>
                                      <m:e>
                                        <m:r>
                                          <a:rPr lang="en-US" i="1">
                                            <a:effectLst>
                                              <a:glow rad="127000">
                                                <a:srgbClr val="FFFF00"/>
                                              </a:glow>
                                            </a:effectLst>
                                            <a:latin typeface="Cambria Math" panose="02040503050406030204" pitchFamily="18" charset="0"/>
                                          </a:rPr>
                                          <m:t>.</m:t>
                                        </m:r>
                                      </m:e>
                                    </m:d>
                                  </m:num>
                                  <m:den>
                                    <m:r>
                                      <a:rPr lang="en-US" i="1">
                                        <a:effectLst>
                                          <a:glow rad="127000">
                                            <a:srgbClr val="FFFF00"/>
                                          </a:glow>
                                        </a:effectLst>
                                        <a:latin typeface="Cambria Math" panose="02040503050406030204" pitchFamily="18" charset="0"/>
                                      </a:rPr>
                                      <m:t>𝜕</m:t>
                                    </m:r>
                                    <m:r>
                                      <a:rPr lang="en-US" i="1">
                                        <a:effectLst>
                                          <a:glow rad="127000">
                                            <a:srgbClr val="FFFF00"/>
                                          </a:glow>
                                        </a:effectLst>
                                        <a:latin typeface="Cambria Math" panose="02040503050406030204" pitchFamily="18" charset="0"/>
                                      </a:rPr>
                                      <m:t>𝑡</m:t>
                                    </m:r>
                                  </m:den>
                                </m:f>
                              </m:e>
                            </m:d>
                          </m:e>
                        </m:d>
                      </m:e>
                      <m:sub>
                        <m:r>
                          <a:rPr lang="en-US" i="1">
                            <a:effectLst>
                              <a:glow rad="127000">
                                <a:srgbClr val="FFFF00"/>
                              </a:glow>
                            </a:effectLst>
                            <a:latin typeface="Cambria Math" panose="02040503050406030204" pitchFamily="18" charset="0"/>
                            <a:ea typeface="Cambria Math" panose="02040503050406030204" pitchFamily="18" charset="0"/>
                          </a:rPr>
                          <m:t>𝑡</m:t>
                        </m:r>
                        <m:r>
                          <a:rPr lang="en-US" i="1">
                            <a:effectLst>
                              <a:glow rad="127000">
                                <a:srgbClr val="FFFF00"/>
                              </a:glow>
                            </a:effectLst>
                            <a:latin typeface="Cambria Math" panose="02040503050406030204" pitchFamily="18" charset="0"/>
                            <a:ea typeface="Cambria Math" panose="02040503050406030204" pitchFamily="18" charset="0"/>
                          </a:rPr>
                          <m:t>=</m:t>
                        </m:r>
                        <m:sSub>
                          <m:sSubPr>
                            <m:ctrlPr>
                              <a:rPr lang="en-US" i="1">
                                <a:effectLst>
                                  <a:glow rad="127000">
                                    <a:srgbClr val="FFFF00"/>
                                  </a:glow>
                                </a:effectLst>
                                <a:latin typeface="Cambria Math" panose="02040503050406030204" pitchFamily="18" charset="0"/>
                                <a:ea typeface="Cambria Math" panose="02040503050406030204" pitchFamily="18" charset="0"/>
                              </a:rPr>
                            </m:ctrlPr>
                          </m:sSubPr>
                          <m:e>
                            <m:r>
                              <a:rPr lang="en-US" i="1">
                                <a:effectLst>
                                  <a:glow rad="127000">
                                    <a:srgbClr val="FFFF00"/>
                                  </a:glow>
                                </a:effectLst>
                                <a:latin typeface="Cambria Math" panose="02040503050406030204" pitchFamily="18" charset="0"/>
                                <a:ea typeface="Cambria Math" panose="02040503050406030204" pitchFamily="18" charset="0"/>
                              </a:rPr>
                              <m:t>𝑡</m:t>
                            </m:r>
                          </m:e>
                          <m:sub>
                            <m:r>
                              <a:rPr lang="en-US" i="1">
                                <a:effectLst>
                                  <a:glow rad="127000">
                                    <a:srgbClr val="FFFF00"/>
                                  </a:glow>
                                </a:effectLst>
                                <a:latin typeface="Cambria Math" panose="02040503050406030204" pitchFamily="18" charset="0"/>
                                <a:ea typeface="Cambria Math" panose="02040503050406030204" pitchFamily="18" charset="0"/>
                              </a:rPr>
                              <m:t>𝑓</m:t>
                            </m:r>
                          </m:sub>
                        </m:sSub>
                      </m:sub>
                    </m:sSub>
                    <m:r>
                      <a:rPr lang="en-US" i="1">
                        <a:effectLst>
                          <a:glow rad="127000">
                            <a:srgbClr val="FFFF00"/>
                          </a:glow>
                        </a:effectLst>
                        <a:latin typeface="Cambria Math" panose="02040503050406030204" pitchFamily="18" charset="0"/>
                        <a:ea typeface="Cambria Math" panose="02040503050406030204" pitchFamily="18" charset="0"/>
                      </a:rPr>
                      <m:t>𝛿</m:t>
                    </m:r>
                    <m:sSub>
                      <m:sSubPr>
                        <m:ctrlPr>
                          <a:rPr lang="en-US" i="1">
                            <a:effectLst>
                              <a:glow rad="127000">
                                <a:srgbClr val="FFFF00"/>
                              </a:glow>
                            </a:effectLst>
                            <a:latin typeface="Cambria Math" panose="02040503050406030204" pitchFamily="18" charset="0"/>
                            <a:ea typeface="Cambria Math" panose="02040503050406030204" pitchFamily="18" charset="0"/>
                          </a:rPr>
                        </m:ctrlPr>
                      </m:sSubPr>
                      <m:e>
                        <m:r>
                          <a:rPr lang="en-US" i="1">
                            <a:effectLst>
                              <a:glow rad="127000">
                                <a:srgbClr val="FFFF00"/>
                              </a:glow>
                            </a:effectLst>
                            <a:latin typeface="Cambria Math" panose="02040503050406030204" pitchFamily="18" charset="0"/>
                            <a:ea typeface="Cambria Math" panose="02040503050406030204" pitchFamily="18" charset="0"/>
                          </a:rPr>
                          <m:t>𝑡</m:t>
                        </m:r>
                      </m:e>
                      <m:sub>
                        <m:r>
                          <a:rPr lang="en-US" i="1">
                            <a:effectLst>
                              <a:glow rad="127000">
                                <a:srgbClr val="FFFF00"/>
                              </a:glow>
                            </a:effectLst>
                            <a:latin typeface="Cambria Math" panose="02040503050406030204" pitchFamily="18" charset="0"/>
                            <a:ea typeface="Cambria Math" panose="02040503050406030204" pitchFamily="18" charset="0"/>
                          </a:rPr>
                          <m:t>𝑓</m:t>
                        </m:r>
                      </m:sub>
                    </m:sSub>
                    <m:r>
                      <a:rPr lang="en-US" b="0" i="1" smtClean="0">
                        <a:effectLst>
                          <a:glow rad="127000">
                            <a:srgbClr val="FFFF00"/>
                          </a:glow>
                        </a:effectLst>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d>
                          <m:dPr>
                            <m:begChr m:val=""/>
                            <m:endChr m:val="|"/>
                            <m:ctrlPr>
                              <a:rPr lang="en-US" i="1">
                                <a:latin typeface="Cambria Math" panose="02040503050406030204" pitchFamily="18" charset="0"/>
                              </a:rPr>
                            </m:ctrlPr>
                          </m:dPr>
                          <m:e>
                            <m:sSup>
                              <m:sSupPr>
                                <m:ctrlPr>
                                  <a:rPr lang="en-US" i="1" smtClean="0">
                                    <a:latin typeface="Cambria Math" panose="02040503050406030204" pitchFamily="18" charset="0"/>
                                  </a:rPr>
                                </m:ctrlPr>
                              </m:sSupPr>
                              <m:e>
                                <m:d>
                                  <m:dPr>
                                    <m:begChr m:val="["/>
                                    <m:endChr m:val="]"/>
                                    <m:ctrlPr>
                                      <a:rPr lang="en-US" i="1" smtClean="0">
                                        <a:latin typeface="Cambria Math" panose="02040503050406030204" pitchFamily="18" charset="0"/>
                                      </a:rPr>
                                    </m:ctrlPr>
                                  </m:dPr>
                                  <m:e>
                                    <m:f>
                                      <m:fPr>
                                        <m:ctrlPr>
                                          <a:rPr lang="en-US" i="1">
                                            <a:effectLst>
                                              <a:glow rad="127000">
                                                <a:srgbClr val="FFFF00"/>
                                              </a:glow>
                                            </a:effectLst>
                                            <a:latin typeface="Cambria Math" panose="02040503050406030204" pitchFamily="18" charset="0"/>
                                            <a:ea typeface="Cambria Math" panose="02040503050406030204" pitchFamily="18" charset="0"/>
                                          </a:rPr>
                                        </m:ctrlPr>
                                      </m:fPr>
                                      <m:num>
                                        <m:r>
                                          <a:rPr lang="en-US" i="1">
                                            <a:effectLst>
                                              <a:glow rad="127000">
                                                <a:srgbClr val="FFFF00"/>
                                              </a:glow>
                                            </a:effectLst>
                                            <a:latin typeface="Cambria Math" panose="02040503050406030204" pitchFamily="18" charset="0"/>
                                            <a:ea typeface="Cambria Math" panose="02040503050406030204" pitchFamily="18" charset="0"/>
                                          </a:rPr>
                                          <m:t>𝜕</m:t>
                                        </m:r>
                                        <m:r>
                                          <a:rPr lang="en-US" i="1">
                                            <a:effectLst>
                                              <a:glow rad="127000">
                                                <a:srgbClr val="FFFF00"/>
                                              </a:glow>
                                            </a:effectLst>
                                            <a:latin typeface="Cambria Math" panose="02040503050406030204" pitchFamily="18" charset="0"/>
                                            <a:ea typeface="Cambria Math" panose="02040503050406030204" pitchFamily="18" charset="0"/>
                                          </a:rPr>
                                          <m:t>𝑠</m:t>
                                        </m:r>
                                        <m:r>
                                          <a:rPr lang="en-US" i="1">
                                            <a:effectLst>
                                              <a:glow rad="127000">
                                                <a:srgbClr val="FFFF00"/>
                                              </a:glow>
                                            </a:effectLst>
                                            <a:latin typeface="Cambria Math" panose="02040503050406030204" pitchFamily="18" charset="0"/>
                                            <a:ea typeface="Cambria Math" panose="02040503050406030204" pitchFamily="18" charset="0"/>
                                          </a:rPr>
                                          <m:t>(.)</m:t>
                                        </m:r>
                                      </m:num>
                                      <m:den>
                                        <m:r>
                                          <a:rPr lang="en-US" i="1">
                                            <a:effectLst>
                                              <a:glow rad="127000">
                                                <a:srgbClr val="FFFF00"/>
                                              </a:glow>
                                            </a:effectLst>
                                            <a:latin typeface="Cambria Math" panose="02040503050406030204" pitchFamily="18" charset="0"/>
                                            <a:ea typeface="Cambria Math" panose="02040503050406030204" pitchFamily="18" charset="0"/>
                                          </a:rPr>
                                          <m:t>𝜕</m:t>
                                        </m:r>
                                        <m:r>
                                          <a:rPr lang="en-US" i="1">
                                            <a:effectLst>
                                              <a:glow rad="127000">
                                                <a:srgbClr val="FFFF00"/>
                                              </a:glow>
                                            </a:effectLst>
                                            <a:latin typeface="Cambria Math" panose="02040503050406030204" pitchFamily="18" charset="0"/>
                                            <a:ea typeface="Cambria Math" panose="02040503050406030204" pitchFamily="18" charset="0"/>
                                          </a:rPr>
                                          <m:t>𝑋</m:t>
                                        </m:r>
                                        <m:r>
                                          <a:rPr lang="en-US" i="1">
                                            <a:effectLst>
                                              <a:glow rad="127000">
                                                <a:srgbClr val="FFFF00"/>
                                              </a:glow>
                                            </a:effectLst>
                                            <a:latin typeface="Cambria Math" panose="02040503050406030204" pitchFamily="18" charset="0"/>
                                            <a:ea typeface="Cambria Math" panose="02040503050406030204" pitchFamily="18" charset="0"/>
                                          </a:rPr>
                                          <m:t>(</m:t>
                                        </m:r>
                                        <m:r>
                                          <a:rPr lang="en-US" i="1">
                                            <a:effectLst>
                                              <a:glow rad="127000">
                                                <a:srgbClr val="FFFF00"/>
                                              </a:glow>
                                            </a:effectLst>
                                            <a:latin typeface="Cambria Math" panose="02040503050406030204" pitchFamily="18" charset="0"/>
                                            <a:ea typeface="Cambria Math" panose="02040503050406030204" pitchFamily="18" charset="0"/>
                                          </a:rPr>
                                          <m:t>𝑡</m:t>
                                        </m:r>
                                        <m:r>
                                          <a:rPr lang="en-US" i="1">
                                            <a:effectLst>
                                              <a:glow rad="127000">
                                                <a:srgbClr val="FFFF00"/>
                                              </a:glow>
                                            </a:effectLst>
                                            <a:latin typeface="Cambria Math" panose="02040503050406030204" pitchFamily="18" charset="0"/>
                                            <a:ea typeface="Cambria Math" panose="02040503050406030204" pitchFamily="18" charset="0"/>
                                          </a:rPr>
                                          <m:t>)</m:t>
                                        </m:r>
                                      </m:den>
                                    </m:f>
                                    <m:r>
                                      <a:rPr lang="en-US" i="1">
                                        <a:effectLst>
                                          <a:glow rad="127000">
                                            <a:srgbClr val="FFFF00"/>
                                          </a:glow>
                                        </a:effectLst>
                                        <a:latin typeface="Cambria Math" panose="02040503050406030204" pitchFamily="18" charset="0"/>
                                        <a:ea typeface="Cambria Math" panose="02040503050406030204" pitchFamily="18" charset="0"/>
                                      </a:rPr>
                                      <m:t>−</m:t>
                                    </m:r>
                                    <m:r>
                                      <a:rPr lang="en-US" i="1">
                                        <a:effectLst>
                                          <a:glow rad="127000">
                                            <a:srgbClr val="FFFF00"/>
                                          </a:glow>
                                        </a:effectLst>
                                        <a:latin typeface="Cambria Math" panose="02040503050406030204" pitchFamily="18" charset="0"/>
                                        <a:ea typeface="Cambria Math" panose="02040503050406030204" pitchFamily="18" charset="0"/>
                                      </a:rPr>
                                      <m:t>𝜆</m:t>
                                    </m:r>
                                    <m:r>
                                      <a:rPr lang="en-US" i="1">
                                        <a:effectLst>
                                          <a:glow rad="127000">
                                            <a:srgbClr val="FFFF00"/>
                                          </a:glow>
                                        </a:effectLst>
                                        <a:latin typeface="Cambria Math" panose="02040503050406030204" pitchFamily="18" charset="0"/>
                                        <a:ea typeface="Cambria Math" panose="02040503050406030204" pitchFamily="18" charset="0"/>
                                      </a:rPr>
                                      <m:t>(</m:t>
                                    </m:r>
                                    <m:r>
                                      <a:rPr lang="en-US" i="1">
                                        <a:effectLst>
                                          <a:glow rad="127000">
                                            <a:srgbClr val="FFFF00"/>
                                          </a:glow>
                                        </a:effectLst>
                                        <a:latin typeface="Cambria Math" panose="02040503050406030204" pitchFamily="18" charset="0"/>
                                        <a:ea typeface="Cambria Math" panose="02040503050406030204" pitchFamily="18" charset="0"/>
                                      </a:rPr>
                                      <m:t>𝑡</m:t>
                                    </m:r>
                                    <m:r>
                                      <a:rPr lang="en-US" i="1">
                                        <a:effectLst>
                                          <a:glow rad="127000">
                                            <a:srgbClr val="FFFF00"/>
                                          </a:glow>
                                        </a:effectLst>
                                        <a:latin typeface="Cambria Math" panose="02040503050406030204" pitchFamily="18" charset="0"/>
                                        <a:ea typeface="Cambria Math" panose="02040503050406030204" pitchFamily="18" charset="0"/>
                                      </a:rPr>
                                      <m:t>)</m:t>
                                    </m:r>
                                  </m:e>
                                </m:d>
                              </m:e>
                              <m:sup>
                                <m:r>
                                  <a:rPr lang="en-US" b="0" i="1" smtClean="0">
                                    <a:latin typeface="Cambria Math" panose="02040503050406030204" pitchFamily="18" charset="0"/>
                                  </a:rPr>
                                  <m:t>𝑇</m:t>
                                </m:r>
                              </m:sup>
                            </m:sSup>
                          </m:e>
                        </m:d>
                      </m:e>
                      <m:sub>
                        <m:r>
                          <a:rPr lang="en-US" i="1">
                            <a:effectLst>
                              <a:glow rad="127000">
                                <a:srgbClr val="FFFF00"/>
                              </a:glow>
                            </a:effectLst>
                            <a:latin typeface="Cambria Math" panose="02040503050406030204" pitchFamily="18" charset="0"/>
                            <a:ea typeface="Cambria Math" panose="02040503050406030204" pitchFamily="18" charset="0"/>
                          </a:rPr>
                          <m:t>𝑡</m:t>
                        </m:r>
                        <m:r>
                          <a:rPr lang="en-US" i="1">
                            <a:effectLst>
                              <a:glow rad="127000">
                                <a:srgbClr val="FFFF00"/>
                              </a:glow>
                            </a:effectLst>
                            <a:latin typeface="Cambria Math" panose="02040503050406030204" pitchFamily="18" charset="0"/>
                            <a:ea typeface="Cambria Math" panose="02040503050406030204" pitchFamily="18" charset="0"/>
                          </a:rPr>
                          <m:t>=</m:t>
                        </m:r>
                        <m:sSub>
                          <m:sSubPr>
                            <m:ctrlPr>
                              <a:rPr lang="en-US" i="1">
                                <a:effectLst>
                                  <a:glow rad="127000">
                                    <a:srgbClr val="FFFF00"/>
                                  </a:glow>
                                </a:effectLst>
                                <a:latin typeface="Cambria Math" panose="02040503050406030204" pitchFamily="18" charset="0"/>
                                <a:ea typeface="Cambria Math" panose="02040503050406030204" pitchFamily="18" charset="0"/>
                              </a:rPr>
                            </m:ctrlPr>
                          </m:sSubPr>
                          <m:e>
                            <m:r>
                              <a:rPr lang="en-US" i="1">
                                <a:effectLst>
                                  <a:glow rad="127000">
                                    <a:srgbClr val="FFFF00"/>
                                  </a:glow>
                                </a:effectLst>
                                <a:latin typeface="Cambria Math" panose="02040503050406030204" pitchFamily="18" charset="0"/>
                                <a:ea typeface="Cambria Math" panose="02040503050406030204" pitchFamily="18" charset="0"/>
                              </a:rPr>
                              <m:t>𝑡</m:t>
                            </m:r>
                          </m:e>
                          <m:sub>
                            <m:r>
                              <a:rPr lang="en-US" i="1">
                                <a:effectLst>
                                  <a:glow rad="127000">
                                    <a:srgbClr val="FFFF00"/>
                                  </a:glow>
                                </a:effectLst>
                                <a:latin typeface="Cambria Math" panose="02040503050406030204" pitchFamily="18" charset="0"/>
                                <a:ea typeface="Cambria Math" panose="02040503050406030204" pitchFamily="18" charset="0"/>
                              </a:rPr>
                              <m:t>𝑓</m:t>
                            </m:r>
                          </m:sub>
                        </m:sSub>
                      </m:sub>
                    </m:sSub>
                    <m:r>
                      <a:rPr lang="en-US" i="1">
                        <a:effectLst>
                          <a:glow rad="127000">
                            <a:srgbClr val="FFFF00"/>
                          </a:glow>
                        </a:effectLst>
                        <a:latin typeface="Cambria Math" panose="02040503050406030204" pitchFamily="18" charset="0"/>
                        <a:ea typeface="Cambria Math" panose="02040503050406030204" pitchFamily="18" charset="0"/>
                      </a:rPr>
                      <m:t>𝛿</m:t>
                    </m:r>
                    <m:sSub>
                      <m:sSubPr>
                        <m:ctrlPr>
                          <a:rPr lang="en-US" i="1">
                            <a:effectLst>
                              <a:glow rad="127000">
                                <a:srgbClr val="FFFF00"/>
                              </a:glow>
                            </a:effectLst>
                            <a:latin typeface="Cambria Math" panose="02040503050406030204" pitchFamily="18" charset="0"/>
                            <a:ea typeface="Cambria Math" panose="02040503050406030204" pitchFamily="18" charset="0"/>
                          </a:rPr>
                        </m:ctrlPr>
                      </m:sSubPr>
                      <m:e>
                        <m:r>
                          <a:rPr lang="en-US" b="0" i="1" smtClean="0">
                            <a:effectLst>
                              <a:glow rad="127000">
                                <a:srgbClr val="FFFF00"/>
                              </a:glow>
                            </a:effectLst>
                            <a:latin typeface="Cambria Math" panose="02040503050406030204" pitchFamily="18" charset="0"/>
                            <a:ea typeface="Cambria Math" panose="02040503050406030204" pitchFamily="18" charset="0"/>
                          </a:rPr>
                          <m:t>𝑋</m:t>
                        </m:r>
                      </m:e>
                      <m:sub>
                        <m:r>
                          <a:rPr lang="en-US" i="1">
                            <a:effectLst>
                              <a:glow rad="127000">
                                <a:srgbClr val="FFFF00"/>
                              </a:glow>
                            </a:effectLst>
                            <a:latin typeface="Cambria Math" panose="02040503050406030204" pitchFamily="18" charset="0"/>
                            <a:ea typeface="Cambria Math" panose="02040503050406030204" pitchFamily="18" charset="0"/>
                          </a:rPr>
                          <m:t>𝑓</m:t>
                        </m:r>
                      </m:sub>
                    </m:sSub>
                    <m:r>
                      <a:rPr lang="en-US" b="0" i="1" smtClean="0">
                        <a:effectLst>
                          <a:glow rad="127000">
                            <a:srgbClr val="FFFF00"/>
                          </a:glow>
                        </a:effectLst>
                        <a:latin typeface="Cambria Math" panose="02040503050406030204" pitchFamily="18" charset="0"/>
                        <a:ea typeface="Cambria Math" panose="02040503050406030204" pitchFamily="18" charset="0"/>
                      </a:rPr>
                      <m:t>=0</m:t>
                    </m:r>
                  </m:oMath>
                </a14:m>
                <a:endParaRPr lang="en-US" dirty="0" smtClean="0"/>
              </a:p>
              <a:p>
                <a:r>
                  <a:rPr lang="en-US" dirty="0" smtClean="0"/>
                  <a:t>Since </a:t>
                </a: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𝑡</m:t>
                        </m:r>
                      </m:e>
                      <m:sub>
                        <m:r>
                          <a:rPr lang="en-US" i="1">
                            <a:latin typeface="Cambria Math" panose="02040503050406030204" pitchFamily="18" charset="0"/>
                            <a:ea typeface="Cambria Math" panose="02040503050406030204" pitchFamily="18" charset="0"/>
                          </a:rPr>
                          <m:t>𝑓</m:t>
                        </m:r>
                      </m:sub>
                    </m:sSub>
                  </m:oMath>
                </a14:m>
                <a:r>
                  <a:rPr lang="en-US" dirty="0" smtClean="0"/>
                  <a:t> is specified  </a:t>
                </a:r>
                <a14:m>
                  <m:oMath xmlns:m="http://schemas.openxmlformats.org/officeDocument/2006/math">
                    <m:r>
                      <a:rPr lang="en-US" b="0" i="0"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𝛿</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𝑡</m:t>
                        </m:r>
                      </m:e>
                      <m:sub>
                        <m:r>
                          <a:rPr lang="en-US" i="1">
                            <a:latin typeface="Cambria Math" panose="02040503050406030204" pitchFamily="18" charset="0"/>
                            <a:ea typeface="Cambria Math" panose="02040503050406030204" pitchFamily="18" charset="0"/>
                          </a:rPr>
                          <m:t>𝑓</m:t>
                        </m:r>
                      </m:sub>
                    </m:sSub>
                    <m:r>
                      <a:rPr lang="en-US" b="0" i="1" smtClean="0">
                        <a:latin typeface="Cambria Math" panose="02040503050406030204" pitchFamily="18" charset="0"/>
                        <a:ea typeface="Cambria Math" panose="02040503050406030204" pitchFamily="18" charset="0"/>
                      </a:rPr>
                      <m:t>=0</m:t>
                    </m:r>
                  </m:oMath>
                </a14:m>
                <a:r>
                  <a:rPr lang="en-US" dirty="0" smtClean="0"/>
                  <a:t> and </a:t>
                </a: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𝑋</m:t>
                        </m:r>
                      </m:e>
                      <m:sub>
                        <m:r>
                          <a:rPr lang="en-US" i="1">
                            <a:latin typeface="Cambria Math" panose="02040503050406030204" pitchFamily="18" charset="0"/>
                            <a:ea typeface="Cambria Math" panose="02040503050406030204" pitchFamily="18" charset="0"/>
                          </a:rPr>
                          <m:t>𝑓</m:t>
                        </m:r>
                      </m:sub>
                    </m:sSub>
                  </m:oMath>
                </a14:m>
                <a:r>
                  <a:rPr lang="en-US" dirty="0" smtClean="0"/>
                  <a:t> is not specified </a:t>
                </a:r>
                <a14:m>
                  <m:oMath xmlns:m="http://schemas.openxmlformats.org/officeDocument/2006/math">
                    <m:r>
                      <a:rPr lang="en-US" b="0" i="0"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𝛿</m:t>
                    </m:r>
                    <m:sSub>
                      <m:sSubPr>
                        <m:ctrlPr>
                          <a:rPr lang="en-US" i="1">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𝑋</m:t>
                        </m:r>
                      </m:e>
                      <m:sub>
                        <m:r>
                          <a:rPr lang="en-US" i="1">
                            <a:latin typeface="Cambria Math" panose="02040503050406030204" pitchFamily="18" charset="0"/>
                            <a:ea typeface="Cambria Math" panose="02040503050406030204" pitchFamily="18" charset="0"/>
                          </a:rPr>
                          <m:t>𝑓</m:t>
                        </m:r>
                      </m:sub>
                    </m:sSub>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0</m:t>
                    </m:r>
                  </m:oMath>
                </a14:m>
                <a:endParaRPr lang="en-US" dirty="0" smtClean="0"/>
              </a:p>
              <a:p>
                <a:r>
                  <a:rPr lang="en-US" dirty="0" smtClean="0"/>
                  <a:t>So boundary condition will be now</a:t>
                </a:r>
              </a:p>
              <a:p>
                <a14:m>
                  <m:oMath xmlns:m="http://schemas.openxmlformats.org/officeDocument/2006/math">
                    <m:sSub>
                      <m:sSubPr>
                        <m:ctrlPr>
                          <a:rPr lang="en-US" i="1">
                            <a:latin typeface="Cambria Math" panose="02040503050406030204" pitchFamily="18" charset="0"/>
                          </a:rPr>
                        </m:ctrlPr>
                      </m:sSubPr>
                      <m:e>
                        <m:d>
                          <m:dPr>
                            <m:begChr m:val=""/>
                            <m:endChr m:val="|"/>
                            <m:ctrlPr>
                              <a:rPr lang="en-US" i="1">
                                <a:latin typeface="Cambria Math" panose="02040503050406030204" pitchFamily="18" charset="0"/>
                              </a:rPr>
                            </m:ctrlPr>
                          </m:dPr>
                          <m:e>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rPr>
                                    </m:ctrlPr>
                                  </m:dPr>
                                  <m:e>
                                    <m:f>
                                      <m:fPr>
                                        <m:ctrlPr>
                                          <a:rPr lang="en-US" i="1">
                                            <a:effectLst>
                                              <a:glow rad="127000">
                                                <a:srgbClr val="FFFF00"/>
                                              </a:glow>
                                            </a:effectLst>
                                            <a:latin typeface="Cambria Math" panose="02040503050406030204" pitchFamily="18" charset="0"/>
                                            <a:ea typeface="Cambria Math" panose="02040503050406030204" pitchFamily="18" charset="0"/>
                                          </a:rPr>
                                        </m:ctrlPr>
                                      </m:fPr>
                                      <m:num>
                                        <m:r>
                                          <a:rPr lang="en-US" i="1">
                                            <a:effectLst>
                                              <a:glow rad="127000">
                                                <a:srgbClr val="FFFF00"/>
                                              </a:glow>
                                            </a:effectLst>
                                            <a:latin typeface="Cambria Math" panose="02040503050406030204" pitchFamily="18" charset="0"/>
                                            <a:ea typeface="Cambria Math" panose="02040503050406030204" pitchFamily="18" charset="0"/>
                                          </a:rPr>
                                          <m:t>𝜕</m:t>
                                        </m:r>
                                        <m:r>
                                          <a:rPr lang="en-US" i="1">
                                            <a:effectLst>
                                              <a:glow rad="127000">
                                                <a:srgbClr val="FFFF00"/>
                                              </a:glow>
                                            </a:effectLst>
                                            <a:latin typeface="Cambria Math" panose="02040503050406030204" pitchFamily="18" charset="0"/>
                                            <a:ea typeface="Cambria Math" panose="02040503050406030204" pitchFamily="18" charset="0"/>
                                          </a:rPr>
                                          <m:t>𝑠</m:t>
                                        </m:r>
                                        <m:r>
                                          <a:rPr lang="en-US" i="1">
                                            <a:effectLst>
                                              <a:glow rad="127000">
                                                <a:srgbClr val="FFFF00"/>
                                              </a:glow>
                                            </a:effectLst>
                                            <a:latin typeface="Cambria Math" panose="02040503050406030204" pitchFamily="18" charset="0"/>
                                            <a:ea typeface="Cambria Math" panose="02040503050406030204" pitchFamily="18" charset="0"/>
                                          </a:rPr>
                                          <m:t>(.)</m:t>
                                        </m:r>
                                      </m:num>
                                      <m:den>
                                        <m:r>
                                          <a:rPr lang="en-US" i="1">
                                            <a:effectLst>
                                              <a:glow rad="127000">
                                                <a:srgbClr val="FFFF00"/>
                                              </a:glow>
                                            </a:effectLst>
                                            <a:latin typeface="Cambria Math" panose="02040503050406030204" pitchFamily="18" charset="0"/>
                                            <a:ea typeface="Cambria Math" panose="02040503050406030204" pitchFamily="18" charset="0"/>
                                          </a:rPr>
                                          <m:t>𝜕</m:t>
                                        </m:r>
                                        <m:r>
                                          <a:rPr lang="en-US" i="1">
                                            <a:effectLst>
                                              <a:glow rad="127000">
                                                <a:srgbClr val="FFFF00"/>
                                              </a:glow>
                                            </a:effectLst>
                                            <a:latin typeface="Cambria Math" panose="02040503050406030204" pitchFamily="18" charset="0"/>
                                            <a:ea typeface="Cambria Math" panose="02040503050406030204" pitchFamily="18" charset="0"/>
                                          </a:rPr>
                                          <m:t>𝑋</m:t>
                                        </m:r>
                                        <m:r>
                                          <a:rPr lang="en-US" i="1">
                                            <a:effectLst>
                                              <a:glow rad="127000">
                                                <a:srgbClr val="FFFF00"/>
                                              </a:glow>
                                            </a:effectLst>
                                            <a:latin typeface="Cambria Math" panose="02040503050406030204" pitchFamily="18" charset="0"/>
                                            <a:ea typeface="Cambria Math" panose="02040503050406030204" pitchFamily="18" charset="0"/>
                                          </a:rPr>
                                          <m:t>(</m:t>
                                        </m:r>
                                        <m:r>
                                          <a:rPr lang="en-US" i="1">
                                            <a:effectLst>
                                              <a:glow rad="127000">
                                                <a:srgbClr val="FFFF00"/>
                                              </a:glow>
                                            </a:effectLst>
                                            <a:latin typeface="Cambria Math" panose="02040503050406030204" pitchFamily="18" charset="0"/>
                                            <a:ea typeface="Cambria Math" panose="02040503050406030204" pitchFamily="18" charset="0"/>
                                          </a:rPr>
                                          <m:t>𝑡</m:t>
                                        </m:r>
                                        <m:r>
                                          <a:rPr lang="en-US" i="1">
                                            <a:effectLst>
                                              <a:glow rad="127000">
                                                <a:srgbClr val="FFFF00"/>
                                              </a:glow>
                                            </a:effectLst>
                                            <a:latin typeface="Cambria Math" panose="02040503050406030204" pitchFamily="18" charset="0"/>
                                            <a:ea typeface="Cambria Math" panose="02040503050406030204" pitchFamily="18" charset="0"/>
                                          </a:rPr>
                                          <m:t>)</m:t>
                                        </m:r>
                                      </m:den>
                                    </m:f>
                                    <m:r>
                                      <a:rPr lang="en-US" i="1">
                                        <a:effectLst>
                                          <a:glow rad="127000">
                                            <a:srgbClr val="FFFF00"/>
                                          </a:glow>
                                        </a:effectLst>
                                        <a:latin typeface="Cambria Math" panose="02040503050406030204" pitchFamily="18" charset="0"/>
                                        <a:ea typeface="Cambria Math" panose="02040503050406030204" pitchFamily="18" charset="0"/>
                                      </a:rPr>
                                      <m:t>−</m:t>
                                    </m:r>
                                    <m:r>
                                      <a:rPr lang="en-US" i="1">
                                        <a:effectLst>
                                          <a:glow rad="127000">
                                            <a:srgbClr val="FFFF00"/>
                                          </a:glow>
                                        </a:effectLst>
                                        <a:latin typeface="Cambria Math" panose="02040503050406030204" pitchFamily="18" charset="0"/>
                                        <a:ea typeface="Cambria Math" panose="02040503050406030204" pitchFamily="18" charset="0"/>
                                      </a:rPr>
                                      <m:t>𝜆</m:t>
                                    </m:r>
                                    <m:r>
                                      <a:rPr lang="en-US" i="1">
                                        <a:effectLst>
                                          <a:glow rad="127000">
                                            <a:srgbClr val="FFFF00"/>
                                          </a:glow>
                                        </a:effectLst>
                                        <a:latin typeface="Cambria Math" panose="02040503050406030204" pitchFamily="18" charset="0"/>
                                        <a:ea typeface="Cambria Math" panose="02040503050406030204" pitchFamily="18" charset="0"/>
                                      </a:rPr>
                                      <m:t>(</m:t>
                                    </m:r>
                                    <m:r>
                                      <a:rPr lang="en-US" i="1">
                                        <a:effectLst>
                                          <a:glow rad="127000">
                                            <a:srgbClr val="FFFF00"/>
                                          </a:glow>
                                        </a:effectLst>
                                        <a:latin typeface="Cambria Math" panose="02040503050406030204" pitchFamily="18" charset="0"/>
                                        <a:ea typeface="Cambria Math" panose="02040503050406030204" pitchFamily="18" charset="0"/>
                                      </a:rPr>
                                      <m:t>𝑡</m:t>
                                    </m:r>
                                    <m:r>
                                      <a:rPr lang="en-US" i="1">
                                        <a:effectLst>
                                          <a:glow rad="127000">
                                            <a:srgbClr val="FFFF00"/>
                                          </a:glow>
                                        </a:effectLst>
                                        <a:latin typeface="Cambria Math" panose="02040503050406030204" pitchFamily="18" charset="0"/>
                                        <a:ea typeface="Cambria Math" panose="02040503050406030204" pitchFamily="18" charset="0"/>
                                      </a:rPr>
                                      <m:t>)</m:t>
                                    </m:r>
                                  </m:e>
                                </m:d>
                              </m:e>
                              <m:sup>
                                <m:r>
                                  <a:rPr lang="en-US" i="1">
                                    <a:latin typeface="Cambria Math" panose="02040503050406030204" pitchFamily="18" charset="0"/>
                                  </a:rPr>
                                  <m:t>𝑇</m:t>
                                </m:r>
                              </m:sup>
                            </m:sSup>
                          </m:e>
                        </m:d>
                      </m:e>
                      <m:sub>
                        <m:r>
                          <a:rPr lang="en-US" i="1">
                            <a:effectLst>
                              <a:glow rad="127000">
                                <a:srgbClr val="FFFF00"/>
                              </a:glow>
                            </a:effectLst>
                            <a:latin typeface="Cambria Math" panose="02040503050406030204" pitchFamily="18" charset="0"/>
                            <a:ea typeface="Cambria Math" panose="02040503050406030204" pitchFamily="18" charset="0"/>
                          </a:rPr>
                          <m:t>𝑡</m:t>
                        </m:r>
                        <m:r>
                          <a:rPr lang="en-US" i="1">
                            <a:effectLst>
                              <a:glow rad="127000">
                                <a:srgbClr val="FFFF00"/>
                              </a:glow>
                            </a:effectLst>
                            <a:latin typeface="Cambria Math" panose="02040503050406030204" pitchFamily="18" charset="0"/>
                            <a:ea typeface="Cambria Math" panose="02040503050406030204" pitchFamily="18" charset="0"/>
                          </a:rPr>
                          <m:t>=</m:t>
                        </m:r>
                        <m:sSub>
                          <m:sSubPr>
                            <m:ctrlPr>
                              <a:rPr lang="en-US" i="1">
                                <a:effectLst>
                                  <a:glow rad="127000">
                                    <a:srgbClr val="FFFF00"/>
                                  </a:glow>
                                </a:effectLst>
                                <a:latin typeface="Cambria Math" panose="02040503050406030204" pitchFamily="18" charset="0"/>
                                <a:ea typeface="Cambria Math" panose="02040503050406030204" pitchFamily="18" charset="0"/>
                              </a:rPr>
                            </m:ctrlPr>
                          </m:sSubPr>
                          <m:e>
                            <m:r>
                              <a:rPr lang="en-US" i="1">
                                <a:effectLst>
                                  <a:glow rad="127000">
                                    <a:srgbClr val="FFFF00"/>
                                  </a:glow>
                                </a:effectLst>
                                <a:latin typeface="Cambria Math" panose="02040503050406030204" pitchFamily="18" charset="0"/>
                                <a:ea typeface="Cambria Math" panose="02040503050406030204" pitchFamily="18" charset="0"/>
                              </a:rPr>
                              <m:t>𝑡</m:t>
                            </m:r>
                          </m:e>
                          <m:sub>
                            <m:r>
                              <a:rPr lang="en-US" i="1">
                                <a:effectLst>
                                  <a:glow rad="127000">
                                    <a:srgbClr val="FFFF00"/>
                                  </a:glow>
                                </a:effectLst>
                                <a:latin typeface="Cambria Math" panose="02040503050406030204" pitchFamily="18" charset="0"/>
                                <a:ea typeface="Cambria Math" panose="02040503050406030204" pitchFamily="18" charset="0"/>
                              </a:rPr>
                              <m:t>𝑓</m:t>
                            </m:r>
                          </m:sub>
                        </m:sSub>
                      </m:sub>
                    </m:sSub>
                    <m:r>
                      <a:rPr lang="en-US" i="1">
                        <a:effectLst>
                          <a:glow rad="127000">
                            <a:srgbClr val="FFFF00"/>
                          </a:glow>
                        </a:effectLst>
                        <a:latin typeface="Cambria Math" panose="02040503050406030204" pitchFamily="18" charset="0"/>
                        <a:ea typeface="Cambria Math" panose="02040503050406030204" pitchFamily="18" charset="0"/>
                      </a:rPr>
                      <m:t>𝛿</m:t>
                    </m:r>
                    <m:sSub>
                      <m:sSubPr>
                        <m:ctrlPr>
                          <a:rPr lang="en-US" i="1">
                            <a:effectLst>
                              <a:glow rad="127000">
                                <a:srgbClr val="FFFF00"/>
                              </a:glow>
                            </a:effectLst>
                            <a:latin typeface="Cambria Math" panose="02040503050406030204" pitchFamily="18" charset="0"/>
                            <a:ea typeface="Cambria Math" panose="02040503050406030204" pitchFamily="18" charset="0"/>
                          </a:rPr>
                        </m:ctrlPr>
                      </m:sSubPr>
                      <m:e>
                        <m:r>
                          <a:rPr lang="en-US" i="1">
                            <a:effectLst>
                              <a:glow rad="127000">
                                <a:srgbClr val="FFFF00"/>
                              </a:glow>
                            </a:effectLst>
                            <a:latin typeface="Cambria Math" panose="02040503050406030204" pitchFamily="18" charset="0"/>
                            <a:ea typeface="Cambria Math" panose="02040503050406030204" pitchFamily="18" charset="0"/>
                          </a:rPr>
                          <m:t>𝑋</m:t>
                        </m:r>
                      </m:e>
                      <m:sub>
                        <m:r>
                          <a:rPr lang="en-US" i="1">
                            <a:effectLst>
                              <a:glow rad="127000">
                                <a:srgbClr val="FFFF00"/>
                              </a:glow>
                            </a:effectLst>
                            <a:latin typeface="Cambria Math" panose="02040503050406030204" pitchFamily="18" charset="0"/>
                            <a:ea typeface="Cambria Math" panose="02040503050406030204" pitchFamily="18" charset="0"/>
                          </a:rPr>
                          <m:t>𝑓</m:t>
                        </m:r>
                      </m:sub>
                    </m:sSub>
                    <m:r>
                      <a:rPr lang="en-US" i="1">
                        <a:effectLst>
                          <a:glow rad="127000">
                            <a:srgbClr val="FFFF00"/>
                          </a:glow>
                        </a:effectLst>
                        <a:latin typeface="Cambria Math" panose="02040503050406030204" pitchFamily="18" charset="0"/>
                        <a:ea typeface="Cambria Math" panose="02040503050406030204" pitchFamily="18" charset="0"/>
                      </a:rPr>
                      <m:t>=0</m:t>
                    </m:r>
                  </m:oMath>
                </a14:m>
                <a:endParaRPr lang="en-US" dirty="0" smtClean="0"/>
              </a:p>
              <a:p>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m:t>
                        </m:r>
                        <m:d>
                          <m:dPr>
                            <m:begChr m:val=""/>
                            <m:endChr m:val="|"/>
                            <m:ctrlPr>
                              <a:rPr lang="en-US" i="1" smtClean="0">
                                <a:latin typeface="Cambria Math" panose="02040503050406030204" pitchFamily="18" charset="0"/>
                              </a:rPr>
                            </m:ctrlPr>
                          </m:dPr>
                          <m:e>
                            <m:f>
                              <m:fPr>
                                <m:ctrlPr>
                                  <a:rPr lang="en-US" i="1" smtClean="0">
                                    <a:latin typeface="Cambria Math" panose="02040503050406030204" pitchFamily="18" charset="0"/>
                                  </a:rPr>
                                </m:ctrlPr>
                              </m:fPr>
                              <m:num>
                                <m:r>
                                  <a:rPr lang="en-US" i="1" smtClean="0">
                                    <a:latin typeface="Cambria Math" panose="02040503050406030204" pitchFamily="18" charset="0"/>
                                  </a:rPr>
                                  <m:t>𝜕</m:t>
                                </m:r>
                                <m:r>
                                  <a:rPr lang="en-US" b="0" i="1" smtClean="0">
                                    <a:latin typeface="Cambria Math" panose="02040503050406030204" pitchFamily="18" charset="0"/>
                                  </a:rPr>
                                  <m:t>𝑆</m:t>
                                </m:r>
                                <m:r>
                                  <a:rPr lang="en-US" b="0" i="1" smtClean="0">
                                    <a:latin typeface="Cambria Math" panose="02040503050406030204" pitchFamily="18" charset="0"/>
                                  </a:rPr>
                                  <m:t>(.)</m:t>
                                </m:r>
                              </m:num>
                              <m:den>
                                <m:r>
                                  <a:rPr lang="en-US"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m:t>
                                </m:r>
                              </m:den>
                            </m:f>
                          </m:e>
                        </m:d>
                      </m:e>
                      <m:sub>
                        <m:r>
                          <a:rPr lang="en-US" b="0" i="1" smtClean="0">
                            <a:latin typeface="Cambria Math" panose="02040503050406030204" pitchFamily="18" charset="0"/>
                          </a:rPr>
                          <m:t>𝑡</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𝑓</m:t>
                            </m:r>
                          </m:sub>
                        </m:sSub>
                      </m:sub>
                    </m:sSub>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𝜆</m:t>
                    </m:r>
                    <m:d>
                      <m:dPr>
                        <m:ctrlPr>
                          <a:rPr lang="en-US" b="0" i="1" smtClean="0">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𝑓</m:t>
                            </m:r>
                          </m:sub>
                        </m:sSub>
                      </m:e>
                    </m:d>
                    <m:r>
                      <a:rPr lang="en-US" b="0" i="1" smtClean="0">
                        <a:latin typeface="Cambria Math" panose="02040503050406030204" pitchFamily="18" charset="0"/>
                        <a:ea typeface="Cambria Math" panose="02040503050406030204" pitchFamily="18" charset="0"/>
                      </a:rPr>
                      <m:t>=0</m:t>
                    </m:r>
                  </m:oMath>
                </a14:m>
                <a:r>
                  <a:rPr lang="en-US" dirty="0" smtClean="0"/>
                  <a:t>		</a:t>
                </a:r>
                <a14:m>
                  <m:oMath xmlns:m="http://schemas.openxmlformats.org/officeDocument/2006/math">
                    <m:r>
                      <a:rPr lang="en-US" b="0" i="0"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𝜆</m:t>
                    </m:r>
                    <m:d>
                      <m:dPr>
                        <m:ctrlPr>
                          <a:rPr lang="en-US" i="1">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𝑓</m:t>
                            </m:r>
                          </m:sub>
                        </m:sSub>
                      </m:e>
                    </m:d>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d>
                          <m:dPr>
                            <m:begChr m:val=""/>
                            <m:endChr m:val="|"/>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𝑆</m:t>
                                </m:r>
                                <m:r>
                                  <a:rPr lang="en-US" i="1">
                                    <a:latin typeface="Cambria Math" panose="02040503050406030204" pitchFamily="18" charset="0"/>
                                  </a:rPr>
                                  <m:t>(.)</m:t>
                                </m:r>
                              </m:num>
                              <m:den>
                                <m:r>
                                  <a:rPr lang="en-US" i="1">
                                    <a:latin typeface="Cambria Math" panose="02040503050406030204" pitchFamily="18" charset="0"/>
                                  </a:rPr>
                                  <m:t>𝜕</m:t>
                                </m:r>
                                <m:r>
                                  <a:rPr lang="en-US" i="1">
                                    <a:latin typeface="Cambria Math" panose="02040503050406030204" pitchFamily="18" charset="0"/>
                                  </a:rPr>
                                  <m:t>𝑋</m:t>
                                </m:r>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m:t>
                                </m:r>
                              </m:den>
                            </m:f>
                          </m:e>
                        </m:d>
                      </m:e>
                      <m:sub>
                        <m:r>
                          <a:rPr lang="en-US" i="1">
                            <a:latin typeface="Cambria Math" panose="02040503050406030204" pitchFamily="18" charset="0"/>
                          </a:rPr>
                          <m:t>𝑡</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𝑓</m:t>
                            </m:r>
                          </m:sub>
                        </m:sSub>
                      </m:sub>
                    </m:sSub>
                  </m:oMath>
                </a14:m>
                <a:r>
                  <a:rPr lang="en-US" dirty="0" smtClean="0"/>
                  <a:t>	</a:t>
                </a:r>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57" t="-668"/>
                </a:stretch>
              </a:blipFill>
              <a:effectLst>
                <a:glow rad="101600">
                  <a:srgbClr val="002060">
                    <a:alpha val="40000"/>
                  </a:srgbClr>
                </a:glow>
              </a:effectLst>
            </p:spPr>
            <p:txBody>
              <a:bodyPr/>
              <a:lstStyle/>
              <a:p>
                <a:r>
                  <a:rPr lang="en-US">
                    <a:noFill/>
                  </a:rPr>
                  <a:t> </a:t>
                </a:r>
              </a:p>
            </p:txBody>
          </p:sp>
        </mc:Fallback>
      </mc:AlternateContent>
    </p:spTree>
    <p:extLst>
      <p:ext uri="{BB962C8B-B14F-4D97-AF65-F5344CB8AC3E}">
        <p14:creationId xmlns:p14="http://schemas.microsoft.com/office/powerpoint/2010/main" val="27946265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Solution of finite time LQR Problem…</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put this value of S(.) 					(</a:t>
                </a:r>
                <a:r>
                  <a:rPr lang="en-US" dirty="0"/>
                  <a:t>see slide no 7</a:t>
                </a:r>
                <a:r>
                  <a:rPr lang="en-US" dirty="0" smtClean="0"/>
                  <a:t>)</a:t>
                </a:r>
              </a:p>
              <a:p>
                <a14:m>
                  <m:oMath xmlns:m="http://schemas.openxmlformats.org/officeDocument/2006/math">
                    <m:r>
                      <a:rPr lang="en-US">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𝜆</m:t>
                    </m:r>
                    <m:d>
                      <m:dPr>
                        <m:ctrlPr>
                          <a:rPr lang="en-US" i="1">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𝑓</m:t>
                            </m:r>
                          </m:sub>
                        </m:sSub>
                      </m:e>
                    </m:d>
                    <m:r>
                      <a:rPr lang="en-US" i="1">
                        <a:latin typeface="Cambria Math" panose="02040503050406030204" pitchFamily="18" charset="0"/>
                        <a:ea typeface="Cambria Math" panose="02040503050406030204" pitchFamily="18" charset="0"/>
                      </a:rPr>
                      <m:t>=</m:t>
                    </m:r>
                    <m:f>
                      <m:fPr>
                        <m:ctrlPr>
                          <a:rPr lang="en-US"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r>
                          <a:rPr lang="en-US" b="0" i="1" smtClean="0">
                            <a:latin typeface="Cambria Math" panose="02040503050406030204" pitchFamily="18" charset="0"/>
                            <a:ea typeface="Cambria Math" panose="02040503050406030204" pitchFamily="18" charset="0"/>
                          </a:rPr>
                          <m:t>2</m:t>
                        </m:r>
                      </m:den>
                    </m:f>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2×</m:t>
                    </m:r>
                    <m:r>
                      <a:rPr lang="en-US" b="0" i="1" smtClean="0">
                        <a:latin typeface="Cambria Math" panose="02040503050406030204" pitchFamily="18" charset="0"/>
                        <a:ea typeface="Cambria Math" panose="02040503050406030204" pitchFamily="18" charset="0"/>
                      </a:rPr>
                      <m:t>𝐹</m:t>
                    </m:r>
                    <m:d>
                      <m:dPr>
                        <m:ctrlPr>
                          <a:rPr lang="en-US" b="0" i="1" smtClean="0">
                            <a:latin typeface="Cambria Math" panose="02040503050406030204" pitchFamily="18" charset="0"/>
                            <a:ea typeface="Cambria Math" panose="02040503050406030204" pitchFamily="18" charset="0"/>
                          </a:rPr>
                        </m:ctrlPr>
                      </m:dPr>
                      <m:e>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𝑡</m:t>
                            </m:r>
                          </m:e>
                          <m:sub>
                            <m:r>
                              <a:rPr lang="en-US" b="0" i="1" smtClean="0">
                                <a:latin typeface="Cambria Math" panose="02040503050406030204" pitchFamily="18" charset="0"/>
                                <a:ea typeface="Cambria Math" panose="02040503050406030204" pitchFamily="18" charset="0"/>
                              </a:rPr>
                              <m:t>𝑓</m:t>
                            </m:r>
                          </m:sub>
                        </m:sSub>
                      </m:e>
                    </m:d>
                    <m:r>
                      <a:rPr lang="en-US" b="0" i="1" smtClean="0">
                        <a:latin typeface="Cambria Math" panose="02040503050406030204" pitchFamily="18" charset="0"/>
                        <a:ea typeface="Cambria Math" panose="02040503050406030204" pitchFamily="18" charset="0"/>
                      </a:rPr>
                      <m:t>𝑋</m:t>
                    </m:r>
                    <m:d>
                      <m:dPr>
                        <m:ctrlPr>
                          <a:rPr lang="en-US" i="1">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𝑡</m:t>
                            </m:r>
                          </m:e>
                          <m:sub>
                            <m:r>
                              <a:rPr lang="en-US" i="1">
                                <a:latin typeface="Cambria Math" panose="02040503050406030204" pitchFamily="18" charset="0"/>
                                <a:ea typeface="Cambria Math" panose="02040503050406030204" pitchFamily="18" charset="0"/>
                              </a:rPr>
                              <m:t>𝑓</m:t>
                            </m:r>
                          </m:sub>
                        </m:sSub>
                      </m:e>
                    </m:d>
                  </m:oMath>
                </a14:m>
                <a:endParaRPr lang="en-US" dirty="0" smtClean="0"/>
              </a:p>
              <a:p>
                <a14:m>
                  <m:oMath xmlns:m="http://schemas.openxmlformats.org/officeDocument/2006/math">
                    <m:r>
                      <a:rPr lang="en-US">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𝜆</m:t>
                    </m:r>
                    <m:d>
                      <m:dPr>
                        <m:ctrlPr>
                          <a:rPr lang="en-US" i="1">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𝑓</m:t>
                            </m:r>
                          </m:sub>
                        </m:sSub>
                      </m:e>
                    </m:d>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𝐹</m:t>
                    </m:r>
                    <m:d>
                      <m:dPr>
                        <m:ctrlPr>
                          <a:rPr lang="en-US" i="1">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𝑡</m:t>
                            </m:r>
                          </m:e>
                          <m:sub>
                            <m:r>
                              <a:rPr lang="en-US" i="1">
                                <a:latin typeface="Cambria Math" panose="02040503050406030204" pitchFamily="18" charset="0"/>
                                <a:ea typeface="Cambria Math" panose="02040503050406030204" pitchFamily="18" charset="0"/>
                              </a:rPr>
                              <m:t>𝑓</m:t>
                            </m:r>
                          </m:sub>
                        </m:sSub>
                      </m:e>
                    </m:d>
                    <m:r>
                      <a:rPr lang="en-US" i="1">
                        <a:latin typeface="Cambria Math" panose="02040503050406030204" pitchFamily="18" charset="0"/>
                        <a:ea typeface="Cambria Math" panose="02040503050406030204" pitchFamily="18" charset="0"/>
                      </a:rPr>
                      <m:t>𝑋</m:t>
                    </m:r>
                    <m:d>
                      <m:dPr>
                        <m:ctrlPr>
                          <a:rPr lang="en-US" i="1">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𝑡</m:t>
                            </m:r>
                          </m:e>
                          <m:sub>
                            <m:r>
                              <a:rPr lang="en-US" i="1">
                                <a:latin typeface="Cambria Math" panose="02040503050406030204" pitchFamily="18" charset="0"/>
                                <a:ea typeface="Cambria Math" panose="02040503050406030204" pitchFamily="18" charset="0"/>
                              </a:rPr>
                              <m:t>𝑓</m:t>
                            </m:r>
                          </m:sub>
                        </m:sSub>
                      </m:e>
                    </m:d>
                  </m:oMath>
                </a14:m>
                <a:r>
                  <a:rPr lang="en-US" dirty="0" smtClean="0"/>
                  <a:t>				---(8) </a:t>
                </a:r>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043" t="-2241"/>
                </a:stretch>
              </a:blipFill>
            </p:spPr>
            <p:txBody>
              <a:bodyPr/>
              <a:lstStyle/>
              <a:p>
                <a:r>
                  <a:rPr lang="en-US">
                    <a:noFill/>
                  </a:rPr>
                  <a:t> </a:t>
                </a:r>
              </a:p>
            </p:txBody>
          </p:sp>
        </mc:Fallback>
      </mc:AlternateContent>
    </p:spTree>
    <p:extLst>
      <p:ext uri="{BB962C8B-B14F-4D97-AF65-F5344CB8AC3E}">
        <p14:creationId xmlns:p14="http://schemas.microsoft.com/office/powerpoint/2010/main" val="5735081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Solution of finite time LQR Problem…</a:t>
            </a:r>
          </a:p>
        </p:txBody>
      </p:sp>
      <p:grpSp>
        <p:nvGrpSpPr>
          <p:cNvPr id="81" name="Group 80"/>
          <p:cNvGrpSpPr/>
          <p:nvPr/>
        </p:nvGrpSpPr>
        <p:grpSpPr>
          <a:xfrm>
            <a:off x="1115097" y="2082911"/>
            <a:ext cx="8687779" cy="4373261"/>
            <a:chOff x="1078521" y="1735439"/>
            <a:chExt cx="8687779" cy="4373261"/>
          </a:xfrm>
        </p:grpSpPr>
        <p:sp>
          <p:nvSpPr>
            <p:cNvPr id="4" name="TextBox 3"/>
            <p:cNvSpPr txBox="1"/>
            <p:nvPr/>
          </p:nvSpPr>
          <p:spPr>
            <a:xfrm>
              <a:off x="3066758" y="2433711"/>
              <a:ext cx="548640" cy="365760"/>
            </a:xfrm>
            <a:prstGeom prst="rect">
              <a:avLst/>
            </a:prstGeom>
            <a:noFill/>
            <a:ln>
              <a:solidFill>
                <a:schemeClr val="tx1"/>
              </a:solidFill>
            </a:ln>
          </p:spPr>
          <p:txBody>
            <a:bodyPr wrap="square" rtlCol="0">
              <a:spAutoFit/>
            </a:bodyPr>
            <a:lstStyle/>
            <a:p>
              <a:pPr algn="ctr"/>
              <a:r>
                <a:rPr lang="en-US" dirty="0" smtClean="0"/>
                <a:t>B(t)</a:t>
              </a:r>
              <a:endParaRPr lang="en-US" dirty="0"/>
            </a:p>
          </p:txBody>
        </p:sp>
        <p:sp>
          <p:nvSpPr>
            <p:cNvPr id="5" name="TextBox 4"/>
            <p:cNvSpPr txBox="1"/>
            <p:nvPr/>
          </p:nvSpPr>
          <p:spPr>
            <a:xfrm>
              <a:off x="5821680" y="2433711"/>
              <a:ext cx="548640" cy="365760"/>
            </a:xfrm>
            <a:prstGeom prst="rect">
              <a:avLst/>
            </a:prstGeom>
            <a:noFill/>
            <a:ln>
              <a:solidFill>
                <a:schemeClr val="tx1"/>
              </a:solidFill>
            </a:ln>
          </p:spPr>
          <p:txBody>
            <a:bodyPr wrap="square" rtlCol="0">
              <a:spAutoFit/>
            </a:bodyPr>
            <a:lstStyle/>
            <a:p>
              <a:pPr algn="ctr"/>
              <a:r>
                <a:rPr lang="en-US" dirty="0" smtClean="0"/>
                <a:t>∫</a:t>
              </a:r>
              <a:endParaRPr lang="en-US" dirty="0"/>
            </a:p>
          </p:txBody>
        </p:sp>
        <p:sp>
          <p:nvSpPr>
            <p:cNvPr id="7" name="TextBox 6"/>
            <p:cNvSpPr txBox="1"/>
            <p:nvPr/>
          </p:nvSpPr>
          <p:spPr>
            <a:xfrm>
              <a:off x="5821680" y="3359614"/>
              <a:ext cx="548640" cy="365760"/>
            </a:xfrm>
            <a:prstGeom prst="rect">
              <a:avLst/>
            </a:prstGeom>
            <a:noFill/>
            <a:ln>
              <a:solidFill>
                <a:schemeClr val="tx1"/>
              </a:solidFill>
            </a:ln>
          </p:spPr>
          <p:txBody>
            <a:bodyPr wrap="square" rtlCol="0">
              <a:spAutoFit/>
            </a:bodyPr>
            <a:lstStyle/>
            <a:p>
              <a:pPr algn="ctr"/>
              <a:r>
                <a:rPr lang="en-US" dirty="0" smtClean="0"/>
                <a:t>A(t)</a:t>
              </a:r>
              <a:endParaRPr lang="en-US" dirty="0"/>
            </a:p>
          </p:txBody>
        </p:sp>
        <p:sp>
          <p:nvSpPr>
            <p:cNvPr id="8" name="Flowchart: Summing Junction 7"/>
            <p:cNvSpPr/>
            <p:nvPr/>
          </p:nvSpPr>
          <p:spPr>
            <a:xfrm>
              <a:off x="1969477" y="2433711"/>
              <a:ext cx="365760" cy="365760"/>
            </a:xfrm>
            <a:prstGeom prst="flowChartSummingJunction">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Flowchart: Summing Junction 8"/>
            <p:cNvSpPr/>
            <p:nvPr/>
          </p:nvSpPr>
          <p:spPr>
            <a:xfrm>
              <a:off x="4698611" y="2433711"/>
              <a:ext cx="365760" cy="365760"/>
            </a:xfrm>
            <a:prstGeom prst="flowChartSummingJunction">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TextBox 9"/>
            <p:cNvSpPr txBox="1"/>
            <p:nvPr/>
          </p:nvSpPr>
          <p:spPr>
            <a:xfrm>
              <a:off x="2908351" y="4541520"/>
              <a:ext cx="704702" cy="369332"/>
            </a:xfrm>
            <a:prstGeom prst="rect">
              <a:avLst/>
            </a:prstGeom>
            <a:noFill/>
            <a:ln>
              <a:solidFill>
                <a:schemeClr val="tx1"/>
              </a:solidFill>
            </a:ln>
          </p:spPr>
          <p:txBody>
            <a:bodyPr wrap="square" rtlCol="0">
              <a:spAutoFit/>
            </a:bodyPr>
            <a:lstStyle/>
            <a:p>
              <a:pPr algn="ctr"/>
              <a:r>
                <a:rPr lang="en-US" dirty="0" smtClean="0"/>
                <a:t>R</a:t>
              </a:r>
              <a:r>
                <a:rPr lang="en-US" baseline="30000" dirty="0" smtClean="0"/>
                <a:t>-1</a:t>
              </a:r>
              <a:r>
                <a:rPr lang="en-US" dirty="0" smtClean="0"/>
                <a:t>(t)</a:t>
              </a:r>
              <a:endParaRPr lang="en-US" dirty="0"/>
            </a:p>
          </p:txBody>
        </p:sp>
        <p:sp>
          <p:nvSpPr>
            <p:cNvPr id="12" name="TextBox 11"/>
            <p:cNvSpPr txBox="1"/>
            <p:nvPr/>
          </p:nvSpPr>
          <p:spPr>
            <a:xfrm>
              <a:off x="8309314" y="4541520"/>
              <a:ext cx="606085" cy="369332"/>
            </a:xfrm>
            <a:prstGeom prst="rect">
              <a:avLst/>
            </a:prstGeom>
            <a:noFill/>
            <a:ln>
              <a:solidFill>
                <a:schemeClr val="tx1"/>
              </a:solidFill>
            </a:ln>
          </p:spPr>
          <p:txBody>
            <a:bodyPr wrap="square" rtlCol="0">
              <a:spAutoFit/>
            </a:bodyPr>
            <a:lstStyle/>
            <a:p>
              <a:pPr algn="ctr"/>
              <a:r>
                <a:rPr lang="en-US" dirty="0" smtClean="0"/>
                <a:t>Q(t)</a:t>
              </a:r>
              <a:endParaRPr lang="en-US" dirty="0"/>
            </a:p>
          </p:txBody>
        </p:sp>
        <p:sp>
          <p:nvSpPr>
            <p:cNvPr id="13" name="TextBox 12"/>
            <p:cNvSpPr txBox="1"/>
            <p:nvPr/>
          </p:nvSpPr>
          <p:spPr>
            <a:xfrm>
              <a:off x="5819334" y="5467423"/>
              <a:ext cx="644966" cy="369332"/>
            </a:xfrm>
            <a:prstGeom prst="rect">
              <a:avLst/>
            </a:prstGeom>
            <a:noFill/>
            <a:ln>
              <a:solidFill>
                <a:schemeClr val="tx1"/>
              </a:solidFill>
            </a:ln>
          </p:spPr>
          <p:txBody>
            <a:bodyPr wrap="square" rtlCol="0">
              <a:spAutoFit/>
            </a:bodyPr>
            <a:lstStyle/>
            <a:p>
              <a:pPr algn="ctr"/>
              <a:r>
                <a:rPr lang="en-US" dirty="0" smtClean="0"/>
                <a:t>A</a:t>
              </a:r>
              <a:r>
                <a:rPr lang="en-US" baseline="30000" dirty="0" smtClean="0"/>
                <a:t>T</a:t>
              </a:r>
              <a:r>
                <a:rPr lang="en-US" dirty="0" smtClean="0"/>
                <a:t>(t)</a:t>
              </a:r>
              <a:endParaRPr lang="en-US" dirty="0"/>
            </a:p>
          </p:txBody>
        </p:sp>
        <p:sp>
          <p:nvSpPr>
            <p:cNvPr id="14" name="Flowchart: Summing Junction 13"/>
            <p:cNvSpPr/>
            <p:nvPr/>
          </p:nvSpPr>
          <p:spPr>
            <a:xfrm>
              <a:off x="7549659" y="4541520"/>
              <a:ext cx="365760" cy="365760"/>
            </a:xfrm>
            <a:prstGeom prst="flowChartSummingJunction">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 name="TextBox 14"/>
            <p:cNvSpPr txBox="1"/>
            <p:nvPr/>
          </p:nvSpPr>
          <p:spPr>
            <a:xfrm>
              <a:off x="5819335" y="4559300"/>
              <a:ext cx="548640" cy="365760"/>
            </a:xfrm>
            <a:prstGeom prst="rect">
              <a:avLst/>
            </a:prstGeom>
            <a:noFill/>
            <a:ln>
              <a:solidFill>
                <a:schemeClr val="tx1"/>
              </a:solidFill>
            </a:ln>
          </p:spPr>
          <p:txBody>
            <a:bodyPr wrap="square" rtlCol="0">
              <a:spAutoFit/>
            </a:bodyPr>
            <a:lstStyle/>
            <a:p>
              <a:pPr algn="ctr"/>
              <a:r>
                <a:rPr lang="en-US" dirty="0" smtClean="0"/>
                <a:t>∫</a:t>
              </a:r>
              <a:endParaRPr lang="en-US" dirty="0"/>
            </a:p>
          </p:txBody>
        </p:sp>
        <p:cxnSp>
          <p:nvCxnSpPr>
            <p:cNvPr id="17" name="Straight Arrow Connector 16"/>
            <p:cNvCxnSpPr>
              <a:stCxn id="5" idx="3"/>
            </p:cNvCxnSpPr>
            <p:nvPr/>
          </p:nvCxnSpPr>
          <p:spPr>
            <a:xfrm>
              <a:off x="6370320" y="2616591"/>
              <a:ext cx="293878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8" name="Straight Arrow Connector 17"/>
            <p:cNvCxnSpPr>
              <a:endCxn id="9" idx="2"/>
            </p:cNvCxnSpPr>
            <p:nvPr/>
          </p:nvCxnSpPr>
          <p:spPr>
            <a:xfrm>
              <a:off x="3613053" y="2616591"/>
              <a:ext cx="108555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0" name="Straight Arrow Connector 19"/>
            <p:cNvCxnSpPr>
              <a:endCxn id="4" idx="1"/>
            </p:cNvCxnSpPr>
            <p:nvPr/>
          </p:nvCxnSpPr>
          <p:spPr>
            <a:xfrm>
              <a:off x="2335237" y="2616591"/>
              <a:ext cx="731521"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2" name="Straight Arrow Connector 21"/>
            <p:cNvCxnSpPr>
              <a:endCxn id="5" idx="1"/>
            </p:cNvCxnSpPr>
            <p:nvPr/>
          </p:nvCxnSpPr>
          <p:spPr>
            <a:xfrm>
              <a:off x="5064371" y="2616591"/>
              <a:ext cx="757309"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4" name="Straight Arrow Connector 23"/>
            <p:cNvCxnSpPr/>
            <p:nvPr/>
          </p:nvCxnSpPr>
          <p:spPr>
            <a:xfrm flipH="1">
              <a:off x="6367975" y="3542494"/>
              <a:ext cx="71862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1" name="Straight Arrow Connector 30"/>
            <p:cNvCxnSpPr/>
            <p:nvPr/>
          </p:nvCxnSpPr>
          <p:spPr>
            <a:xfrm flipV="1">
              <a:off x="2139657" y="2786772"/>
              <a:ext cx="0" cy="194767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2" name="Straight Arrow Connector 31"/>
            <p:cNvCxnSpPr>
              <a:stCxn id="10" idx="1"/>
            </p:cNvCxnSpPr>
            <p:nvPr/>
          </p:nvCxnSpPr>
          <p:spPr>
            <a:xfrm flipH="1">
              <a:off x="2139657" y="4726185"/>
              <a:ext cx="768694" cy="0"/>
            </a:xfrm>
            <a:prstGeom prst="straightConnector1">
              <a:avLst/>
            </a:prstGeom>
            <a:ln>
              <a:tailEnd type="none"/>
            </a:ln>
          </p:spPr>
          <p:style>
            <a:lnRef idx="1">
              <a:schemeClr val="dk1"/>
            </a:lnRef>
            <a:fillRef idx="0">
              <a:schemeClr val="dk1"/>
            </a:fillRef>
            <a:effectRef idx="0">
              <a:schemeClr val="dk1"/>
            </a:effectRef>
            <a:fontRef idx="minor">
              <a:schemeClr val="tx1"/>
            </a:fontRef>
          </p:style>
        </p:cxnSp>
        <p:cxnSp>
          <p:nvCxnSpPr>
            <p:cNvPr id="33" name="Straight Arrow Connector 32"/>
            <p:cNvCxnSpPr>
              <a:endCxn id="10" idx="3"/>
            </p:cNvCxnSpPr>
            <p:nvPr/>
          </p:nvCxnSpPr>
          <p:spPr>
            <a:xfrm flipH="1">
              <a:off x="3613053" y="4724400"/>
              <a:ext cx="2208628" cy="178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6" name="Straight Connector 35"/>
            <p:cNvCxnSpPr/>
            <p:nvPr/>
          </p:nvCxnSpPr>
          <p:spPr>
            <a:xfrm flipV="1">
              <a:off x="7086600" y="2616591"/>
              <a:ext cx="0" cy="925903"/>
            </a:xfrm>
            <a:prstGeom prst="line">
              <a:avLst/>
            </a:prstGeom>
          </p:spPr>
          <p:style>
            <a:lnRef idx="1">
              <a:schemeClr val="dk1"/>
            </a:lnRef>
            <a:fillRef idx="0">
              <a:schemeClr val="dk1"/>
            </a:fillRef>
            <a:effectRef idx="0">
              <a:schemeClr val="dk1"/>
            </a:effectRef>
            <a:fontRef idx="minor">
              <a:schemeClr val="tx1"/>
            </a:fontRef>
          </p:style>
        </p:cxnSp>
        <p:cxnSp>
          <p:nvCxnSpPr>
            <p:cNvPr id="37" name="Straight Connector 36"/>
            <p:cNvCxnSpPr/>
            <p:nvPr/>
          </p:nvCxnSpPr>
          <p:spPr>
            <a:xfrm rot="5400000" flipV="1">
              <a:off x="5356383" y="3088421"/>
              <a:ext cx="0" cy="925903"/>
            </a:xfrm>
            <a:prstGeom prst="line">
              <a:avLst/>
            </a:prstGeom>
          </p:spPr>
          <p:style>
            <a:lnRef idx="1">
              <a:schemeClr val="dk1"/>
            </a:lnRef>
            <a:fillRef idx="0">
              <a:schemeClr val="dk1"/>
            </a:fillRef>
            <a:effectRef idx="0">
              <a:schemeClr val="dk1"/>
            </a:effectRef>
            <a:fontRef idx="minor">
              <a:schemeClr val="tx1"/>
            </a:fontRef>
          </p:style>
        </p:cxnSp>
        <p:cxnSp>
          <p:nvCxnSpPr>
            <p:cNvPr id="38" name="Straight Arrow Connector 37"/>
            <p:cNvCxnSpPr>
              <a:endCxn id="9" idx="4"/>
            </p:cNvCxnSpPr>
            <p:nvPr/>
          </p:nvCxnSpPr>
          <p:spPr>
            <a:xfrm flipV="1">
              <a:off x="4876800" y="2799471"/>
              <a:ext cx="0" cy="76809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2" name="Straight Arrow Connector 41"/>
            <p:cNvCxnSpPr/>
            <p:nvPr/>
          </p:nvCxnSpPr>
          <p:spPr>
            <a:xfrm flipH="1">
              <a:off x="6464301" y="5661753"/>
              <a:ext cx="1268238" cy="0"/>
            </a:xfrm>
            <a:prstGeom prst="straightConnector1">
              <a:avLst/>
            </a:prstGeom>
            <a:ln>
              <a:tailEnd type="none"/>
            </a:ln>
          </p:spPr>
          <p:style>
            <a:lnRef idx="1">
              <a:schemeClr val="dk1"/>
            </a:lnRef>
            <a:fillRef idx="0">
              <a:schemeClr val="dk1"/>
            </a:fillRef>
            <a:effectRef idx="0">
              <a:schemeClr val="dk1"/>
            </a:effectRef>
            <a:fontRef idx="minor">
              <a:schemeClr val="tx1"/>
            </a:fontRef>
          </p:style>
        </p:cxnSp>
        <p:cxnSp>
          <p:nvCxnSpPr>
            <p:cNvPr id="43" name="Straight Connector 42"/>
            <p:cNvCxnSpPr/>
            <p:nvPr/>
          </p:nvCxnSpPr>
          <p:spPr>
            <a:xfrm flipV="1">
              <a:off x="7732539" y="4907281"/>
              <a:ext cx="0" cy="754472"/>
            </a:xfrm>
            <a:prstGeom prst="line">
              <a:avLst/>
            </a:prstGeom>
            <a:ln>
              <a:headEnd type="none"/>
              <a:tailEnd type="stealth"/>
            </a:ln>
          </p:spPr>
          <p:style>
            <a:lnRef idx="1">
              <a:schemeClr val="dk1"/>
            </a:lnRef>
            <a:fillRef idx="0">
              <a:schemeClr val="dk1"/>
            </a:fillRef>
            <a:effectRef idx="0">
              <a:schemeClr val="dk1"/>
            </a:effectRef>
            <a:fontRef idx="minor">
              <a:schemeClr val="tx1"/>
            </a:fontRef>
          </p:style>
        </p:cxnSp>
        <p:cxnSp>
          <p:nvCxnSpPr>
            <p:cNvPr id="44" name="Straight Connector 43"/>
            <p:cNvCxnSpPr/>
            <p:nvPr/>
          </p:nvCxnSpPr>
          <p:spPr>
            <a:xfrm flipV="1">
              <a:off x="4989756" y="5664789"/>
              <a:ext cx="829578" cy="0"/>
            </a:xfrm>
            <a:prstGeom prst="line">
              <a:avLst/>
            </a:prstGeom>
            <a:ln>
              <a:tailEnd type="stealth"/>
            </a:ln>
          </p:spPr>
          <p:style>
            <a:lnRef idx="1">
              <a:schemeClr val="dk1"/>
            </a:lnRef>
            <a:fillRef idx="0">
              <a:schemeClr val="dk1"/>
            </a:fillRef>
            <a:effectRef idx="0">
              <a:schemeClr val="dk1"/>
            </a:effectRef>
            <a:fontRef idx="minor">
              <a:schemeClr val="tx1"/>
            </a:fontRef>
          </p:style>
        </p:cxnSp>
        <p:cxnSp>
          <p:nvCxnSpPr>
            <p:cNvPr id="45" name="Straight Arrow Connector 44"/>
            <p:cNvCxnSpPr/>
            <p:nvPr/>
          </p:nvCxnSpPr>
          <p:spPr>
            <a:xfrm flipV="1">
              <a:off x="4973124" y="4729065"/>
              <a:ext cx="0" cy="932688"/>
            </a:xfrm>
            <a:prstGeom prst="straightConnector1">
              <a:avLst/>
            </a:prstGeom>
            <a:ln>
              <a:tailEnd type="none"/>
            </a:ln>
          </p:spPr>
          <p:style>
            <a:lnRef idx="1">
              <a:schemeClr val="dk1"/>
            </a:lnRef>
            <a:fillRef idx="0">
              <a:schemeClr val="dk1"/>
            </a:fillRef>
            <a:effectRef idx="0">
              <a:schemeClr val="dk1"/>
            </a:effectRef>
            <a:fontRef idx="minor">
              <a:schemeClr val="tx1"/>
            </a:fontRef>
          </p:style>
        </p:cxnSp>
        <p:cxnSp>
          <p:nvCxnSpPr>
            <p:cNvPr id="51" name="Straight Arrow Connector 50"/>
            <p:cNvCxnSpPr>
              <a:stCxn id="14" idx="2"/>
            </p:cNvCxnSpPr>
            <p:nvPr/>
          </p:nvCxnSpPr>
          <p:spPr>
            <a:xfrm flipH="1">
              <a:off x="6367976" y="4724400"/>
              <a:ext cx="1181683"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4" name="Straight Arrow Connector 53"/>
            <p:cNvCxnSpPr>
              <a:stCxn id="12" idx="1"/>
            </p:cNvCxnSpPr>
            <p:nvPr/>
          </p:nvCxnSpPr>
          <p:spPr>
            <a:xfrm flipH="1" flipV="1">
              <a:off x="7915420" y="4724400"/>
              <a:ext cx="393894" cy="178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6" name="Straight Arrow Connector 55"/>
            <p:cNvCxnSpPr>
              <a:endCxn id="12" idx="0"/>
            </p:cNvCxnSpPr>
            <p:nvPr/>
          </p:nvCxnSpPr>
          <p:spPr>
            <a:xfrm>
              <a:off x="8580119" y="2616591"/>
              <a:ext cx="0" cy="192492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8" name="Straight Arrow Connector 57"/>
            <p:cNvCxnSpPr/>
            <p:nvPr/>
          </p:nvCxnSpPr>
          <p:spPr>
            <a:xfrm>
              <a:off x="1237956" y="2616591"/>
              <a:ext cx="731521"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9" name="TextBox 58"/>
            <p:cNvSpPr txBox="1"/>
            <p:nvPr/>
          </p:nvSpPr>
          <p:spPr>
            <a:xfrm>
              <a:off x="2349303" y="2208640"/>
              <a:ext cx="729176" cy="369332"/>
            </a:xfrm>
            <a:prstGeom prst="rect">
              <a:avLst/>
            </a:prstGeom>
            <a:noFill/>
          </p:spPr>
          <p:txBody>
            <a:bodyPr wrap="square" rtlCol="0">
              <a:spAutoFit/>
            </a:bodyPr>
            <a:lstStyle/>
            <a:p>
              <a:r>
                <a:rPr lang="en-US" dirty="0" smtClean="0"/>
                <a:t>U(t)</a:t>
              </a:r>
              <a:endParaRPr lang="en-US" dirty="0"/>
            </a:p>
          </p:txBody>
        </p:sp>
        <p:sp>
          <p:nvSpPr>
            <p:cNvPr id="60" name="TextBox 59"/>
            <p:cNvSpPr txBox="1"/>
            <p:nvPr/>
          </p:nvSpPr>
          <p:spPr>
            <a:xfrm>
              <a:off x="1078521" y="2154034"/>
              <a:ext cx="729176" cy="369332"/>
            </a:xfrm>
            <a:prstGeom prst="rect">
              <a:avLst/>
            </a:prstGeom>
            <a:noFill/>
          </p:spPr>
          <p:txBody>
            <a:bodyPr wrap="square" rtlCol="0">
              <a:spAutoFit/>
            </a:bodyPr>
            <a:lstStyle/>
            <a:p>
              <a:r>
                <a:rPr lang="en-US" dirty="0" smtClean="0"/>
                <a:t>r = 0</a:t>
              </a:r>
              <a:endParaRPr lang="en-US" dirty="0"/>
            </a:p>
          </p:txBody>
        </p:sp>
        <mc:AlternateContent xmlns:mc="http://schemas.openxmlformats.org/markup-compatibility/2006" xmlns:a14="http://schemas.microsoft.com/office/drawing/2010/main">
          <mc:Choice Requires="a14">
            <p:sp>
              <p:nvSpPr>
                <p:cNvPr id="61" name="TextBox 60"/>
                <p:cNvSpPr txBox="1"/>
                <p:nvPr/>
              </p:nvSpPr>
              <p:spPr>
                <a:xfrm>
                  <a:off x="5105400" y="2247479"/>
                  <a:ext cx="729176" cy="37798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𝑋</m:t>
                            </m:r>
                          </m:e>
                        </m:acc>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m:t>
                        </m:r>
                      </m:oMath>
                    </m:oMathPara>
                  </a14:m>
                  <a:endParaRPr lang="en-US" dirty="0"/>
                </a:p>
              </p:txBody>
            </p:sp>
          </mc:Choice>
          <mc:Fallback xmlns="">
            <p:sp>
              <p:nvSpPr>
                <p:cNvPr id="61" name="TextBox 60"/>
                <p:cNvSpPr txBox="1">
                  <a:spLocks noRot="1" noChangeAspect="1" noMove="1" noResize="1" noEditPoints="1" noAdjustHandles="1" noChangeArrowheads="1" noChangeShapeType="1" noTextEdit="1"/>
                </p:cNvSpPr>
                <p:nvPr/>
              </p:nvSpPr>
              <p:spPr>
                <a:xfrm>
                  <a:off x="5105400" y="2247479"/>
                  <a:ext cx="729176" cy="377989"/>
                </a:xfrm>
                <a:prstGeom prst="rect">
                  <a:avLst/>
                </a:prstGeom>
                <a:blipFill rotWithShape="0">
                  <a:blip r:embed="rId2"/>
                  <a:stretch>
                    <a:fillRect b="-12903"/>
                  </a:stretch>
                </a:blipFill>
              </p:spPr>
              <p:txBody>
                <a:bodyPr/>
                <a:lstStyle/>
                <a:p>
                  <a:r>
                    <a:rPr lang="en-US">
                      <a:noFill/>
                    </a:rPr>
                    <a:t> </a:t>
                  </a:r>
                </a:p>
              </p:txBody>
            </p:sp>
          </mc:Fallback>
        </mc:AlternateContent>
        <p:sp>
          <p:nvSpPr>
            <p:cNvPr id="62" name="TextBox 61"/>
            <p:cNvSpPr txBox="1"/>
            <p:nvPr/>
          </p:nvSpPr>
          <p:spPr>
            <a:xfrm>
              <a:off x="6591885" y="2231266"/>
              <a:ext cx="729176" cy="369332"/>
            </a:xfrm>
            <a:prstGeom prst="rect">
              <a:avLst/>
            </a:prstGeom>
            <a:noFill/>
          </p:spPr>
          <p:txBody>
            <a:bodyPr wrap="square" rtlCol="0">
              <a:spAutoFit/>
            </a:bodyPr>
            <a:lstStyle/>
            <a:p>
              <a:r>
                <a:rPr lang="en-US" dirty="0" smtClean="0"/>
                <a:t>X(t)</a:t>
              </a:r>
              <a:endParaRPr lang="en-US" dirty="0"/>
            </a:p>
          </p:txBody>
        </p:sp>
        <p:sp>
          <p:nvSpPr>
            <p:cNvPr id="63" name="TextBox 62"/>
            <p:cNvSpPr txBox="1"/>
            <p:nvPr/>
          </p:nvSpPr>
          <p:spPr>
            <a:xfrm>
              <a:off x="2193972" y="2586573"/>
              <a:ext cx="364588" cy="369332"/>
            </a:xfrm>
            <a:prstGeom prst="rect">
              <a:avLst/>
            </a:prstGeom>
            <a:noFill/>
          </p:spPr>
          <p:txBody>
            <a:bodyPr wrap="square" rtlCol="0">
              <a:spAutoFit/>
            </a:bodyPr>
            <a:lstStyle/>
            <a:p>
              <a:r>
                <a:rPr lang="en-US" dirty="0" smtClean="0"/>
                <a:t>_</a:t>
              </a:r>
              <a:endParaRPr lang="en-US" dirty="0"/>
            </a:p>
          </p:txBody>
        </p:sp>
        <mc:AlternateContent xmlns:mc="http://schemas.openxmlformats.org/markup-compatibility/2006" xmlns:a14="http://schemas.microsoft.com/office/drawing/2010/main">
          <mc:Choice Requires="a14">
            <p:sp>
              <p:nvSpPr>
                <p:cNvPr id="64" name="TextBox 63"/>
                <p:cNvSpPr txBox="1"/>
                <p:nvPr/>
              </p:nvSpPr>
              <p:spPr>
                <a:xfrm>
                  <a:off x="5039957" y="4737101"/>
                  <a:ext cx="72917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𝜆</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𝑡</m:t>
                        </m:r>
                        <m:r>
                          <a:rPr lang="en-US" b="0" i="1" smtClean="0">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64" name="TextBox 63"/>
                <p:cNvSpPr txBox="1">
                  <a:spLocks noRot="1" noChangeAspect="1" noMove="1" noResize="1" noEditPoints="1" noAdjustHandles="1" noChangeArrowheads="1" noChangeShapeType="1" noTextEdit="1"/>
                </p:cNvSpPr>
                <p:nvPr/>
              </p:nvSpPr>
              <p:spPr>
                <a:xfrm>
                  <a:off x="5039957" y="4737101"/>
                  <a:ext cx="729176" cy="369332"/>
                </a:xfrm>
                <a:prstGeom prst="rect">
                  <a:avLst/>
                </a:prstGeom>
                <a:blipFill rotWithShape="0">
                  <a:blip r:embed="rId3"/>
                  <a:stretch>
                    <a:fillRect b="-13115"/>
                  </a:stretch>
                </a:blipFill>
              </p:spPr>
              <p:txBody>
                <a:bodyPr/>
                <a:lstStyle/>
                <a:p>
                  <a:r>
                    <a:rPr lang="en-US">
                      <a:noFill/>
                    </a:rPr>
                    <a:t> </a:t>
                  </a:r>
                </a:p>
              </p:txBody>
            </p:sp>
          </mc:Fallback>
        </mc:AlternateContent>
        <p:sp>
          <p:nvSpPr>
            <p:cNvPr id="68" name="TextBox 67"/>
            <p:cNvSpPr txBox="1"/>
            <p:nvPr/>
          </p:nvSpPr>
          <p:spPr>
            <a:xfrm>
              <a:off x="7474045" y="4747907"/>
              <a:ext cx="364588" cy="369332"/>
            </a:xfrm>
            <a:prstGeom prst="rect">
              <a:avLst/>
            </a:prstGeom>
            <a:noFill/>
          </p:spPr>
          <p:txBody>
            <a:bodyPr wrap="square" rtlCol="0">
              <a:spAutoFit/>
            </a:bodyPr>
            <a:lstStyle/>
            <a:p>
              <a:r>
                <a:rPr lang="en-US" dirty="0" smtClean="0"/>
                <a:t>_</a:t>
              </a:r>
              <a:endParaRPr lang="en-US" dirty="0"/>
            </a:p>
          </p:txBody>
        </p:sp>
        <p:sp>
          <p:nvSpPr>
            <p:cNvPr id="69" name="TextBox 68"/>
            <p:cNvSpPr txBox="1"/>
            <p:nvPr/>
          </p:nvSpPr>
          <p:spPr>
            <a:xfrm>
              <a:off x="7883181" y="4203002"/>
              <a:ext cx="364588" cy="369332"/>
            </a:xfrm>
            <a:prstGeom prst="rect">
              <a:avLst/>
            </a:prstGeom>
            <a:noFill/>
          </p:spPr>
          <p:txBody>
            <a:bodyPr wrap="square" rtlCol="0">
              <a:spAutoFit/>
            </a:bodyPr>
            <a:lstStyle/>
            <a:p>
              <a:r>
                <a:rPr lang="en-US" dirty="0" smtClean="0"/>
                <a:t>_</a:t>
              </a:r>
              <a:endParaRPr lang="en-US" dirty="0"/>
            </a:p>
          </p:txBody>
        </p:sp>
        <mc:AlternateContent xmlns:mc="http://schemas.openxmlformats.org/markup-compatibility/2006" xmlns:a14="http://schemas.microsoft.com/office/drawing/2010/main">
          <mc:Choice Requires="a14">
            <p:sp>
              <p:nvSpPr>
                <p:cNvPr id="70" name="TextBox 69"/>
                <p:cNvSpPr txBox="1"/>
                <p:nvPr/>
              </p:nvSpPr>
              <p:spPr>
                <a:xfrm>
                  <a:off x="6617870" y="4713236"/>
                  <a:ext cx="729176" cy="38542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i="1" smtClean="0">
                                <a:latin typeface="Cambria Math" panose="02040503050406030204" pitchFamily="18" charset="0"/>
                              </a:rPr>
                            </m:ctrlPr>
                          </m:accPr>
                          <m:e>
                            <m:r>
                              <a:rPr lang="en-US" i="1" smtClean="0">
                                <a:latin typeface="Cambria Math" panose="02040503050406030204" pitchFamily="18" charset="0"/>
                                <a:ea typeface="Cambria Math" panose="02040503050406030204" pitchFamily="18" charset="0"/>
                              </a:rPr>
                              <m:t>𝜆</m:t>
                            </m:r>
                          </m:e>
                        </m:acc>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m:t>
                        </m:r>
                      </m:oMath>
                    </m:oMathPara>
                  </a14:m>
                  <a:endParaRPr lang="en-US" dirty="0"/>
                </a:p>
              </p:txBody>
            </p:sp>
          </mc:Choice>
          <mc:Fallback xmlns="">
            <p:sp>
              <p:nvSpPr>
                <p:cNvPr id="70" name="TextBox 69"/>
                <p:cNvSpPr txBox="1">
                  <a:spLocks noRot="1" noChangeAspect="1" noMove="1" noResize="1" noEditPoints="1" noAdjustHandles="1" noChangeArrowheads="1" noChangeShapeType="1" noTextEdit="1"/>
                </p:cNvSpPr>
                <p:nvPr/>
              </p:nvSpPr>
              <p:spPr>
                <a:xfrm>
                  <a:off x="6617870" y="4713236"/>
                  <a:ext cx="729176" cy="385427"/>
                </a:xfrm>
                <a:prstGeom prst="rect">
                  <a:avLst/>
                </a:prstGeom>
                <a:blipFill rotWithShape="0">
                  <a:blip r:embed="rId4"/>
                  <a:stretch>
                    <a:fillRect b="-14286"/>
                  </a:stretch>
                </a:blipFill>
              </p:spPr>
              <p:txBody>
                <a:bodyPr/>
                <a:lstStyle/>
                <a:p>
                  <a:r>
                    <a:rPr lang="en-US">
                      <a:noFill/>
                    </a:rPr>
                    <a:t> </a:t>
                  </a:r>
                </a:p>
              </p:txBody>
            </p:sp>
          </mc:Fallback>
        </mc:AlternateContent>
        <p:cxnSp>
          <p:nvCxnSpPr>
            <p:cNvPr id="71" name="Straight Arrow Connector 70"/>
            <p:cNvCxnSpPr/>
            <p:nvPr/>
          </p:nvCxnSpPr>
          <p:spPr>
            <a:xfrm rot="16200000" flipH="1" flipV="1">
              <a:off x="5897601" y="4359347"/>
              <a:ext cx="393894" cy="178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2" name="Straight Arrow Connector 71"/>
            <p:cNvCxnSpPr/>
            <p:nvPr/>
          </p:nvCxnSpPr>
          <p:spPr>
            <a:xfrm rot="16200000" flipH="1" flipV="1">
              <a:off x="5895815" y="2243760"/>
              <a:ext cx="393894" cy="178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73" name="TextBox 72"/>
                <p:cNvSpPr txBox="1"/>
                <p:nvPr/>
              </p:nvSpPr>
              <p:spPr>
                <a:xfrm>
                  <a:off x="5666741" y="1738319"/>
                  <a:ext cx="134365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𝑋</m:t>
                        </m:r>
                        <m:d>
                          <m:dPr>
                            <m:ctrlPr>
                              <a:rPr lang="en-US" b="0" i="1" smtClean="0">
                                <a:latin typeface="Cambria Math" panose="02040503050406030204" pitchFamily="18" charset="0"/>
                                <a:ea typeface="Cambria Math" panose="02040503050406030204" pitchFamily="18" charset="0"/>
                              </a:rPr>
                            </m:ctrlPr>
                          </m:dPr>
                          <m:e>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𝑡</m:t>
                                </m:r>
                              </m:e>
                              <m:sub>
                                <m:r>
                                  <a:rPr lang="en-US" b="0" i="1" smtClean="0">
                                    <a:latin typeface="Cambria Math" panose="02040503050406030204" pitchFamily="18" charset="0"/>
                                    <a:ea typeface="Cambria Math" panose="02040503050406030204" pitchFamily="18" charset="0"/>
                                  </a:rPr>
                                  <m:t>0</m:t>
                                </m:r>
                              </m:sub>
                            </m:sSub>
                          </m:e>
                        </m:d>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𝑋</m:t>
                            </m:r>
                          </m:e>
                          <m:sub>
                            <m:r>
                              <a:rPr lang="en-US" b="0" i="1" smtClean="0">
                                <a:latin typeface="Cambria Math" panose="02040503050406030204" pitchFamily="18" charset="0"/>
                                <a:ea typeface="Cambria Math" panose="02040503050406030204" pitchFamily="18" charset="0"/>
                              </a:rPr>
                              <m:t>0</m:t>
                            </m:r>
                          </m:sub>
                        </m:sSub>
                      </m:oMath>
                    </m:oMathPara>
                  </a14:m>
                  <a:endParaRPr lang="en-US" dirty="0"/>
                </a:p>
              </p:txBody>
            </p:sp>
          </mc:Choice>
          <mc:Fallback xmlns="">
            <p:sp>
              <p:nvSpPr>
                <p:cNvPr id="73" name="TextBox 72"/>
                <p:cNvSpPr txBox="1">
                  <a:spLocks noRot="1" noChangeAspect="1" noMove="1" noResize="1" noEditPoints="1" noAdjustHandles="1" noChangeArrowheads="1" noChangeShapeType="1" noTextEdit="1"/>
                </p:cNvSpPr>
                <p:nvPr/>
              </p:nvSpPr>
              <p:spPr>
                <a:xfrm>
                  <a:off x="5666741" y="1738319"/>
                  <a:ext cx="1343659" cy="369332"/>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4" name="TextBox 73"/>
                <p:cNvSpPr txBox="1"/>
                <p:nvPr/>
              </p:nvSpPr>
              <p:spPr>
                <a:xfrm>
                  <a:off x="5969793" y="3964344"/>
                  <a:ext cx="2257254" cy="411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𝜆</m:t>
                        </m:r>
                        <m:d>
                          <m:dPr>
                            <m:ctrlPr>
                              <a:rPr lang="en-US" b="0" i="1" smtClean="0">
                                <a:latin typeface="Cambria Math" panose="02040503050406030204" pitchFamily="18" charset="0"/>
                                <a:ea typeface="Cambria Math" panose="02040503050406030204" pitchFamily="18" charset="0"/>
                              </a:rPr>
                            </m:ctrlPr>
                          </m:dPr>
                          <m:e>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𝑡</m:t>
                                </m:r>
                              </m:e>
                              <m:sub>
                                <m:r>
                                  <a:rPr lang="en-US" b="0" i="1" smtClean="0">
                                    <a:latin typeface="Cambria Math" panose="02040503050406030204" pitchFamily="18" charset="0"/>
                                    <a:ea typeface="Cambria Math" panose="02040503050406030204" pitchFamily="18" charset="0"/>
                                  </a:rPr>
                                  <m:t>𝑓</m:t>
                                </m:r>
                              </m:sub>
                            </m:sSub>
                          </m:e>
                        </m:d>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𝐹</m:t>
                        </m:r>
                        <m:d>
                          <m:dPr>
                            <m:ctrlPr>
                              <a:rPr lang="en-US" b="0" i="1" smtClean="0">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𝑡</m:t>
                                </m:r>
                              </m:e>
                              <m:sub>
                                <m:r>
                                  <a:rPr lang="en-US" i="1">
                                    <a:latin typeface="Cambria Math" panose="02040503050406030204" pitchFamily="18" charset="0"/>
                                    <a:ea typeface="Cambria Math" panose="02040503050406030204" pitchFamily="18" charset="0"/>
                                  </a:rPr>
                                  <m:t>𝑓</m:t>
                                </m:r>
                              </m:sub>
                            </m:sSub>
                          </m:e>
                        </m:d>
                        <m:r>
                          <m:rPr>
                            <m:sty m:val="p"/>
                          </m:rPr>
                          <a:rPr lang="en-US" b="0" i="0" smtClean="0">
                            <a:latin typeface="Cambria Math" panose="02040503050406030204" pitchFamily="18" charset="0"/>
                            <a:ea typeface="Cambria Math" panose="02040503050406030204" pitchFamily="18" charset="0"/>
                          </a:rPr>
                          <m:t>X</m:t>
                        </m:r>
                        <m:r>
                          <a:rPr lang="en-US" b="0" i="0"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𝑡</m:t>
                            </m:r>
                          </m:e>
                          <m:sub>
                            <m:r>
                              <a:rPr lang="en-US" i="1">
                                <a:latin typeface="Cambria Math" panose="02040503050406030204" pitchFamily="18" charset="0"/>
                                <a:ea typeface="Cambria Math" panose="02040503050406030204" pitchFamily="18" charset="0"/>
                              </a:rPr>
                              <m:t>𝑓</m:t>
                            </m:r>
                          </m:sub>
                        </m:sSub>
                        <m:r>
                          <a:rPr lang="en-US" b="0" i="1" smtClean="0">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74" name="TextBox 73"/>
                <p:cNvSpPr txBox="1">
                  <a:spLocks noRot="1" noChangeAspect="1" noMove="1" noResize="1" noEditPoints="1" noAdjustHandles="1" noChangeArrowheads="1" noChangeShapeType="1" noTextEdit="1"/>
                </p:cNvSpPr>
                <p:nvPr/>
              </p:nvSpPr>
              <p:spPr>
                <a:xfrm>
                  <a:off x="5969793" y="3964344"/>
                  <a:ext cx="2257254" cy="411331"/>
                </a:xfrm>
                <a:prstGeom prst="rect">
                  <a:avLst/>
                </a:prstGeom>
                <a:blipFill rotWithShape="0">
                  <a:blip r:embed="rId6"/>
                  <a:stretch>
                    <a:fillRect b="-8824"/>
                  </a:stretch>
                </a:blipFill>
              </p:spPr>
              <p:txBody>
                <a:bodyPr/>
                <a:lstStyle/>
                <a:p>
                  <a:r>
                    <a:rPr lang="en-US">
                      <a:noFill/>
                    </a:rPr>
                    <a:t> </a:t>
                  </a:r>
                </a:p>
              </p:txBody>
            </p:sp>
          </mc:Fallback>
        </mc:AlternateContent>
        <p:sp>
          <p:nvSpPr>
            <p:cNvPr id="79" name="Rectangle 78"/>
            <p:cNvSpPr/>
            <p:nvPr/>
          </p:nvSpPr>
          <p:spPr>
            <a:xfrm>
              <a:off x="1511300" y="3835400"/>
              <a:ext cx="8255000" cy="2273300"/>
            </a:xfrm>
            <a:prstGeom prst="rect">
              <a:avLst/>
            </a:prstGeom>
            <a:noFill/>
            <a:ln w="41275">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1707076" y="1735439"/>
              <a:ext cx="7208323" cy="2028245"/>
            </a:xfrm>
            <a:prstGeom prst="rect">
              <a:avLst/>
            </a:prstGeom>
            <a:noFill/>
            <a:ln w="41275">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TextBox 82"/>
          <p:cNvSpPr txBox="1"/>
          <p:nvPr/>
        </p:nvSpPr>
        <p:spPr>
          <a:xfrm>
            <a:off x="9802876" y="4292212"/>
            <a:ext cx="1331976" cy="830997"/>
          </a:xfrm>
          <a:prstGeom prst="rect">
            <a:avLst/>
          </a:prstGeom>
          <a:noFill/>
        </p:spPr>
        <p:txBody>
          <a:bodyPr wrap="square" rtlCol="0">
            <a:spAutoFit/>
          </a:bodyPr>
          <a:lstStyle/>
          <a:p>
            <a:r>
              <a:rPr lang="en-US" sz="2400" dirty="0" smtClean="0"/>
              <a:t>Co State System </a:t>
            </a:r>
            <a:endParaRPr lang="en-US" sz="2400" dirty="0"/>
          </a:p>
        </p:txBody>
      </p:sp>
      <p:sp>
        <p:nvSpPr>
          <p:cNvPr id="84" name="TextBox 83"/>
          <p:cNvSpPr txBox="1"/>
          <p:nvPr/>
        </p:nvSpPr>
        <p:spPr>
          <a:xfrm>
            <a:off x="8951975" y="2180126"/>
            <a:ext cx="2131180" cy="461665"/>
          </a:xfrm>
          <a:prstGeom prst="rect">
            <a:avLst/>
          </a:prstGeom>
          <a:noFill/>
        </p:spPr>
        <p:txBody>
          <a:bodyPr wrap="square" rtlCol="0">
            <a:spAutoFit/>
          </a:bodyPr>
          <a:lstStyle/>
          <a:p>
            <a:r>
              <a:rPr lang="en-US" sz="2400" dirty="0" smtClean="0"/>
              <a:t>State Equation </a:t>
            </a:r>
            <a:endParaRPr lang="en-US" sz="2400" dirty="0"/>
          </a:p>
        </p:txBody>
      </p:sp>
      <p:sp>
        <p:nvSpPr>
          <p:cNvPr id="85" name="TextBox 84"/>
          <p:cNvSpPr txBox="1"/>
          <p:nvPr/>
        </p:nvSpPr>
        <p:spPr>
          <a:xfrm>
            <a:off x="10090950" y="6308501"/>
            <a:ext cx="2012542" cy="461665"/>
          </a:xfrm>
          <a:prstGeom prst="rect">
            <a:avLst/>
          </a:prstGeom>
          <a:noFill/>
        </p:spPr>
        <p:txBody>
          <a:bodyPr wrap="square" rtlCol="0">
            <a:spAutoFit/>
          </a:bodyPr>
          <a:lstStyle/>
          <a:p>
            <a:r>
              <a:rPr lang="en-US" sz="2400" dirty="0" smtClean="0"/>
              <a:t>Block Diagram</a:t>
            </a:r>
            <a:endParaRPr lang="en-US" sz="2400" dirty="0"/>
          </a:p>
        </p:txBody>
      </p:sp>
    </p:spTree>
    <p:extLst>
      <p:ext uri="{BB962C8B-B14F-4D97-AF65-F5344CB8AC3E}">
        <p14:creationId xmlns:p14="http://schemas.microsoft.com/office/powerpoint/2010/main" val="36814100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Solution of finite time LQR Problem…</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The final condition on </a:t>
                </a:r>
                <a14:m>
                  <m:oMath xmlns:m="http://schemas.openxmlformats.org/officeDocument/2006/math">
                    <m:r>
                      <a:rPr lang="en-US" i="1" smtClean="0">
                        <a:latin typeface="Cambria Math" panose="02040503050406030204" pitchFamily="18" charset="0"/>
                        <a:ea typeface="Cambria Math" panose="02040503050406030204" pitchFamily="18" charset="0"/>
                      </a:rPr>
                      <m:t>𝜆</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𝑡</m:t>
                        </m:r>
                      </m:e>
                    </m:d>
                  </m:oMath>
                </a14:m>
                <a:r>
                  <a:rPr lang="en-US" dirty="0" smtClean="0"/>
                  <a:t> together with </a:t>
                </a:r>
                <a14:m>
                  <m:oMath xmlns:m="http://schemas.openxmlformats.org/officeDocument/2006/math">
                    <m:r>
                      <a:rPr lang="en-US" b="0" i="1" smtClean="0">
                        <a:latin typeface="Cambria Math" panose="02040503050406030204" pitchFamily="18" charset="0"/>
                      </a:rPr>
                      <m:t>𝑋</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𝑓</m:t>
                            </m:r>
                          </m:sub>
                        </m:sSub>
                      </m:e>
                    </m:d>
                  </m:oMath>
                </a14:m>
                <a:r>
                  <a:rPr lang="en-US" dirty="0" smtClean="0"/>
                  <a:t> and Hamiltonian system of equation form the two point boundary value problem (TPBV)</a:t>
                </a:r>
              </a:p>
              <a:p>
                <a:r>
                  <a:rPr lang="en-US" b="1" dirty="0" smtClean="0"/>
                  <a:t>Step 4: </a:t>
                </a:r>
                <a:r>
                  <a:rPr lang="en-US" dirty="0" smtClean="0"/>
                  <a:t>Closed loop optimal solution </a:t>
                </a:r>
              </a:p>
              <a:p>
                <a:r>
                  <a:rPr lang="en-US" dirty="0" smtClean="0"/>
                  <a:t>Assuming the structure of </a:t>
                </a:r>
                <a:r>
                  <a:rPr lang="en-US" dirty="0" err="1" smtClean="0"/>
                  <a:t>equ</a:t>
                </a:r>
                <a:r>
                  <a:rPr lang="en-US" dirty="0" smtClean="0"/>
                  <a:t> (8) to relate state and co-state for all time, we have </a:t>
                </a:r>
              </a:p>
              <a:p>
                <a14:m>
                  <m:oMath xmlns:m="http://schemas.openxmlformats.org/officeDocument/2006/math">
                    <m:r>
                      <a:rPr lang="en-US" i="1">
                        <a:latin typeface="Cambria Math" panose="02040503050406030204" pitchFamily="18" charset="0"/>
                        <a:ea typeface="Cambria Math" panose="02040503050406030204" pitchFamily="18" charset="0"/>
                      </a:rPr>
                      <m:t>𝜆</m:t>
                    </m:r>
                    <m:d>
                      <m:dPr>
                        <m:ctrlPr>
                          <a:rPr lang="en-US" i="1">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rPr>
                          <m:t>𝑡</m:t>
                        </m:r>
                      </m:e>
                    </m:d>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𝑃</m:t>
                    </m:r>
                    <m:d>
                      <m:dPr>
                        <m:ctrlPr>
                          <a:rPr lang="en-US" i="1">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𝑡</m:t>
                        </m:r>
                      </m:e>
                    </m:d>
                    <m:r>
                      <a:rPr lang="en-US" i="1">
                        <a:latin typeface="Cambria Math" panose="02040503050406030204" pitchFamily="18" charset="0"/>
                        <a:ea typeface="Cambria Math" panose="02040503050406030204" pitchFamily="18" charset="0"/>
                      </a:rPr>
                      <m:t>𝑋</m:t>
                    </m:r>
                    <m:d>
                      <m:dPr>
                        <m:ctrlPr>
                          <a:rPr lang="en-US" i="1">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𝑡</m:t>
                        </m:r>
                      </m:e>
                    </m:d>
                  </m:oMath>
                </a14:m>
                <a:r>
                  <a:rPr lang="en-US" dirty="0" smtClean="0"/>
                  <a:t> 	---(9)	</a:t>
                </a:r>
                <a14:m>
                  <m:oMath xmlns:m="http://schemas.openxmlformats.org/officeDocument/2006/math">
                    <m:r>
                      <a:rPr lang="en-US" b="0" i="1" smtClean="0">
                        <a:latin typeface="Cambria Math" panose="02040503050406030204" pitchFamily="18" charset="0"/>
                      </a:rPr>
                      <m:t>𝑁𝑜𝑡𝑒</m:t>
                    </m:r>
                    <m:r>
                      <a:rPr lang="en-US" b="0" i="1" smtClean="0">
                        <a:latin typeface="Cambria Math" panose="02040503050406030204" pitchFamily="18" charset="0"/>
                      </a:rPr>
                      <m:t>:   </m:t>
                    </m:r>
                    <m:r>
                      <a:rPr lang="en-US" b="0" i="1" smtClean="0">
                        <a:latin typeface="Cambria Math" panose="02040503050406030204" pitchFamily="18" charset="0"/>
                      </a:rPr>
                      <m:t>𝑎𝑡</m:t>
                    </m:r>
                    <m:r>
                      <a:rPr lang="en-US" b="0" i="1" smtClean="0">
                        <a:latin typeface="Cambria Math" panose="02040503050406030204" pitchFamily="18" charset="0"/>
                      </a:rPr>
                      <m:t> </m:t>
                    </m:r>
                    <m:r>
                      <a:rPr lang="en-US" b="0" i="1" smtClean="0">
                        <a:latin typeface="Cambria Math" panose="02040503050406030204" pitchFamily="18" charset="0"/>
                      </a:rPr>
                      <m:t>𝑡</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𝑓</m:t>
                        </m:r>
                      </m:sub>
                    </m:sSub>
                    <m:r>
                      <a:rPr lang="en-US" b="0" i="1" smtClean="0">
                        <a:latin typeface="Cambria Math" panose="02040503050406030204" pitchFamily="18" charset="0"/>
                      </a:rPr>
                      <m:t>,  </m:t>
                    </m:r>
                    <m:r>
                      <a:rPr lang="en-US" b="0" i="1" smtClean="0">
                        <a:latin typeface="Cambria Math" panose="02040503050406030204" pitchFamily="18" charset="0"/>
                      </a:rPr>
                      <m:t>𝑃</m:t>
                    </m:r>
                    <m:d>
                      <m:dPr>
                        <m:ctrlPr>
                          <a:rPr lang="en-US" b="0"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𝑓</m:t>
                            </m:r>
                          </m:sub>
                        </m:sSub>
                      </m:e>
                    </m:d>
                    <m:r>
                      <a:rPr lang="en-US" b="0" i="1" smtClean="0">
                        <a:latin typeface="Cambria Math" panose="02040503050406030204" pitchFamily="18" charset="0"/>
                      </a:rPr>
                      <m:t>=</m:t>
                    </m:r>
                    <m:r>
                      <a:rPr lang="en-US" b="0" i="1" smtClean="0">
                        <a:latin typeface="Cambria Math" panose="02040503050406030204" pitchFamily="18" charset="0"/>
                      </a:rPr>
                      <m:t>𝐹</m:t>
                    </m:r>
                    <m:d>
                      <m:dPr>
                        <m:ctrlPr>
                          <a:rPr lang="en-US" b="0"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𝑓</m:t>
                            </m:r>
                          </m:sub>
                        </m:sSub>
                      </m:e>
                    </m:d>
                  </m:oMath>
                </a14:m>
                <a:endParaRPr lang="en-US" dirty="0" smtClean="0"/>
              </a:p>
              <a:p>
                <a:r>
                  <a:rPr lang="en-US" dirty="0" smtClean="0"/>
                  <a:t>Differentiating </a:t>
                </a:r>
                <a:r>
                  <a:rPr lang="en-US" dirty="0" err="1" smtClean="0"/>
                  <a:t>equ</a:t>
                </a:r>
                <a:r>
                  <a:rPr lang="en-US" dirty="0" smtClean="0"/>
                  <a:t>(9)</a:t>
                </a:r>
              </a:p>
              <a:p>
                <a14:m>
                  <m:oMath xmlns:m="http://schemas.openxmlformats.org/officeDocument/2006/math">
                    <m:acc>
                      <m:accPr>
                        <m:chr m:val="̇"/>
                        <m:ctrlPr>
                          <a:rPr lang="en-US" i="1" smtClean="0">
                            <a:latin typeface="Cambria Math" panose="02040503050406030204" pitchFamily="18" charset="0"/>
                          </a:rPr>
                        </m:ctrlPr>
                      </m:accPr>
                      <m:e>
                        <m:r>
                          <a:rPr lang="en-US" i="1" smtClean="0">
                            <a:latin typeface="Cambria Math" panose="02040503050406030204" pitchFamily="18" charset="0"/>
                            <a:ea typeface="Cambria Math" panose="02040503050406030204" pitchFamily="18" charset="0"/>
                          </a:rPr>
                          <m:t>𝜆</m:t>
                        </m:r>
                      </m:e>
                    </m:acc>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r>
                      <a:rPr lang="en-US" b="0" i="1" smtClean="0">
                        <a:latin typeface="Cambria Math" panose="02040503050406030204" pitchFamily="18" charset="0"/>
                      </a:rPr>
                      <m:t>=</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𝑃</m:t>
                        </m:r>
                      </m:e>
                    </m:acc>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r>
                      <a:rPr lang="en-US" b="0" i="1" smtClean="0">
                        <a:latin typeface="Cambria Math" panose="02040503050406030204" pitchFamily="18" charset="0"/>
                      </a:rPr>
                      <m:t>𝑋</m:t>
                    </m:r>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r>
                      <a:rPr lang="en-US" b="0" i="1" smtClean="0">
                        <a:latin typeface="Cambria Math" panose="02040503050406030204" pitchFamily="18" charset="0"/>
                      </a:rPr>
                      <m:t>+</m:t>
                    </m:r>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𝑋</m:t>
                        </m:r>
                      </m:e>
                    </m:acc>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m:t>
                    </m:r>
                  </m:oMath>
                </a14:m>
                <a:r>
                  <a:rPr lang="en-US" dirty="0" smtClean="0"/>
                  <a:t>		put the value of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ea typeface="Cambria Math" panose="02040503050406030204" pitchFamily="18" charset="0"/>
                          </a:rPr>
                          <m:t>𝜆</m:t>
                        </m:r>
                      </m:e>
                    </m:acc>
                    <m:d>
                      <m:dPr>
                        <m:ctrlPr>
                          <a:rPr lang="en-US" i="1">
                            <a:latin typeface="Cambria Math" panose="02040503050406030204" pitchFamily="18" charset="0"/>
                          </a:rPr>
                        </m:ctrlPr>
                      </m:dPr>
                      <m:e>
                        <m:r>
                          <a:rPr lang="en-US" i="1">
                            <a:latin typeface="Cambria Math" panose="02040503050406030204" pitchFamily="18" charset="0"/>
                          </a:rPr>
                          <m:t>𝑡</m:t>
                        </m:r>
                      </m:e>
                    </m:d>
                  </m:oMath>
                </a14:m>
                <a:r>
                  <a:rPr lang="en-US" dirty="0" smtClean="0"/>
                  <a:t> from </a:t>
                </a:r>
                <a:r>
                  <a:rPr lang="en-US" dirty="0" err="1" smtClean="0"/>
                  <a:t>equ</a:t>
                </a:r>
                <a:r>
                  <a:rPr lang="en-US" dirty="0" smtClean="0"/>
                  <a:t>(5)</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043" t="-1401" r="-696" b="-3361"/>
                </a:stretch>
              </a:blipFill>
            </p:spPr>
            <p:txBody>
              <a:bodyPr/>
              <a:lstStyle/>
              <a:p>
                <a:r>
                  <a:rPr lang="en-US">
                    <a:noFill/>
                  </a:rPr>
                  <a:t> </a:t>
                </a:r>
              </a:p>
            </p:txBody>
          </p:sp>
        </mc:Fallback>
      </mc:AlternateContent>
    </p:spTree>
    <p:extLst>
      <p:ext uri="{BB962C8B-B14F-4D97-AF65-F5344CB8AC3E}">
        <p14:creationId xmlns:p14="http://schemas.microsoft.com/office/powerpoint/2010/main" val="34591322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Solution of finite time LQR Problem…</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14:m>
                  <m:oMath xmlns:m="http://schemas.openxmlformats.org/officeDocument/2006/math">
                    <m:r>
                      <a:rPr lang="en-US" i="1" smtClean="0">
                        <a:latin typeface="Cambria Math" panose="02040503050406030204" pitchFamily="18" charset="0"/>
                      </a:rPr>
                      <m:t>−</m:t>
                    </m:r>
                    <m:d>
                      <m:dPr>
                        <m:begChr m:val="["/>
                        <m:endChr m:val="]"/>
                        <m:ctrlPr>
                          <a:rPr lang="en-US" i="1">
                            <a:latin typeface="Cambria Math" panose="02040503050406030204" pitchFamily="18" charset="0"/>
                          </a:rPr>
                        </m:ctrlPr>
                      </m:dPr>
                      <m:e>
                        <m:sSup>
                          <m:sSupPr>
                            <m:ctrlPr>
                              <a:rPr lang="en-US" i="1" smtClean="0">
                                <a:latin typeface="Cambria Math" panose="02040503050406030204" pitchFamily="18" charset="0"/>
                              </a:rPr>
                            </m:ctrlPr>
                          </m:sSupPr>
                          <m:e>
                            <m:r>
                              <a:rPr lang="en-US" i="1">
                                <a:latin typeface="Cambria Math" panose="02040503050406030204" pitchFamily="18" charset="0"/>
                              </a:rPr>
                              <m:t>𝑄𝑋</m:t>
                            </m:r>
                            <m:d>
                              <m:dPr>
                                <m:ctrlPr>
                                  <a:rPr lang="en-US"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𝐴</m:t>
                            </m:r>
                          </m:e>
                          <m:sup>
                            <m:r>
                              <a:rPr lang="en-US" i="1">
                                <a:latin typeface="Cambria Math" panose="02040503050406030204" pitchFamily="18" charset="0"/>
                              </a:rPr>
                              <m:t>𝑇</m:t>
                            </m:r>
                          </m:sup>
                        </m:sSup>
                        <m:d>
                          <m:dPr>
                            <m:ctrlPr>
                              <a:rPr lang="en-US"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ea typeface="Cambria Math" panose="02040503050406030204" pitchFamily="18" charset="0"/>
                          </a:rPr>
                          <m:t>𝜆</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𝑡</m:t>
                            </m:r>
                          </m:e>
                        </m:d>
                      </m:e>
                    </m:d>
                    <m:r>
                      <a:rPr lang="en-US" b="0" i="0" smtClean="0">
                        <a:latin typeface="Cambria Math" panose="02040503050406030204" pitchFamily="18" charset="0"/>
                        <a:ea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𝑃</m:t>
                        </m:r>
                      </m:e>
                    </m:acc>
                    <m:d>
                      <m:dPr>
                        <m:ctrlPr>
                          <a:rPr lang="en-US"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𝑋</m:t>
                    </m:r>
                    <m:d>
                      <m:dPr>
                        <m:ctrlPr>
                          <a:rPr lang="en-US"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m:t>
                    </m:r>
                    <m:r>
                      <a:rPr lang="en-US" i="1">
                        <a:latin typeface="Cambria Math" panose="02040503050406030204" pitchFamily="18" charset="0"/>
                      </a:rPr>
                      <m:t>𝑃</m:t>
                    </m:r>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m:t>
                    </m:r>
                    <m:d>
                      <m:dPr>
                        <m:begChr m:val="["/>
                        <m:endChr m:val="]"/>
                        <m:ctrlPr>
                          <a:rPr lang="en-US" i="1" smtClean="0">
                            <a:latin typeface="Cambria Math" panose="02040503050406030204" pitchFamily="18" charset="0"/>
                          </a:rPr>
                        </m:ctrlPr>
                      </m:dPr>
                      <m:e>
                        <m:r>
                          <a:rPr lang="en-US" i="1">
                            <a:latin typeface="Cambria Math" panose="02040503050406030204" pitchFamily="18" charset="0"/>
                          </a:rPr>
                          <m:t>𝐴𝑋</m:t>
                        </m:r>
                        <m:d>
                          <m:dPr>
                            <m:ctrlPr>
                              <a:rPr lang="en-US"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m:t>
                        </m:r>
                        <m:r>
                          <a:rPr lang="en-US" i="1">
                            <a:latin typeface="Cambria Math" panose="02040503050406030204" pitchFamily="18" charset="0"/>
                          </a:rPr>
                          <m:t>𝐵𝑈</m:t>
                        </m:r>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m:t>
                        </m:r>
                      </m:e>
                    </m:d>
                  </m:oMath>
                </a14:m>
                <a:endParaRPr lang="en-US" dirty="0" smtClean="0"/>
              </a:p>
              <a:p>
                <a:r>
                  <a:rPr lang="en-US" dirty="0" smtClean="0"/>
                  <a:t>After simplification </a:t>
                </a:r>
              </a:p>
              <a:p>
                <a14:m>
                  <m:oMath xmlns:m="http://schemas.openxmlformats.org/officeDocument/2006/math">
                    <m:r>
                      <a:rPr lang="en-US" sz="2400" b="0" i="1" smtClean="0">
                        <a:latin typeface="Cambria Math" panose="02040503050406030204" pitchFamily="18" charset="0"/>
                      </a:rPr>
                      <m:t>⇒</m:t>
                    </m:r>
                    <m:acc>
                      <m:accPr>
                        <m:chr m:val="̇"/>
                        <m:ctrlPr>
                          <a:rPr lang="en-US" sz="2400" i="1">
                            <a:latin typeface="Cambria Math" panose="02040503050406030204" pitchFamily="18" charset="0"/>
                          </a:rPr>
                        </m:ctrlPr>
                      </m:accPr>
                      <m:e>
                        <m:r>
                          <a:rPr lang="en-US" sz="2400" i="1">
                            <a:latin typeface="Cambria Math" panose="02040503050406030204" pitchFamily="18" charset="0"/>
                          </a:rPr>
                          <m:t>𝑃</m:t>
                        </m:r>
                      </m:e>
                    </m:acc>
                    <m:d>
                      <m:dPr>
                        <m:ctrlPr>
                          <a:rPr lang="en-US" sz="2400" i="1">
                            <a:latin typeface="Cambria Math" panose="02040503050406030204" pitchFamily="18" charset="0"/>
                          </a:rPr>
                        </m:ctrlPr>
                      </m:dPr>
                      <m:e>
                        <m:r>
                          <a:rPr lang="en-US" sz="2400" i="1">
                            <a:latin typeface="Cambria Math" panose="02040503050406030204" pitchFamily="18" charset="0"/>
                          </a:rPr>
                          <m:t>𝑡</m:t>
                        </m:r>
                      </m:e>
                    </m:d>
                    <m:r>
                      <a:rPr lang="en-US" sz="2400" b="0" i="1" smtClean="0">
                        <a:latin typeface="Cambria Math" panose="02040503050406030204" pitchFamily="18" charset="0"/>
                      </a:rPr>
                      <m:t>=−</m:t>
                    </m:r>
                    <m:d>
                      <m:dPr>
                        <m:begChr m:val="["/>
                        <m:endChr m:val="]"/>
                        <m:ctrlPr>
                          <a:rPr lang="en-US" sz="2400" b="0" i="1" smtClean="0">
                            <a:latin typeface="Cambria Math" panose="02040503050406030204" pitchFamily="18" charset="0"/>
                          </a:rPr>
                        </m:ctrlPr>
                      </m:dPr>
                      <m:e>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𝐴</m:t>
                            </m:r>
                          </m:e>
                          <m:sup>
                            <m:r>
                              <a:rPr lang="en-US" sz="2400" b="0" i="1" smtClean="0">
                                <a:latin typeface="Cambria Math" panose="02040503050406030204" pitchFamily="18" charset="0"/>
                              </a:rPr>
                              <m:t>𝑇</m:t>
                            </m:r>
                          </m:sup>
                        </m:sSup>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𝑡</m:t>
                            </m:r>
                          </m:e>
                        </m:d>
                        <m:r>
                          <a:rPr lang="en-US" sz="2400" b="0" i="1" smtClean="0">
                            <a:latin typeface="Cambria Math" panose="02040503050406030204" pitchFamily="18" charset="0"/>
                          </a:rPr>
                          <m:t>𝑃</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𝑡</m:t>
                            </m:r>
                          </m:e>
                        </m:d>
                        <m:r>
                          <a:rPr lang="en-US" sz="2400" b="0" i="1" smtClean="0">
                            <a:latin typeface="Cambria Math" panose="02040503050406030204" pitchFamily="18" charset="0"/>
                          </a:rPr>
                          <m:t>+</m:t>
                        </m:r>
                        <m:r>
                          <a:rPr lang="en-US" sz="2400" b="0" i="1" smtClean="0">
                            <a:latin typeface="Cambria Math" panose="02040503050406030204" pitchFamily="18" charset="0"/>
                          </a:rPr>
                          <m:t>𝑃</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𝑡</m:t>
                            </m:r>
                          </m:e>
                        </m:d>
                        <m:r>
                          <a:rPr lang="en-US" sz="2400" b="0" i="1" smtClean="0">
                            <a:latin typeface="Cambria Math" panose="02040503050406030204" pitchFamily="18" charset="0"/>
                          </a:rPr>
                          <m:t>𝐴</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𝑡</m:t>
                            </m:r>
                          </m:e>
                        </m:d>
                        <m:r>
                          <a:rPr lang="en-US" sz="2400" b="0" i="1" smtClean="0">
                            <a:latin typeface="Cambria Math" panose="02040503050406030204" pitchFamily="18" charset="0"/>
                          </a:rPr>
                          <m:t>−</m:t>
                        </m:r>
                        <m:r>
                          <a:rPr lang="en-US" sz="2400" b="0" i="1" smtClean="0">
                            <a:latin typeface="Cambria Math" panose="02040503050406030204" pitchFamily="18" charset="0"/>
                          </a:rPr>
                          <m:t>𝑃</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𝑡</m:t>
                            </m:r>
                          </m:e>
                        </m:d>
                        <m:r>
                          <a:rPr lang="en-US" sz="2400" b="0" i="1" smtClean="0">
                            <a:latin typeface="Cambria Math" panose="02040503050406030204" pitchFamily="18" charset="0"/>
                          </a:rPr>
                          <m:t>𝐵</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𝑡</m:t>
                            </m:r>
                          </m:e>
                        </m:d>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𝑅</m:t>
                            </m:r>
                          </m:e>
                          <m:sup>
                            <m:r>
                              <a:rPr lang="en-US" sz="2400" b="0" i="1" smtClean="0">
                                <a:latin typeface="Cambria Math" panose="02040503050406030204" pitchFamily="18" charset="0"/>
                              </a:rPr>
                              <m:t>−1</m:t>
                            </m:r>
                          </m:sup>
                        </m:sSup>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𝑡</m:t>
                            </m:r>
                          </m:e>
                        </m:d>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𝐵</m:t>
                            </m:r>
                          </m:e>
                          <m:sup>
                            <m:r>
                              <a:rPr lang="en-US" sz="2400" b="0" i="1" smtClean="0">
                                <a:latin typeface="Cambria Math" panose="02040503050406030204" pitchFamily="18" charset="0"/>
                              </a:rPr>
                              <m:t>𝑇</m:t>
                            </m:r>
                          </m:sup>
                        </m:sSup>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𝑡</m:t>
                            </m:r>
                          </m:e>
                        </m:d>
                        <m:r>
                          <a:rPr lang="en-US" sz="2400" b="0" i="1" smtClean="0">
                            <a:latin typeface="Cambria Math" panose="02040503050406030204" pitchFamily="18" charset="0"/>
                          </a:rPr>
                          <m:t>𝑃</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𝑡</m:t>
                            </m:r>
                          </m:e>
                        </m:d>
                        <m:r>
                          <a:rPr lang="en-US" sz="2400" b="0" i="1" smtClean="0">
                            <a:latin typeface="Cambria Math" panose="02040503050406030204" pitchFamily="18" charset="0"/>
                          </a:rPr>
                          <m:t>+</m:t>
                        </m:r>
                        <m:r>
                          <a:rPr lang="en-US" sz="2400" b="0" i="1" smtClean="0">
                            <a:latin typeface="Cambria Math" panose="02040503050406030204" pitchFamily="18" charset="0"/>
                          </a:rPr>
                          <m:t>𝑄</m:t>
                        </m:r>
                        <m:r>
                          <a:rPr lang="en-US" sz="2400" b="0" i="1" smtClean="0">
                            <a:latin typeface="Cambria Math" panose="02040503050406030204" pitchFamily="18" charset="0"/>
                          </a:rPr>
                          <m:t>(</m:t>
                        </m:r>
                        <m:r>
                          <a:rPr lang="en-US" sz="2400" b="0" i="1" smtClean="0">
                            <a:latin typeface="Cambria Math" panose="02040503050406030204" pitchFamily="18" charset="0"/>
                          </a:rPr>
                          <m:t>𝑡</m:t>
                        </m:r>
                        <m:r>
                          <a:rPr lang="en-US" sz="2400" b="0" i="1" smtClean="0">
                            <a:latin typeface="Cambria Math" panose="02040503050406030204" pitchFamily="18" charset="0"/>
                          </a:rPr>
                          <m:t>)</m:t>
                        </m:r>
                      </m:e>
                    </m:d>
                  </m:oMath>
                </a14:m>
                <a:endParaRPr lang="en-US" dirty="0" smtClean="0"/>
              </a:p>
              <a:p>
                <a:r>
                  <a:rPr lang="en-US" dirty="0" smtClean="0"/>
                  <a:t>Above equation is know as </a:t>
                </a:r>
                <a:r>
                  <a:rPr lang="en-US" b="1" dirty="0" smtClean="0"/>
                  <a:t>Matrix differential </a:t>
                </a:r>
                <a:r>
                  <a:rPr lang="en-US" b="1" dirty="0" err="1" smtClean="0"/>
                  <a:t>Riccati</a:t>
                </a:r>
                <a:r>
                  <a:rPr lang="en-US" b="1" dirty="0" smtClean="0"/>
                  <a:t> Equation (MDRE) </a:t>
                </a:r>
              </a:p>
              <a:p>
                <a:r>
                  <a:rPr lang="en-US" dirty="0" smtClean="0"/>
                  <a:t>MDRE is a non linear differential equation </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043"/>
                </a:stretch>
              </a:blipFill>
            </p:spPr>
            <p:txBody>
              <a:bodyPr/>
              <a:lstStyle/>
              <a:p>
                <a:r>
                  <a:rPr lang="en-US">
                    <a:noFill/>
                  </a:rPr>
                  <a:t> </a:t>
                </a:r>
              </a:p>
            </p:txBody>
          </p:sp>
        </mc:Fallback>
      </mc:AlternateContent>
    </p:spTree>
    <p:extLst>
      <p:ext uri="{BB962C8B-B14F-4D97-AF65-F5344CB8AC3E}">
        <p14:creationId xmlns:p14="http://schemas.microsoft.com/office/powerpoint/2010/main" val="20376907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Algorithmic step to solve finite time LQR Problem</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b="1" dirty="0" smtClean="0"/>
                  <a:t>Step 1: </a:t>
                </a:r>
                <a:r>
                  <a:rPr lang="en-US" dirty="0" smtClean="0"/>
                  <a:t>Solve </a:t>
                </a:r>
                <a:r>
                  <a:rPr lang="en-US" dirty="0"/>
                  <a:t>Matrix differential </a:t>
                </a:r>
                <a:r>
                  <a:rPr lang="en-US" dirty="0" err="1"/>
                  <a:t>Riccati</a:t>
                </a:r>
                <a:r>
                  <a:rPr lang="en-US" dirty="0"/>
                  <a:t> Equation </a:t>
                </a:r>
                <a:r>
                  <a:rPr lang="en-US" dirty="0" smtClean="0"/>
                  <a:t> </a:t>
                </a:r>
                <a:r>
                  <a:rPr lang="en-US" b="1" dirty="0" smtClean="0"/>
                  <a:t>(</a:t>
                </a:r>
                <a:r>
                  <a:rPr lang="en-US" dirty="0" smtClean="0"/>
                  <a:t>MDRE)</a:t>
                </a:r>
              </a:p>
              <a:p>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𝑃</m:t>
                        </m:r>
                      </m:e>
                    </m:acc>
                    <m:d>
                      <m:dPr>
                        <m:ctrlPr>
                          <a:rPr lang="en-US"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m:t>
                    </m:r>
                    <m:d>
                      <m:dPr>
                        <m:begChr m:val="["/>
                        <m:endChr m:val="]"/>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𝐴</m:t>
                            </m:r>
                          </m:e>
                          <m:sup>
                            <m:r>
                              <a:rPr lang="en-US" i="1">
                                <a:latin typeface="Cambria Math" panose="02040503050406030204" pitchFamily="18" charset="0"/>
                              </a:rPr>
                              <m:t>𝑇</m:t>
                            </m:r>
                          </m:sup>
                        </m:sSup>
                        <m:d>
                          <m:dPr>
                            <m:ctrlPr>
                              <a:rPr lang="en-US"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𝑃</m:t>
                        </m:r>
                        <m:d>
                          <m:dPr>
                            <m:ctrlPr>
                              <a:rPr lang="en-US"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m:t>
                        </m:r>
                        <m:r>
                          <a:rPr lang="en-US" i="1">
                            <a:latin typeface="Cambria Math" panose="02040503050406030204" pitchFamily="18" charset="0"/>
                          </a:rPr>
                          <m:t>𝑃</m:t>
                        </m:r>
                        <m:d>
                          <m:dPr>
                            <m:ctrlPr>
                              <a:rPr lang="en-US"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𝐴</m:t>
                        </m:r>
                        <m:d>
                          <m:dPr>
                            <m:ctrlPr>
                              <a:rPr lang="en-US"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m:t>
                        </m:r>
                        <m:r>
                          <a:rPr lang="en-US" i="1">
                            <a:latin typeface="Cambria Math" panose="02040503050406030204" pitchFamily="18" charset="0"/>
                          </a:rPr>
                          <m:t>𝑃</m:t>
                        </m:r>
                        <m:d>
                          <m:dPr>
                            <m:ctrlPr>
                              <a:rPr lang="en-US"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𝐵</m:t>
                        </m:r>
                        <m:d>
                          <m:dPr>
                            <m:ctrlPr>
                              <a:rPr lang="en-US" i="1">
                                <a:latin typeface="Cambria Math" panose="02040503050406030204" pitchFamily="18" charset="0"/>
                              </a:rPr>
                            </m:ctrlPr>
                          </m:dPr>
                          <m:e>
                            <m:r>
                              <a:rPr lang="en-US" i="1">
                                <a:latin typeface="Cambria Math" panose="02040503050406030204" pitchFamily="18" charset="0"/>
                              </a:rPr>
                              <m:t>𝑡</m:t>
                            </m:r>
                          </m:e>
                        </m:d>
                        <m:sSup>
                          <m:sSupPr>
                            <m:ctrlPr>
                              <a:rPr lang="en-US" i="1">
                                <a:latin typeface="Cambria Math" panose="02040503050406030204" pitchFamily="18" charset="0"/>
                              </a:rPr>
                            </m:ctrlPr>
                          </m:sSupPr>
                          <m:e>
                            <m:r>
                              <a:rPr lang="en-US" i="1">
                                <a:latin typeface="Cambria Math" panose="02040503050406030204" pitchFamily="18" charset="0"/>
                              </a:rPr>
                              <m:t>𝑅</m:t>
                            </m:r>
                          </m:e>
                          <m:sup>
                            <m:r>
                              <a:rPr lang="en-US" i="1">
                                <a:latin typeface="Cambria Math" panose="02040503050406030204" pitchFamily="18" charset="0"/>
                              </a:rPr>
                              <m:t>−1</m:t>
                            </m:r>
                          </m:sup>
                        </m:sSup>
                        <m:d>
                          <m:dPr>
                            <m:ctrlPr>
                              <a:rPr lang="en-US" i="1">
                                <a:latin typeface="Cambria Math" panose="02040503050406030204" pitchFamily="18" charset="0"/>
                              </a:rPr>
                            </m:ctrlPr>
                          </m:dPr>
                          <m:e>
                            <m:r>
                              <a:rPr lang="en-US" i="1">
                                <a:latin typeface="Cambria Math" panose="02040503050406030204" pitchFamily="18" charset="0"/>
                              </a:rPr>
                              <m:t>𝑡</m:t>
                            </m:r>
                          </m:e>
                        </m:d>
                        <m:sSup>
                          <m:sSupPr>
                            <m:ctrlPr>
                              <a:rPr lang="en-US" i="1">
                                <a:latin typeface="Cambria Math" panose="02040503050406030204" pitchFamily="18" charset="0"/>
                              </a:rPr>
                            </m:ctrlPr>
                          </m:sSupPr>
                          <m:e>
                            <m:r>
                              <a:rPr lang="en-US" i="1">
                                <a:latin typeface="Cambria Math" panose="02040503050406030204" pitchFamily="18" charset="0"/>
                              </a:rPr>
                              <m:t>𝐵</m:t>
                            </m:r>
                          </m:e>
                          <m:sup>
                            <m:r>
                              <a:rPr lang="en-US" i="1">
                                <a:latin typeface="Cambria Math" panose="02040503050406030204" pitchFamily="18" charset="0"/>
                              </a:rPr>
                              <m:t>𝑇</m:t>
                            </m:r>
                          </m:sup>
                        </m:sSup>
                        <m:d>
                          <m:dPr>
                            <m:ctrlPr>
                              <a:rPr lang="en-US"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𝑃</m:t>
                        </m:r>
                        <m:d>
                          <m:dPr>
                            <m:ctrlPr>
                              <a:rPr lang="en-US"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m:t>
                        </m:r>
                        <m:r>
                          <a:rPr lang="en-US" i="1">
                            <a:latin typeface="Cambria Math" panose="02040503050406030204" pitchFamily="18" charset="0"/>
                          </a:rPr>
                          <m:t>𝑄</m:t>
                        </m:r>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m:t>
                        </m:r>
                      </m:e>
                    </m:d>
                  </m:oMath>
                </a14:m>
                <a:r>
                  <a:rPr lang="en-US" dirty="0" smtClean="0"/>
                  <a:t>  	with boundary condition </a:t>
                </a:r>
                <a14:m>
                  <m:oMath xmlns:m="http://schemas.openxmlformats.org/officeDocument/2006/math">
                    <m:r>
                      <a:rPr lang="en-US" i="1">
                        <a:latin typeface="Cambria Math" panose="02040503050406030204" pitchFamily="18" charset="0"/>
                      </a:rPr>
                      <m:t>𝑃</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𝑓</m:t>
                            </m:r>
                          </m:sub>
                        </m:sSub>
                      </m:e>
                    </m:d>
                    <m:r>
                      <a:rPr lang="en-US" i="1">
                        <a:latin typeface="Cambria Math" panose="02040503050406030204" pitchFamily="18" charset="0"/>
                      </a:rPr>
                      <m:t>=</m:t>
                    </m:r>
                    <m:r>
                      <a:rPr lang="en-US" i="1">
                        <a:latin typeface="Cambria Math" panose="02040503050406030204" pitchFamily="18" charset="0"/>
                      </a:rPr>
                      <m:t>𝐹</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𝑓</m:t>
                            </m:r>
                          </m:sub>
                        </m:sSub>
                      </m:e>
                    </m:d>
                  </m:oMath>
                </a14:m>
                <a:endParaRPr lang="en-US" dirty="0" smtClean="0"/>
              </a:p>
              <a:p>
                <a:r>
                  <a:rPr lang="en-US" dirty="0" smtClean="0"/>
                  <a:t>Since P(t) is a symmetrical matrix, so we have n(n+1)/2 first order </a:t>
                </a:r>
                <a:r>
                  <a:rPr lang="en-US" dirty="0"/>
                  <a:t>nonlinear</a:t>
                </a:r>
                <a:r>
                  <a:rPr lang="en-US" dirty="0" smtClean="0"/>
                  <a:t> differential equations in above system </a:t>
                </a:r>
              </a:p>
              <a:p>
                <a:r>
                  <a:rPr lang="en-US" b="1" dirty="0" smtClean="0"/>
                  <a:t>Step 2: </a:t>
                </a:r>
                <a:r>
                  <a:rPr lang="en-US" dirty="0" smtClean="0"/>
                  <a:t>Control Law </a:t>
                </a:r>
              </a:p>
              <a:p>
                <a14:m>
                  <m:oMath xmlns:m="http://schemas.openxmlformats.org/officeDocument/2006/math">
                    <m:r>
                      <a:rPr lang="en-US" i="1">
                        <a:latin typeface="Cambria Math" panose="02040503050406030204" pitchFamily="18" charset="0"/>
                      </a:rPr>
                      <m:t>𝑈</m:t>
                    </m:r>
                    <m:d>
                      <m:dPr>
                        <m:ctrlPr>
                          <a:rPr lang="en-US"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𝑅</m:t>
                        </m:r>
                      </m:e>
                      <m:sup>
                        <m:r>
                          <a:rPr lang="en-US" i="1">
                            <a:latin typeface="Cambria Math" panose="02040503050406030204" pitchFamily="18" charset="0"/>
                          </a:rPr>
                          <m:t>−1</m:t>
                        </m:r>
                      </m:sup>
                    </m:sSup>
                    <m:sSup>
                      <m:sSupPr>
                        <m:ctrlPr>
                          <a:rPr lang="en-US" i="1">
                            <a:latin typeface="Cambria Math" panose="02040503050406030204" pitchFamily="18" charset="0"/>
                          </a:rPr>
                        </m:ctrlPr>
                      </m:sSupPr>
                      <m:e>
                        <m:r>
                          <a:rPr lang="en-US" i="1">
                            <a:latin typeface="Cambria Math" panose="02040503050406030204" pitchFamily="18" charset="0"/>
                          </a:rPr>
                          <m:t>𝐵</m:t>
                        </m:r>
                        <m:d>
                          <m:dPr>
                            <m:ctrlPr>
                              <a:rPr lang="en-US" i="1">
                                <a:latin typeface="Cambria Math" panose="02040503050406030204" pitchFamily="18" charset="0"/>
                              </a:rPr>
                            </m:ctrlPr>
                          </m:dPr>
                          <m:e>
                            <m:r>
                              <a:rPr lang="en-US" i="1">
                                <a:latin typeface="Cambria Math" panose="02040503050406030204" pitchFamily="18" charset="0"/>
                              </a:rPr>
                              <m:t>𝑡</m:t>
                            </m:r>
                          </m:e>
                        </m:d>
                      </m:e>
                      <m:sup>
                        <m:r>
                          <a:rPr lang="en-US" i="1">
                            <a:latin typeface="Cambria Math" panose="02040503050406030204" pitchFamily="18" charset="0"/>
                          </a:rPr>
                          <m:t>𝑇</m:t>
                        </m:r>
                      </m:sup>
                    </m:sSup>
                    <m:r>
                      <a:rPr lang="en-US" b="0" i="1" smtClean="0">
                        <a:latin typeface="Cambria Math" panose="02040503050406030204" pitchFamily="18" charset="0"/>
                      </a:rPr>
                      <m:t>𝑃</m:t>
                    </m:r>
                    <m:d>
                      <m:dPr>
                        <m:ctrlPr>
                          <a:rPr lang="en-US" b="0" i="1" smtClean="0">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𝑡</m:t>
                        </m:r>
                      </m:e>
                    </m:d>
                    <m:r>
                      <a:rPr lang="en-US" b="0" i="1" smtClean="0">
                        <a:latin typeface="Cambria Math" panose="02040503050406030204" pitchFamily="18" charset="0"/>
                        <a:ea typeface="Cambria Math" panose="02040503050406030204" pitchFamily="18" charset="0"/>
                      </a:rPr>
                      <m:t>𝑋</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𝑡</m:t>
                    </m:r>
                    <m:r>
                      <a:rPr lang="en-US" b="0" i="1" smtClean="0">
                        <a:latin typeface="Cambria Math" panose="02040503050406030204" pitchFamily="18" charset="0"/>
                        <a:ea typeface="Cambria Math" panose="02040503050406030204" pitchFamily="18" charset="0"/>
                      </a:rPr>
                      <m:t>)</m:t>
                    </m:r>
                  </m:oMath>
                </a14:m>
                <a:endParaRPr lang="en-US" dirty="0" smtClean="0"/>
              </a:p>
              <a:p>
                <a14:m>
                  <m:oMath xmlns:m="http://schemas.openxmlformats.org/officeDocument/2006/math">
                    <m:r>
                      <a:rPr lang="en-US" b="0" i="1" smtClean="0">
                        <a:latin typeface="Cambria Math" panose="02040503050406030204" pitchFamily="18" charset="0"/>
                      </a:rPr>
                      <m:t>          =−</m:t>
                    </m:r>
                    <m:r>
                      <a:rPr lang="en-US" b="0" i="1" smtClean="0">
                        <a:latin typeface="Cambria Math" panose="02040503050406030204" pitchFamily="18" charset="0"/>
                      </a:rPr>
                      <m:t>𝐾</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𝑡</m:t>
                        </m:r>
                      </m:e>
                    </m:d>
                    <m:r>
                      <a:rPr lang="en-US" i="1">
                        <a:latin typeface="Cambria Math" panose="02040503050406030204" pitchFamily="18" charset="0"/>
                        <a:ea typeface="Cambria Math" panose="02040503050406030204" pitchFamily="18" charset="0"/>
                      </a:rPr>
                      <m:t>𝑋</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𝑡</m:t>
                    </m:r>
                    <m:r>
                      <a:rPr lang="en-US" i="1">
                        <a:latin typeface="Cambria Math" panose="02040503050406030204" pitchFamily="18" charset="0"/>
                        <a:ea typeface="Cambria Math" panose="02040503050406030204" pitchFamily="18" charset="0"/>
                      </a:rPr>
                      <m:t>)</m:t>
                    </m:r>
                  </m:oMath>
                </a14:m>
                <a:r>
                  <a:rPr lang="en-US" dirty="0" smtClean="0"/>
                  <a:t>				</a:t>
                </a:r>
                <a14:m>
                  <m:oMath xmlns:m="http://schemas.openxmlformats.org/officeDocument/2006/math">
                    <m:r>
                      <m:rPr>
                        <m:sty m:val="p"/>
                      </m:rPr>
                      <a:rPr lang="en-US" b="0" i="0" smtClean="0">
                        <a:latin typeface="Cambria Math" panose="02040503050406030204" pitchFamily="18" charset="0"/>
                      </a:rPr>
                      <m:t>K</m:t>
                    </m:r>
                    <m:d>
                      <m:dPr>
                        <m:ctrlPr>
                          <a:rPr lang="en-US" b="0" i="1" smtClean="0">
                            <a:latin typeface="Cambria Math" panose="02040503050406030204" pitchFamily="18" charset="0"/>
                          </a:rPr>
                        </m:ctrlPr>
                      </m:dPr>
                      <m:e>
                        <m:r>
                          <m:rPr>
                            <m:sty m:val="p"/>
                          </m:rPr>
                          <a:rPr lang="en-US" b="0" i="0" smtClean="0">
                            <a:latin typeface="Cambria Math" panose="02040503050406030204" pitchFamily="18" charset="0"/>
                          </a:rPr>
                          <m:t>t</m:t>
                        </m:r>
                      </m:e>
                    </m:d>
                    <m:r>
                      <a:rPr lang="en-US" b="0" i="0"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𝑅</m:t>
                        </m:r>
                      </m:e>
                      <m:sup>
                        <m:r>
                          <a:rPr lang="en-US" i="1">
                            <a:latin typeface="Cambria Math" panose="02040503050406030204" pitchFamily="18" charset="0"/>
                          </a:rPr>
                          <m:t>−1</m:t>
                        </m:r>
                      </m:sup>
                    </m:sSup>
                    <m:sSup>
                      <m:sSupPr>
                        <m:ctrlPr>
                          <a:rPr lang="en-US" i="1">
                            <a:latin typeface="Cambria Math" panose="02040503050406030204" pitchFamily="18" charset="0"/>
                          </a:rPr>
                        </m:ctrlPr>
                      </m:sSupPr>
                      <m:e>
                        <m:r>
                          <a:rPr lang="en-US" i="1">
                            <a:latin typeface="Cambria Math" panose="02040503050406030204" pitchFamily="18" charset="0"/>
                          </a:rPr>
                          <m:t>𝐵</m:t>
                        </m:r>
                        <m:d>
                          <m:dPr>
                            <m:ctrlPr>
                              <a:rPr lang="en-US" i="1">
                                <a:latin typeface="Cambria Math" panose="02040503050406030204" pitchFamily="18" charset="0"/>
                              </a:rPr>
                            </m:ctrlPr>
                          </m:dPr>
                          <m:e>
                            <m:r>
                              <a:rPr lang="en-US" i="1">
                                <a:latin typeface="Cambria Math" panose="02040503050406030204" pitchFamily="18" charset="0"/>
                              </a:rPr>
                              <m:t>𝑡</m:t>
                            </m:r>
                          </m:e>
                        </m:d>
                      </m:e>
                      <m:sup>
                        <m:r>
                          <a:rPr lang="en-US" i="1">
                            <a:latin typeface="Cambria Math" panose="02040503050406030204" pitchFamily="18" charset="0"/>
                          </a:rPr>
                          <m:t>𝑇</m:t>
                        </m:r>
                      </m:sup>
                    </m:sSup>
                    <m:r>
                      <a:rPr lang="en-US" i="1">
                        <a:latin typeface="Cambria Math" panose="02040503050406030204" pitchFamily="18" charset="0"/>
                      </a:rPr>
                      <m:t>𝑃</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𝑡</m:t>
                        </m:r>
                      </m:e>
                    </m:d>
                  </m:oMath>
                </a14:m>
                <a:endParaRPr lang="en-US" dirty="0"/>
              </a:p>
              <a:p>
                <a:pPr lvl="1"/>
                <a:endParaRPr lang="en-US" dirty="0" smtClean="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043" t="-2241"/>
                </a:stretch>
              </a:blipFill>
            </p:spPr>
            <p:txBody>
              <a:bodyPr/>
              <a:lstStyle/>
              <a:p>
                <a:r>
                  <a:rPr lang="en-US">
                    <a:noFill/>
                  </a:rPr>
                  <a:t> </a:t>
                </a:r>
              </a:p>
            </p:txBody>
          </p:sp>
        </mc:Fallback>
      </mc:AlternateContent>
    </p:spTree>
    <p:extLst>
      <p:ext uri="{BB962C8B-B14F-4D97-AF65-F5344CB8AC3E}">
        <p14:creationId xmlns:p14="http://schemas.microsoft.com/office/powerpoint/2010/main" val="38969242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Algorithmic step to solve finite time LQR </a:t>
            </a:r>
            <a:r>
              <a:rPr lang="en-US" dirty="0" smtClean="0"/>
              <a:t>Problem…</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b="1" dirty="0" smtClean="0"/>
                  <a:t>Step 3: </a:t>
                </a:r>
                <a:r>
                  <a:rPr lang="en-US" dirty="0" smtClean="0"/>
                  <a:t>Solve the optimal state trajectory X(t) by using</a:t>
                </a:r>
              </a:p>
              <a:p>
                <a:r>
                  <a:rPr lang="en-US" dirty="0"/>
                  <a:t>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𝑋</m:t>
                        </m:r>
                      </m:e>
                    </m:acc>
                    <m:d>
                      <m:dPr>
                        <m:ctrlPr>
                          <a:rPr lang="en-US"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m:t>
                    </m:r>
                    <m:r>
                      <a:rPr lang="en-US" i="1">
                        <a:latin typeface="Cambria Math" panose="02040503050406030204" pitchFamily="18" charset="0"/>
                      </a:rPr>
                      <m:t>𝐴𝑋</m:t>
                    </m:r>
                    <m:d>
                      <m:dPr>
                        <m:ctrlPr>
                          <a:rPr lang="en-US"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m:t>
                    </m:r>
                    <m:r>
                      <a:rPr lang="en-US" i="1">
                        <a:latin typeface="Cambria Math" panose="02040503050406030204" pitchFamily="18" charset="0"/>
                      </a:rPr>
                      <m:t>𝐵𝑈</m:t>
                    </m:r>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m:t>
                    </m:r>
                  </m:oMath>
                </a14:m>
                <a:r>
                  <a:rPr lang="en-US" dirty="0" smtClean="0"/>
                  <a:t> </a:t>
                </a:r>
              </a:p>
              <a:p>
                <a:r>
                  <a:rPr lang="en-US" dirty="0" smtClean="0"/>
                  <a:t>Step 4: Obtain the optimal P.I. </a:t>
                </a:r>
              </a:p>
              <a:p>
                <a14:m>
                  <m:oMath xmlns:m="http://schemas.openxmlformats.org/officeDocument/2006/math">
                    <m:sSup>
                      <m:sSupPr>
                        <m:ctrlPr>
                          <a:rPr lang="en-US" i="1">
                            <a:latin typeface="Cambria Math" panose="02040503050406030204" pitchFamily="18" charset="0"/>
                          </a:rPr>
                        </m:ctrlPr>
                      </m:sSupPr>
                      <m:e>
                        <m:sSup>
                          <m:sSupPr>
                            <m:ctrlPr>
                              <a:rPr lang="en-US" i="1" smtClean="0">
                                <a:latin typeface="Cambria Math" panose="02040503050406030204" pitchFamily="18" charset="0"/>
                              </a:rPr>
                            </m:ctrlPr>
                          </m:sSupPr>
                          <m:e>
                            <m:r>
                              <a:rPr lang="en-US" b="0" i="1" smtClean="0">
                                <a:latin typeface="Cambria Math" panose="02040503050406030204" pitchFamily="18" charset="0"/>
                              </a:rPr>
                              <m:t>𝐽</m:t>
                            </m:r>
                          </m:e>
                          <m:sup>
                            <m:r>
                              <a:rPr lang="en-US" b="0" i="1" smtClean="0">
                                <a:latin typeface="Cambria Math" panose="02040503050406030204" pitchFamily="18" charset="0"/>
                              </a:rPr>
                              <m:t>∗</m:t>
                            </m:r>
                          </m:sup>
                        </m:sSup>
                        <m:d>
                          <m:dPr>
                            <m:ctrlPr>
                              <a:rPr lang="en-US" i="1">
                                <a:latin typeface="Cambria Math" panose="02040503050406030204" pitchFamily="18" charset="0"/>
                              </a:rPr>
                            </m:ctrlPr>
                          </m:dPr>
                          <m:e>
                            <m:r>
                              <a:rPr lang="en-US" i="1">
                                <a:latin typeface="Cambria Math" panose="02040503050406030204" pitchFamily="18" charset="0"/>
                              </a:rPr>
                              <m:t>.</m:t>
                            </m:r>
                          </m:e>
                        </m:d>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r>
                          <a:rPr lang="en-US" i="1">
                            <a:latin typeface="Cambria Math" panose="02040503050406030204" pitchFamily="18" charset="0"/>
                          </a:rPr>
                          <m:t>𝑋</m:t>
                        </m:r>
                      </m:e>
                      <m:sup>
                        <m:r>
                          <a:rPr lang="en-US" i="1">
                            <a:latin typeface="Cambria Math" panose="02040503050406030204" pitchFamily="18" charset="0"/>
                          </a:rPr>
                          <m:t>𝑇</m:t>
                        </m:r>
                      </m:sup>
                    </m:sSup>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b="0" i="1" smtClean="0">
                                <a:latin typeface="Cambria Math" panose="02040503050406030204" pitchFamily="18" charset="0"/>
                              </a:rPr>
                              <m:t>0</m:t>
                            </m:r>
                          </m:sub>
                        </m:sSub>
                      </m:e>
                    </m:d>
                    <m:r>
                      <a:rPr lang="en-US" b="0" i="1" smtClean="0">
                        <a:latin typeface="Cambria Math" panose="02040503050406030204" pitchFamily="18" charset="0"/>
                      </a:rPr>
                      <m:t>𝑃</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b="0" i="1" smtClean="0">
                                <a:latin typeface="Cambria Math" panose="02040503050406030204" pitchFamily="18" charset="0"/>
                              </a:rPr>
                              <m:t>0</m:t>
                            </m:r>
                          </m:sub>
                        </m:sSub>
                      </m:e>
                    </m:d>
                    <m:r>
                      <a:rPr lang="en-US" i="1">
                        <a:latin typeface="Cambria Math" panose="02040503050406030204" pitchFamily="18" charset="0"/>
                      </a:rPr>
                      <m:t>𝑋</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b="0" i="1" smtClean="0">
                                <a:latin typeface="Cambria Math" panose="02040503050406030204" pitchFamily="18" charset="0"/>
                              </a:rPr>
                              <m:t>0</m:t>
                            </m:r>
                          </m:sub>
                        </m:sSub>
                      </m:e>
                    </m:d>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043" t="-2241"/>
                </a:stretch>
              </a:blipFill>
            </p:spPr>
            <p:txBody>
              <a:bodyPr/>
              <a:lstStyle/>
              <a:p>
                <a:r>
                  <a:rPr lang="en-US">
                    <a:noFill/>
                  </a:rPr>
                  <a:t> </a:t>
                </a:r>
              </a:p>
            </p:txBody>
          </p:sp>
        </mc:Fallback>
      </mc:AlternateContent>
    </p:spTree>
    <p:extLst>
      <p:ext uri="{BB962C8B-B14F-4D97-AF65-F5344CB8AC3E}">
        <p14:creationId xmlns:p14="http://schemas.microsoft.com/office/powerpoint/2010/main" val="16288546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Sufficient condition for finite LQR problem</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10000"/>
              </a:bodyPr>
              <a:lstStyle/>
              <a:p>
                <a:r>
                  <a:rPr lang="en-US" dirty="0" smtClean="0"/>
                  <a:t>Similar to </a:t>
                </a:r>
                <a:r>
                  <a:rPr lang="en-US" dirty="0" err="1" smtClean="0"/>
                  <a:t>Bolza</a:t>
                </a:r>
                <a:r>
                  <a:rPr lang="en-US" dirty="0" smtClean="0"/>
                  <a:t> problem </a:t>
                </a:r>
              </a:p>
              <a:p>
                <a:r>
                  <a:rPr lang="en-US" dirty="0" smtClean="0"/>
                  <a:t>In order to determine the nature of optimization (obtained value is minimum or maximum) we need to check sufficient condition.</a:t>
                </a:r>
              </a:p>
              <a:p>
                <a:r>
                  <a:rPr lang="en-US" dirty="0" smtClean="0"/>
                  <a:t>We know Hamiltonian function recall </a:t>
                </a:r>
                <a:r>
                  <a:rPr lang="en-US" dirty="0" err="1" smtClean="0"/>
                  <a:t>equ</a:t>
                </a:r>
                <a:r>
                  <a:rPr lang="en-US" dirty="0" smtClean="0"/>
                  <a:t>(1)</a:t>
                </a:r>
              </a:p>
              <a:p>
                <a14:m>
                  <m:oMath xmlns:m="http://schemas.openxmlformats.org/officeDocument/2006/math">
                    <m:r>
                      <a:rPr lang="en-US" b="0" i="1" smtClean="0">
                        <a:latin typeface="Cambria Math" panose="02040503050406030204" pitchFamily="18" charset="0"/>
                      </a:rPr>
                      <m:t>𝐻</m:t>
                    </m:r>
                    <m:d>
                      <m:dPr>
                        <m:ctrlPr>
                          <a:rPr lang="en-US" b="0" i="1" smtClean="0">
                            <a:latin typeface="Cambria Math" panose="02040503050406030204" pitchFamily="18" charset="0"/>
                          </a:rPr>
                        </m:ctrlPr>
                      </m:dPr>
                      <m:e>
                        <m:r>
                          <a:rPr lang="en-US" b="0" i="1" smtClean="0">
                            <a:latin typeface="Cambria Math" panose="02040503050406030204" pitchFamily="18" charset="0"/>
                          </a:rPr>
                          <m:t>.</m:t>
                        </m:r>
                      </m:e>
                    </m:d>
                    <m:r>
                      <a:rPr lang="en-US" b="0" i="1" smtClean="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d>
                      <m:dPr>
                        <m:begChr m:val="["/>
                        <m:endChr m:val="]"/>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𝑇</m:t>
                            </m:r>
                          </m:sup>
                        </m:sSup>
                        <m:d>
                          <m:dPr>
                            <m:ctrlPr>
                              <a:rPr lang="en-US"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𝑄𝑋</m:t>
                        </m:r>
                        <m:d>
                          <m:dPr>
                            <m:ctrlPr>
                              <a:rPr lang="en-US"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𝑈</m:t>
                            </m:r>
                          </m:e>
                          <m:sup>
                            <m:r>
                              <a:rPr lang="en-US" i="1">
                                <a:latin typeface="Cambria Math" panose="02040503050406030204" pitchFamily="18" charset="0"/>
                              </a:rPr>
                              <m:t>𝑇</m:t>
                            </m:r>
                          </m:sup>
                        </m:sSup>
                        <m:d>
                          <m:dPr>
                            <m:ctrlPr>
                              <a:rPr lang="en-US"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𝑅𝑈</m:t>
                        </m:r>
                        <m:d>
                          <m:dPr>
                            <m:ctrlPr>
                              <a:rPr lang="en-US" i="1">
                                <a:latin typeface="Cambria Math" panose="02040503050406030204" pitchFamily="18" charset="0"/>
                              </a:rPr>
                            </m:ctrlPr>
                          </m:dPr>
                          <m:e>
                            <m:r>
                              <a:rPr lang="en-US" i="1">
                                <a:latin typeface="Cambria Math" panose="02040503050406030204" pitchFamily="18" charset="0"/>
                              </a:rPr>
                              <m:t>𝑡</m:t>
                            </m:r>
                          </m:e>
                        </m:d>
                      </m:e>
                    </m:d>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ea typeface="Cambria Math" panose="02040503050406030204" pitchFamily="18" charset="0"/>
                          </a:rPr>
                          <m:t>𝜆</m:t>
                        </m:r>
                      </m:e>
                      <m:sup>
                        <m:r>
                          <a:rPr lang="en-US" i="1">
                            <a:latin typeface="Cambria Math" panose="02040503050406030204" pitchFamily="18" charset="0"/>
                          </a:rPr>
                          <m:t>𝑇</m:t>
                        </m:r>
                      </m:sup>
                    </m:sSup>
                    <m:d>
                      <m:dPr>
                        <m:ctrlPr>
                          <a:rPr lang="en-US" i="1">
                            <a:latin typeface="Cambria Math" panose="02040503050406030204" pitchFamily="18" charset="0"/>
                          </a:rPr>
                        </m:ctrlPr>
                      </m:dPr>
                      <m:e>
                        <m:r>
                          <a:rPr lang="en-US" i="1">
                            <a:latin typeface="Cambria Math" panose="02040503050406030204" pitchFamily="18" charset="0"/>
                          </a:rPr>
                          <m:t>𝑡</m:t>
                        </m:r>
                      </m:e>
                    </m:d>
                    <m:d>
                      <m:dPr>
                        <m:begChr m:val="["/>
                        <m:endChr m:val="]"/>
                        <m:ctrlPr>
                          <a:rPr lang="en-US" i="1">
                            <a:latin typeface="Cambria Math" panose="02040503050406030204" pitchFamily="18" charset="0"/>
                          </a:rPr>
                        </m:ctrlPr>
                      </m:dPr>
                      <m:e>
                        <m:r>
                          <a:rPr lang="en-US" i="1">
                            <a:latin typeface="Cambria Math" panose="02040503050406030204" pitchFamily="18" charset="0"/>
                          </a:rPr>
                          <m:t>𝐴</m:t>
                        </m:r>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m:t>
                        </m:r>
                        <m:r>
                          <a:rPr lang="en-US" i="1">
                            <a:latin typeface="Cambria Math" panose="02040503050406030204" pitchFamily="18" charset="0"/>
                          </a:rPr>
                          <m:t>𝑋</m:t>
                        </m:r>
                        <m:d>
                          <m:dPr>
                            <m:ctrlPr>
                              <a:rPr lang="en-US"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m:t>
                        </m:r>
                        <m:r>
                          <a:rPr lang="en-US" i="1">
                            <a:latin typeface="Cambria Math" panose="02040503050406030204" pitchFamily="18" charset="0"/>
                          </a:rPr>
                          <m:t>𝐵</m:t>
                        </m:r>
                        <m:d>
                          <m:dPr>
                            <m:ctrlPr>
                              <a:rPr lang="en-US"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𝑈</m:t>
                        </m:r>
                        <m:d>
                          <m:dPr>
                            <m:ctrlPr>
                              <a:rPr lang="en-US" i="1">
                                <a:latin typeface="Cambria Math" panose="02040503050406030204" pitchFamily="18" charset="0"/>
                              </a:rPr>
                            </m:ctrlPr>
                          </m:dPr>
                          <m:e>
                            <m:r>
                              <a:rPr lang="en-US" i="1">
                                <a:latin typeface="Cambria Math" panose="02040503050406030204" pitchFamily="18" charset="0"/>
                              </a:rPr>
                              <m:t>𝑡</m:t>
                            </m:r>
                          </m:e>
                        </m:d>
                      </m:e>
                    </m:d>
                    <m:r>
                      <m:rPr>
                        <m:nor/>
                      </m:rPr>
                      <a:rPr lang="en-US" dirty="0"/>
                      <m:t>	</m:t>
                    </m:r>
                  </m:oMath>
                </a14:m>
                <a:endParaRPr lang="en-US" dirty="0" smtClean="0"/>
              </a:p>
              <a:p>
                <a:r>
                  <a:rPr lang="en-US" dirty="0"/>
                  <a:t>2</a:t>
                </a:r>
                <a:r>
                  <a:rPr lang="en-US" baseline="30000" dirty="0"/>
                  <a:t>nd</a:t>
                </a:r>
                <a:r>
                  <a:rPr lang="en-US" dirty="0"/>
                  <a:t> variation of the functional </a:t>
                </a:r>
                <a:endParaRPr lang="en-US" i="1" dirty="0">
                  <a:latin typeface="Cambria Math" panose="02040503050406030204" pitchFamily="18" charset="0"/>
                </a:endParaRPr>
              </a:p>
              <a:p>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ea typeface="Cambria Math" panose="02040503050406030204" pitchFamily="18" charset="0"/>
                          </a:rPr>
                          <m:t>𝛻</m:t>
                        </m:r>
                      </m:e>
                      <m:sup>
                        <m:r>
                          <a:rPr lang="en-US" i="1">
                            <a:latin typeface="Cambria Math" panose="02040503050406030204" pitchFamily="18" charset="0"/>
                          </a:rPr>
                          <m:t>2</m:t>
                        </m:r>
                      </m:sup>
                    </m:sSup>
                    <m:r>
                      <a:rPr lang="en-US" i="1">
                        <a:latin typeface="Cambria Math" panose="02040503050406030204" pitchFamily="18" charset="0"/>
                      </a:rPr>
                      <m:t>𝐽</m:t>
                    </m:r>
                    <m:r>
                      <a:rPr lang="en-US" i="1">
                        <a:latin typeface="Cambria Math" panose="02040503050406030204" pitchFamily="18" charset="0"/>
                      </a:rPr>
                      <m:t>=</m:t>
                    </m:r>
                    <m:nary>
                      <m:naryPr>
                        <m:limLoc m:val="undOvr"/>
                        <m:ctrlPr>
                          <a:rPr lang="en-US" i="1">
                            <a:latin typeface="Cambria Math" panose="02040503050406030204" pitchFamily="18" charset="0"/>
                          </a:rPr>
                        </m:ctrlPr>
                      </m:naryPr>
                      <m:sub>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0</m:t>
                            </m:r>
                          </m:sub>
                        </m:sSub>
                      </m:sub>
                      <m:sup>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𝑓</m:t>
                            </m:r>
                          </m:sub>
                        </m:sSub>
                      </m:sup>
                      <m:e>
                        <m:d>
                          <m:dPr>
                            <m:begChr m:val="["/>
                            <m:endChr m:val="]"/>
                            <m:ctrlPr>
                              <a:rPr lang="en-US" i="1">
                                <a:latin typeface="Cambria Math" panose="02040503050406030204" pitchFamily="18" charset="0"/>
                              </a:rPr>
                            </m:ctrlPr>
                          </m:dPr>
                          <m:e>
                            <m:m>
                              <m:mPr>
                                <m:mcs>
                                  <m:mc>
                                    <m:mcPr>
                                      <m:count m:val="2"/>
                                      <m:mcJc m:val="center"/>
                                    </m:mcPr>
                                  </m:mc>
                                </m:mcs>
                                <m:ctrlPr>
                                  <a:rPr lang="en-US" i="1">
                                    <a:latin typeface="Cambria Math" panose="02040503050406030204" pitchFamily="18" charset="0"/>
                                  </a:rPr>
                                </m:ctrlPr>
                              </m:mPr>
                              <m:mr>
                                <m:e>
                                  <m:r>
                                    <a:rPr lang="en-US" i="1">
                                      <a:latin typeface="Cambria Math" panose="02040503050406030204" pitchFamily="18" charset="0"/>
                                      <a:ea typeface="Cambria Math" panose="02040503050406030204" pitchFamily="18" charset="0"/>
                                    </a:rPr>
                                    <m:t>𝛿</m:t>
                                  </m:r>
                                  <m:r>
                                    <a:rPr lang="en-US" i="1">
                                      <a:latin typeface="Cambria Math" panose="02040503050406030204" pitchFamily="18" charset="0"/>
                                      <a:ea typeface="Cambria Math" panose="02040503050406030204" pitchFamily="18" charset="0"/>
                                    </a:rPr>
                                    <m:t>𝑋</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𝑡</m:t>
                                  </m:r>
                                  <m:r>
                                    <a:rPr lang="en-US" i="1">
                                      <a:latin typeface="Cambria Math" panose="02040503050406030204" pitchFamily="18" charset="0"/>
                                      <a:ea typeface="Cambria Math" panose="02040503050406030204" pitchFamily="18" charset="0"/>
                                    </a:rPr>
                                    <m:t>)</m:t>
                                  </m:r>
                                </m:e>
                                <m:e>
                                  <m:r>
                                    <a:rPr lang="en-US" i="1">
                                      <a:latin typeface="Cambria Math" panose="02040503050406030204" pitchFamily="18" charset="0"/>
                                      <a:ea typeface="Cambria Math" panose="02040503050406030204" pitchFamily="18" charset="0"/>
                                    </a:rPr>
                                    <m:t>𝛿</m:t>
                                  </m:r>
                                  <m:r>
                                    <a:rPr lang="en-US" i="1">
                                      <a:latin typeface="Cambria Math" panose="02040503050406030204" pitchFamily="18" charset="0"/>
                                      <a:ea typeface="Cambria Math" panose="02040503050406030204" pitchFamily="18" charset="0"/>
                                    </a:rPr>
                                    <m:t>𝑈</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𝑡</m:t>
                                  </m:r>
                                  <m:r>
                                    <a:rPr lang="en-US" i="1">
                                      <a:latin typeface="Cambria Math" panose="02040503050406030204" pitchFamily="18" charset="0"/>
                                      <a:ea typeface="Cambria Math" panose="02040503050406030204" pitchFamily="18" charset="0"/>
                                    </a:rPr>
                                    <m:t>)</m:t>
                                  </m:r>
                                </m:e>
                              </m:mr>
                            </m:m>
                          </m:e>
                        </m:d>
                        <m:sSub>
                          <m:sSubPr>
                            <m:ctrlPr>
                              <a:rPr lang="en-US" i="1">
                                <a:latin typeface="Cambria Math" panose="02040503050406030204" pitchFamily="18" charset="0"/>
                              </a:rPr>
                            </m:ctrlPr>
                          </m:sSubPr>
                          <m:e>
                            <m:d>
                              <m:dPr>
                                <m:begChr m:val="["/>
                                <m:endChr m:val="]"/>
                                <m:ctrlPr>
                                  <a:rPr lang="en-US" i="1">
                                    <a:latin typeface="Cambria Math" panose="02040503050406030204" pitchFamily="18" charset="0"/>
                                  </a:rPr>
                                </m:ctrlPr>
                              </m:dPr>
                              <m:e>
                                <m:m>
                                  <m:mPr>
                                    <m:mcs>
                                      <m:mc>
                                        <m:mcPr>
                                          <m:count m:val="2"/>
                                          <m:mcJc m:val="center"/>
                                        </m:mcPr>
                                      </m:mc>
                                    </m:mcs>
                                    <m:ctrlPr>
                                      <a:rPr lang="en-US" i="1">
                                        <a:latin typeface="Cambria Math" panose="02040503050406030204" pitchFamily="18" charset="0"/>
                                      </a:rPr>
                                    </m:ctrlPr>
                                  </m:mPr>
                                  <m:mr>
                                    <m:e>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m:t>
                                              </m:r>
                                            </m:e>
                                            <m:sup>
                                              <m:r>
                                                <a:rPr lang="en-US" i="1">
                                                  <a:latin typeface="Cambria Math" panose="02040503050406030204" pitchFamily="18" charset="0"/>
                                                </a:rPr>
                                                <m:t>2</m:t>
                                              </m:r>
                                            </m:sup>
                                          </m:sSup>
                                          <m:r>
                                            <a:rPr lang="en-US" i="1">
                                              <a:latin typeface="Cambria Math" panose="02040503050406030204" pitchFamily="18" charset="0"/>
                                            </a:rPr>
                                            <m:t>𝐻</m:t>
                                          </m:r>
                                          <m:d>
                                            <m:dPr>
                                              <m:ctrlPr>
                                                <a:rPr lang="en-US" i="1">
                                                  <a:latin typeface="Cambria Math" panose="02040503050406030204" pitchFamily="18" charset="0"/>
                                                </a:rPr>
                                              </m:ctrlPr>
                                            </m:dPr>
                                            <m:e>
                                              <m:r>
                                                <a:rPr lang="en-US" i="1">
                                                  <a:latin typeface="Cambria Math" panose="02040503050406030204" pitchFamily="18" charset="0"/>
                                                </a:rPr>
                                                <m:t>.</m:t>
                                              </m:r>
                                            </m:e>
                                          </m:d>
                                        </m:num>
                                        <m:den>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2</m:t>
                                              </m:r>
                                            </m:sup>
                                          </m:sSup>
                                          <m:d>
                                            <m:dPr>
                                              <m:ctrlPr>
                                                <a:rPr lang="en-US" i="1">
                                                  <a:latin typeface="Cambria Math" panose="02040503050406030204" pitchFamily="18" charset="0"/>
                                                </a:rPr>
                                              </m:ctrlPr>
                                            </m:dPr>
                                            <m:e>
                                              <m:r>
                                                <a:rPr lang="en-US" i="1">
                                                  <a:latin typeface="Cambria Math" panose="02040503050406030204" pitchFamily="18" charset="0"/>
                                                </a:rPr>
                                                <m:t>𝑡</m:t>
                                              </m:r>
                                            </m:e>
                                          </m:d>
                                        </m:den>
                                      </m:f>
                                    </m:e>
                                    <m:e>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𝐻</m:t>
                                          </m:r>
                                          <m:d>
                                            <m:dPr>
                                              <m:ctrlPr>
                                                <a:rPr lang="en-US" i="1">
                                                  <a:latin typeface="Cambria Math" panose="02040503050406030204" pitchFamily="18" charset="0"/>
                                                </a:rPr>
                                              </m:ctrlPr>
                                            </m:dPr>
                                            <m:e>
                                              <m:r>
                                                <a:rPr lang="en-US" i="1">
                                                  <a:latin typeface="Cambria Math" panose="02040503050406030204" pitchFamily="18" charset="0"/>
                                                </a:rPr>
                                                <m:t>.</m:t>
                                              </m:r>
                                            </m:e>
                                          </m:d>
                                        </m:num>
                                        <m:den>
                                          <m:r>
                                            <a:rPr lang="en-US" i="1">
                                              <a:latin typeface="Cambria Math" panose="02040503050406030204" pitchFamily="18" charset="0"/>
                                            </a:rPr>
                                            <m:t>𝜕</m:t>
                                          </m:r>
                                          <m:r>
                                            <a:rPr lang="en-US" i="1">
                                              <a:latin typeface="Cambria Math" panose="02040503050406030204" pitchFamily="18" charset="0"/>
                                            </a:rPr>
                                            <m:t>𝑋</m:t>
                                          </m:r>
                                          <m:d>
                                            <m:dPr>
                                              <m:ctrlPr>
                                                <a:rPr lang="en-US"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m:t>
                                          </m:r>
                                          <m:r>
                                            <a:rPr lang="en-US" i="1">
                                              <a:latin typeface="Cambria Math" panose="02040503050406030204" pitchFamily="18" charset="0"/>
                                            </a:rPr>
                                            <m:t>𝑈</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𝑡</m:t>
                                              </m:r>
                                            </m:e>
                                          </m:d>
                                        </m:den>
                                      </m:f>
                                    </m:e>
                                  </m:mr>
                                  <m:mr>
                                    <m:e>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𝐻</m:t>
                                          </m:r>
                                          <m:d>
                                            <m:dPr>
                                              <m:ctrlPr>
                                                <a:rPr lang="en-US" i="1">
                                                  <a:latin typeface="Cambria Math" panose="02040503050406030204" pitchFamily="18" charset="0"/>
                                                </a:rPr>
                                              </m:ctrlPr>
                                            </m:dPr>
                                            <m:e>
                                              <m:r>
                                                <a:rPr lang="en-US" i="1">
                                                  <a:latin typeface="Cambria Math" panose="02040503050406030204" pitchFamily="18" charset="0"/>
                                                </a:rPr>
                                                <m:t>.</m:t>
                                              </m:r>
                                            </m:e>
                                          </m:d>
                                        </m:num>
                                        <m:den>
                                          <m:r>
                                            <a:rPr lang="en-US" i="1">
                                              <a:latin typeface="Cambria Math" panose="02040503050406030204" pitchFamily="18" charset="0"/>
                                            </a:rPr>
                                            <m:t>𝜕</m:t>
                                          </m:r>
                                          <m:r>
                                            <a:rPr lang="en-US" i="1">
                                              <a:latin typeface="Cambria Math" panose="02040503050406030204" pitchFamily="18" charset="0"/>
                                            </a:rPr>
                                            <m:t>𝑋</m:t>
                                          </m:r>
                                          <m:d>
                                            <m:dPr>
                                              <m:ctrlPr>
                                                <a:rPr lang="en-US"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m:t>
                                          </m:r>
                                          <m:r>
                                            <a:rPr lang="en-US" i="1">
                                              <a:latin typeface="Cambria Math" panose="02040503050406030204" pitchFamily="18" charset="0"/>
                                            </a:rPr>
                                            <m:t>𝑈</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𝑡</m:t>
                                              </m:r>
                                            </m:e>
                                          </m:d>
                                        </m:den>
                                      </m:f>
                                    </m:e>
                                    <m:e>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m:t>
                                              </m:r>
                                            </m:e>
                                            <m:sup>
                                              <m:r>
                                                <a:rPr lang="en-US" i="1">
                                                  <a:latin typeface="Cambria Math" panose="02040503050406030204" pitchFamily="18" charset="0"/>
                                                </a:rPr>
                                                <m:t>2</m:t>
                                              </m:r>
                                            </m:sup>
                                          </m:sSup>
                                          <m:r>
                                            <a:rPr lang="en-US" i="1">
                                              <a:latin typeface="Cambria Math" panose="02040503050406030204" pitchFamily="18" charset="0"/>
                                            </a:rPr>
                                            <m:t>𝐻</m:t>
                                          </m:r>
                                          <m:d>
                                            <m:dPr>
                                              <m:ctrlPr>
                                                <a:rPr lang="en-US" i="1">
                                                  <a:latin typeface="Cambria Math" panose="02040503050406030204" pitchFamily="18" charset="0"/>
                                                </a:rPr>
                                              </m:ctrlPr>
                                            </m:dPr>
                                            <m:e>
                                              <m:r>
                                                <a:rPr lang="en-US" i="1">
                                                  <a:latin typeface="Cambria Math" panose="02040503050406030204" pitchFamily="18" charset="0"/>
                                                </a:rPr>
                                                <m:t>.</m:t>
                                              </m:r>
                                            </m:e>
                                          </m:d>
                                        </m:num>
                                        <m:den>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𝑈</m:t>
                                              </m:r>
                                            </m:e>
                                            <m:sup>
                                              <m:r>
                                                <a:rPr lang="en-US" i="1">
                                                  <a:latin typeface="Cambria Math" panose="02040503050406030204" pitchFamily="18" charset="0"/>
                                                </a:rPr>
                                                <m:t>2</m:t>
                                              </m:r>
                                            </m:sup>
                                          </m:sSup>
                                          <m:d>
                                            <m:dPr>
                                              <m:ctrlPr>
                                                <a:rPr lang="en-US" i="1">
                                                  <a:latin typeface="Cambria Math" panose="02040503050406030204" pitchFamily="18" charset="0"/>
                                                </a:rPr>
                                              </m:ctrlPr>
                                            </m:dPr>
                                            <m:e>
                                              <m:r>
                                                <a:rPr lang="en-US" i="1">
                                                  <a:latin typeface="Cambria Math" panose="02040503050406030204" pitchFamily="18" charset="0"/>
                                                </a:rPr>
                                                <m:t>𝑡</m:t>
                                              </m:r>
                                            </m:e>
                                          </m:d>
                                        </m:den>
                                      </m:f>
                                    </m:e>
                                  </m:mr>
                                </m:m>
                              </m:e>
                            </m:d>
                          </m:e>
                          <m:sub>
                            <m:r>
                              <a:rPr lang="en-US" i="1">
                                <a:latin typeface="Cambria Math" panose="02040503050406030204" pitchFamily="18" charset="0"/>
                              </a:rPr>
                              <m:t>∗</m:t>
                            </m:r>
                          </m:sub>
                        </m:sSub>
                      </m:e>
                    </m:nary>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r>
                                <a:rPr lang="en-US" i="1">
                                  <a:latin typeface="Cambria Math" panose="02040503050406030204" pitchFamily="18" charset="0"/>
                                  <a:ea typeface="Cambria Math" panose="02040503050406030204" pitchFamily="18" charset="0"/>
                                </a:rPr>
                                <m:t>𝛿</m:t>
                              </m:r>
                              <m:r>
                                <a:rPr lang="en-US" i="1">
                                  <a:latin typeface="Cambria Math" panose="02040503050406030204" pitchFamily="18" charset="0"/>
                                  <a:ea typeface="Cambria Math" panose="02040503050406030204" pitchFamily="18" charset="0"/>
                                </a:rPr>
                                <m:t>𝑋</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𝑡</m:t>
                              </m:r>
                              <m:r>
                                <a:rPr lang="en-US" i="1">
                                  <a:latin typeface="Cambria Math" panose="02040503050406030204" pitchFamily="18" charset="0"/>
                                  <a:ea typeface="Cambria Math" panose="02040503050406030204" pitchFamily="18" charset="0"/>
                                </a:rPr>
                                <m:t>)</m:t>
                              </m:r>
                            </m:e>
                          </m:mr>
                          <m:mr>
                            <m:e>
                              <m:r>
                                <a:rPr lang="en-US" i="1">
                                  <a:latin typeface="Cambria Math" panose="02040503050406030204" pitchFamily="18" charset="0"/>
                                  <a:ea typeface="Cambria Math" panose="02040503050406030204" pitchFamily="18" charset="0"/>
                                </a:rPr>
                                <m:t>𝛿</m:t>
                              </m:r>
                              <m:r>
                                <a:rPr lang="en-US" i="1">
                                  <a:latin typeface="Cambria Math" panose="02040503050406030204" pitchFamily="18" charset="0"/>
                                  <a:ea typeface="Cambria Math" panose="02040503050406030204" pitchFamily="18" charset="0"/>
                                </a:rPr>
                                <m:t>𝑈</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𝑡</m:t>
                              </m:r>
                              <m:r>
                                <a:rPr lang="en-US" i="1">
                                  <a:latin typeface="Cambria Math" panose="02040503050406030204" pitchFamily="18" charset="0"/>
                                  <a:ea typeface="Cambria Math" panose="02040503050406030204" pitchFamily="18" charset="0"/>
                                </a:rPr>
                                <m:t>)</m:t>
                              </m:r>
                            </m:e>
                          </m:mr>
                        </m:m>
                      </m:e>
                    </m:d>
                    <m:r>
                      <a:rPr lang="en-US" i="1">
                        <a:latin typeface="Cambria Math" panose="02040503050406030204" pitchFamily="18" charset="0"/>
                      </a:rPr>
                      <m:t>𝑑𝑡</m:t>
                    </m:r>
                  </m:oMath>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928" t="-2801"/>
                </a:stretch>
              </a:blipFill>
            </p:spPr>
            <p:txBody>
              <a:bodyPr/>
              <a:lstStyle/>
              <a:p>
                <a:r>
                  <a:rPr lang="en-US">
                    <a:noFill/>
                  </a:rPr>
                  <a:t> </a:t>
                </a:r>
              </a:p>
            </p:txBody>
          </p:sp>
        </mc:Fallback>
      </mc:AlternateContent>
      <p:grpSp>
        <p:nvGrpSpPr>
          <p:cNvPr id="5" name="Group 4"/>
          <p:cNvGrpSpPr/>
          <p:nvPr/>
        </p:nvGrpSpPr>
        <p:grpSpPr>
          <a:xfrm>
            <a:off x="3888141" y="5992297"/>
            <a:ext cx="4954138" cy="439321"/>
            <a:chOff x="4926249" y="4076268"/>
            <a:chExt cx="4954138" cy="439321"/>
          </a:xfrm>
        </p:grpSpPr>
        <p:sp>
          <p:nvSpPr>
            <p:cNvPr id="6" name="Left Brace 5"/>
            <p:cNvSpPr/>
            <p:nvPr/>
          </p:nvSpPr>
          <p:spPr>
            <a:xfrm rot="16200000">
              <a:off x="7362374" y="2429438"/>
              <a:ext cx="81888" cy="3375547"/>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7" name="TextBox 6"/>
            <p:cNvSpPr txBox="1"/>
            <p:nvPr/>
          </p:nvSpPr>
          <p:spPr>
            <a:xfrm>
              <a:off x="4926249" y="4146257"/>
              <a:ext cx="4954138" cy="369332"/>
            </a:xfrm>
            <a:prstGeom prst="rect">
              <a:avLst/>
            </a:prstGeom>
            <a:noFill/>
          </p:spPr>
          <p:txBody>
            <a:bodyPr wrap="square" rtlCol="0">
              <a:spAutoFit/>
            </a:bodyPr>
            <a:lstStyle/>
            <a:p>
              <a:pPr algn="ctr"/>
              <a:r>
                <a:rPr lang="en-US" dirty="0" smtClean="0"/>
                <a:t>Say P which is a (</a:t>
              </a:r>
              <a:r>
                <a:rPr lang="en-US" dirty="0" err="1" smtClean="0"/>
                <a:t>n+m</a:t>
              </a:r>
              <a:r>
                <a:rPr lang="en-US" dirty="0" smtClean="0"/>
                <a:t>)x(</a:t>
              </a:r>
              <a:r>
                <a:rPr lang="en-US" dirty="0" err="1" smtClean="0"/>
                <a:t>n+m</a:t>
              </a:r>
              <a:r>
                <a:rPr lang="en-US" dirty="0" smtClean="0"/>
                <a:t>) matrix </a:t>
              </a:r>
            </a:p>
          </p:txBody>
        </p:sp>
      </p:grpSp>
    </p:spTree>
    <p:extLst>
      <p:ext uri="{BB962C8B-B14F-4D97-AF65-F5344CB8AC3E}">
        <p14:creationId xmlns:p14="http://schemas.microsoft.com/office/powerpoint/2010/main" val="10765668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Sufficient condition for finite LQR </a:t>
            </a:r>
            <a:r>
              <a:rPr lang="en-US" dirty="0" smtClean="0"/>
              <a:t>problem…</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d>
                      <m:dPr>
                        <m:begChr m:val="["/>
                        <m:endChr m:val="]"/>
                        <m:ctrlPr>
                          <a:rPr lang="en-US" i="1" smtClean="0">
                            <a:latin typeface="Cambria Math" panose="02040503050406030204" pitchFamily="18" charset="0"/>
                          </a:rPr>
                        </m:ctrlPr>
                      </m:dPr>
                      <m:e>
                        <m:m>
                          <m:mPr>
                            <m:mcs>
                              <m:mc>
                                <m:mcPr>
                                  <m:count m:val="2"/>
                                  <m:mcJc m:val="center"/>
                                </m:mcPr>
                              </m:mc>
                            </m:mcs>
                            <m:ctrlPr>
                              <a:rPr lang="en-US" i="1">
                                <a:latin typeface="Cambria Math" panose="02040503050406030204" pitchFamily="18" charset="0"/>
                              </a:rPr>
                            </m:ctrlPr>
                          </m:mPr>
                          <m:mr>
                            <m:e>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m:t>
                                      </m:r>
                                    </m:e>
                                    <m:sup>
                                      <m:r>
                                        <a:rPr lang="en-US" i="1">
                                          <a:latin typeface="Cambria Math" panose="02040503050406030204" pitchFamily="18" charset="0"/>
                                        </a:rPr>
                                        <m:t>2</m:t>
                                      </m:r>
                                    </m:sup>
                                  </m:sSup>
                                  <m:r>
                                    <a:rPr lang="en-US" i="1">
                                      <a:latin typeface="Cambria Math" panose="02040503050406030204" pitchFamily="18" charset="0"/>
                                    </a:rPr>
                                    <m:t>𝐻</m:t>
                                  </m:r>
                                  <m:d>
                                    <m:dPr>
                                      <m:ctrlPr>
                                        <a:rPr lang="en-US" i="1">
                                          <a:latin typeface="Cambria Math" panose="02040503050406030204" pitchFamily="18" charset="0"/>
                                        </a:rPr>
                                      </m:ctrlPr>
                                    </m:dPr>
                                    <m:e>
                                      <m:r>
                                        <a:rPr lang="en-US" i="1">
                                          <a:latin typeface="Cambria Math" panose="02040503050406030204" pitchFamily="18" charset="0"/>
                                        </a:rPr>
                                        <m:t>.</m:t>
                                      </m:r>
                                    </m:e>
                                  </m:d>
                                </m:num>
                                <m:den>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2</m:t>
                                      </m:r>
                                    </m:sup>
                                  </m:sSup>
                                  <m:d>
                                    <m:dPr>
                                      <m:ctrlPr>
                                        <a:rPr lang="en-US" i="1">
                                          <a:latin typeface="Cambria Math" panose="02040503050406030204" pitchFamily="18" charset="0"/>
                                        </a:rPr>
                                      </m:ctrlPr>
                                    </m:dPr>
                                    <m:e>
                                      <m:r>
                                        <a:rPr lang="en-US" i="1">
                                          <a:latin typeface="Cambria Math" panose="02040503050406030204" pitchFamily="18" charset="0"/>
                                        </a:rPr>
                                        <m:t>𝑡</m:t>
                                      </m:r>
                                    </m:e>
                                  </m:d>
                                </m:den>
                              </m:f>
                            </m:e>
                            <m:e>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𝐻</m:t>
                                  </m:r>
                                  <m:d>
                                    <m:dPr>
                                      <m:ctrlPr>
                                        <a:rPr lang="en-US" i="1">
                                          <a:latin typeface="Cambria Math" panose="02040503050406030204" pitchFamily="18" charset="0"/>
                                        </a:rPr>
                                      </m:ctrlPr>
                                    </m:dPr>
                                    <m:e>
                                      <m:r>
                                        <a:rPr lang="en-US" i="1">
                                          <a:latin typeface="Cambria Math" panose="02040503050406030204" pitchFamily="18" charset="0"/>
                                        </a:rPr>
                                        <m:t>.</m:t>
                                      </m:r>
                                    </m:e>
                                  </m:d>
                                </m:num>
                                <m:den>
                                  <m:r>
                                    <a:rPr lang="en-US" i="1">
                                      <a:latin typeface="Cambria Math" panose="02040503050406030204" pitchFamily="18" charset="0"/>
                                    </a:rPr>
                                    <m:t>𝜕</m:t>
                                  </m:r>
                                  <m:r>
                                    <a:rPr lang="en-US" i="1">
                                      <a:latin typeface="Cambria Math" panose="02040503050406030204" pitchFamily="18" charset="0"/>
                                    </a:rPr>
                                    <m:t>𝑋</m:t>
                                  </m:r>
                                  <m:d>
                                    <m:dPr>
                                      <m:ctrlPr>
                                        <a:rPr lang="en-US"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m:t>
                                  </m:r>
                                  <m:r>
                                    <a:rPr lang="en-US" i="1">
                                      <a:latin typeface="Cambria Math" panose="02040503050406030204" pitchFamily="18" charset="0"/>
                                    </a:rPr>
                                    <m:t>𝑈</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𝑡</m:t>
                                      </m:r>
                                    </m:e>
                                  </m:d>
                                </m:den>
                              </m:f>
                            </m:e>
                          </m:mr>
                          <m:mr>
                            <m:e>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𝐻</m:t>
                                  </m:r>
                                  <m:d>
                                    <m:dPr>
                                      <m:ctrlPr>
                                        <a:rPr lang="en-US" i="1">
                                          <a:latin typeface="Cambria Math" panose="02040503050406030204" pitchFamily="18" charset="0"/>
                                        </a:rPr>
                                      </m:ctrlPr>
                                    </m:dPr>
                                    <m:e>
                                      <m:r>
                                        <a:rPr lang="en-US" i="1">
                                          <a:latin typeface="Cambria Math" panose="02040503050406030204" pitchFamily="18" charset="0"/>
                                        </a:rPr>
                                        <m:t>.</m:t>
                                      </m:r>
                                    </m:e>
                                  </m:d>
                                </m:num>
                                <m:den>
                                  <m:r>
                                    <a:rPr lang="en-US" i="1">
                                      <a:latin typeface="Cambria Math" panose="02040503050406030204" pitchFamily="18" charset="0"/>
                                    </a:rPr>
                                    <m:t>𝜕</m:t>
                                  </m:r>
                                  <m:r>
                                    <a:rPr lang="en-US" i="1">
                                      <a:latin typeface="Cambria Math" panose="02040503050406030204" pitchFamily="18" charset="0"/>
                                    </a:rPr>
                                    <m:t>𝑋</m:t>
                                  </m:r>
                                  <m:d>
                                    <m:dPr>
                                      <m:ctrlPr>
                                        <a:rPr lang="en-US"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m:t>
                                  </m:r>
                                  <m:r>
                                    <a:rPr lang="en-US" i="1">
                                      <a:latin typeface="Cambria Math" panose="02040503050406030204" pitchFamily="18" charset="0"/>
                                    </a:rPr>
                                    <m:t>𝑈</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𝑡</m:t>
                                      </m:r>
                                    </m:e>
                                  </m:d>
                                </m:den>
                              </m:f>
                            </m:e>
                            <m:e>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m:t>
                                      </m:r>
                                    </m:e>
                                    <m:sup>
                                      <m:r>
                                        <a:rPr lang="en-US" i="1">
                                          <a:latin typeface="Cambria Math" panose="02040503050406030204" pitchFamily="18" charset="0"/>
                                        </a:rPr>
                                        <m:t>2</m:t>
                                      </m:r>
                                    </m:sup>
                                  </m:sSup>
                                  <m:r>
                                    <a:rPr lang="en-US" i="1">
                                      <a:latin typeface="Cambria Math" panose="02040503050406030204" pitchFamily="18" charset="0"/>
                                    </a:rPr>
                                    <m:t>𝐻</m:t>
                                  </m:r>
                                  <m:d>
                                    <m:dPr>
                                      <m:ctrlPr>
                                        <a:rPr lang="en-US" i="1">
                                          <a:latin typeface="Cambria Math" panose="02040503050406030204" pitchFamily="18" charset="0"/>
                                        </a:rPr>
                                      </m:ctrlPr>
                                    </m:dPr>
                                    <m:e>
                                      <m:r>
                                        <a:rPr lang="en-US" i="1">
                                          <a:latin typeface="Cambria Math" panose="02040503050406030204" pitchFamily="18" charset="0"/>
                                        </a:rPr>
                                        <m:t>.</m:t>
                                      </m:r>
                                    </m:e>
                                  </m:d>
                                </m:num>
                                <m:den>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𝑈</m:t>
                                      </m:r>
                                    </m:e>
                                    <m:sup>
                                      <m:r>
                                        <a:rPr lang="en-US" i="1">
                                          <a:latin typeface="Cambria Math" panose="02040503050406030204" pitchFamily="18" charset="0"/>
                                        </a:rPr>
                                        <m:t>2</m:t>
                                      </m:r>
                                    </m:sup>
                                  </m:sSup>
                                  <m:d>
                                    <m:dPr>
                                      <m:ctrlPr>
                                        <a:rPr lang="en-US" i="1">
                                          <a:latin typeface="Cambria Math" panose="02040503050406030204" pitchFamily="18" charset="0"/>
                                        </a:rPr>
                                      </m:ctrlPr>
                                    </m:dPr>
                                    <m:e>
                                      <m:r>
                                        <a:rPr lang="en-US" i="1">
                                          <a:latin typeface="Cambria Math" panose="02040503050406030204" pitchFamily="18" charset="0"/>
                                        </a:rPr>
                                        <m:t>𝑡</m:t>
                                      </m:r>
                                    </m:e>
                                  </m:d>
                                </m:den>
                              </m:f>
                            </m:e>
                          </m:mr>
                        </m:m>
                      </m:e>
                    </m:d>
                  </m:oMath>
                </a14:m>
                <a:r>
                  <a:rPr lang="en-US" dirty="0" smtClean="0"/>
                  <a:t>		put the value and differentiate</a:t>
                </a:r>
              </a:p>
              <a:p>
                <a:endParaRPr lang="en-US" dirty="0"/>
              </a:p>
              <a:p>
                <a14:m>
                  <m:oMath xmlns:m="http://schemas.openxmlformats.org/officeDocument/2006/math">
                    <m:r>
                      <a:rPr lang="en-US" i="1">
                        <a:latin typeface="Cambria Math" panose="02040503050406030204" pitchFamily="18" charset="0"/>
                      </a:rPr>
                      <m:t>𝑃</m:t>
                    </m:r>
                    <m:r>
                      <a:rPr lang="en-US" i="1">
                        <a:latin typeface="Cambria Math" panose="02040503050406030204" pitchFamily="18" charset="0"/>
                      </a:rPr>
                      <m:t>=</m:t>
                    </m:r>
                    <m:d>
                      <m:dPr>
                        <m:begChr m:val="["/>
                        <m:endChr m:val="]"/>
                        <m:ctrlPr>
                          <a:rPr lang="en-US" i="1">
                            <a:latin typeface="Cambria Math" panose="02040503050406030204" pitchFamily="18" charset="0"/>
                          </a:rPr>
                        </m:ctrlPr>
                      </m:dPr>
                      <m:e>
                        <m:m>
                          <m:mPr>
                            <m:mcs>
                              <m:mc>
                                <m:mcPr>
                                  <m:count m:val="2"/>
                                  <m:mcJc m:val="center"/>
                                </m:mcPr>
                              </m:mc>
                            </m:mcs>
                            <m:ctrlPr>
                              <a:rPr lang="en-US" i="1">
                                <a:latin typeface="Cambria Math" panose="02040503050406030204" pitchFamily="18" charset="0"/>
                              </a:rPr>
                            </m:ctrlPr>
                          </m:mPr>
                          <m:mr>
                            <m:e>
                              <m:r>
                                <a:rPr lang="en-US" b="0" i="1" smtClean="0">
                                  <a:latin typeface="Cambria Math" panose="02040503050406030204" pitchFamily="18" charset="0"/>
                                </a:rPr>
                                <m:t>𝑄</m:t>
                              </m:r>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m:t>
                              </m:r>
                            </m:e>
                            <m:e>
                              <m:r>
                                <a:rPr lang="en-US" b="0" i="1" smtClean="0">
                                  <a:latin typeface="Cambria Math" panose="02040503050406030204" pitchFamily="18" charset="0"/>
                                </a:rPr>
                                <m:t>0</m:t>
                              </m:r>
                            </m:e>
                          </m:mr>
                          <m:mr>
                            <m:e>
                              <m:r>
                                <a:rPr lang="en-US" b="0" i="1" smtClean="0">
                                  <a:latin typeface="Cambria Math" panose="02040503050406030204" pitchFamily="18" charset="0"/>
                                </a:rPr>
                                <m:t>0</m:t>
                              </m:r>
                            </m:e>
                            <m:e>
                              <m:r>
                                <a:rPr lang="en-US" b="0" i="1" smtClean="0">
                                  <a:latin typeface="Cambria Math" panose="02040503050406030204" pitchFamily="18" charset="0"/>
                                </a:rPr>
                                <m:t>𝑅</m:t>
                              </m:r>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m:t>
                              </m:r>
                            </m:e>
                          </m:mr>
                        </m:m>
                      </m:e>
                    </m:d>
                    <m:r>
                      <a:rPr lang="en-US" i="1" smtClean="0">
                        <a:latin typeface="Cambria Math" panose="02040503050406030204" pitchFamily="18" charset="0"/>
                        <a:ea typeface="Cambria Math" panose="02040503050406030204" pitchFamily="18" charset="0"/>
                      </a:rPr>
                      <m:t>&gt;</m:t>
                    </m:r>
                    <m:r>
                      <a:rPr lang="en-US" b="0" i="1" smtClean="0">
                        <a:latin typeface="Cambria Math" panose="02040503050406030204" pitchFamily="18" charset="0"/>
                        <a:ea typeface="Cambria Math" panose="02040503050406030204" pitchFamily="18" charset="0"/>
                      </a:rPr>
                      <m:t>0</m:t>
                    </m:r>
                  </m:oMath>
                </a14:m>
                <a:r>
                  <a:rPr lang="en-US" dirty="0" smtClean="0"/>
                  <a:t>  + definite 	</a:t>
                </a:r>
                <a:r>
                  <a:rPr lang="en-US" dirty="0"/>
                  <a:t> </a:t>
                </a:r>
                <a14:m>
                  <m:oMath xmlns:m="http://schemas.openxmlformats.org/officeDocument/2006/math">
                    <m:r>
                      <a:rPr lang="en-US" i="1" smtClean="0">
                        <a:latin typeface="Cambria Math" panose="02040503050406030204" pitchFamily="18" charset="0"/>
                        <a:ea typeface="Cambria Math" panose="02040503050406030204" pitchFamily="18" charset="0"/>
                      </a:rPr>
                      <m:t>∵</m:t>
                    </m:r>
                    <m:r>
                      <a:rPr lang="en-US" i="1">
                        <a:latin typeface="Cambria Math" panose="02040503050406030204" pitchFamily="18" charset="0"/>
                      </a:rPr>
                      <m:t>𝑄</m:t>
                    </m:r>
                    <m:d>
                      <m:dPr>
                        <m:ctrlPr>
                          <a:rPr lang="en-US" i="1">
                            <a:latin typeface="Cambria Math" panose="02040503050406030204" pitchFamily="18" charset="0"/>
                          </a:rPr>
                        </m:ctrlPr>
                      </m:dPr>
                      <m:e>
                        <m:r>
                          <a:rPr lang="en-US" i="1">
                            <a:latin typeface="Cambria Math" panose="02040503050406030204" pitchFamily="18" charset="0"/>
                          </a:rPr>
                          <m:t>𝑡</m:t>
                        </m:r>
                      </m:e>
                    </m:d>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0  &amp;   </m:t>
                    </m:r>
                    <m:r>
                      <a:rPr lang="en-US" b="0" i="1" smtClean="0">
                        <a:latin typeface="Cambria Math" panose="02040503050406030204" pitchFamily="18" charset="0"/>
                        <a:ea typeface="Cambria Math" panose="02040503050406030204" pitchFamily="18" charset="0"/>
                      </a:rPr>
                      <m:t>𝑅</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𝑡</m:t>
                    </m:r>
                    <m:r>
                      <a:rPr lang="en-US" b="0" i="1" smtClean="0">
                        <a:latin typeface="Cambria Math" panose="02040503050406030204" pitchFamily="18" charset="0"/>
                        <a:ea typeface="Cambria Math" panose="02040503050406030204" pitchFamily="18" charset="0"/>
                      </a:rPr>
                      <m:t>)&gt;0</m:t>
                    </m:r>
                  </m:oMath>
                </a14:m>
                <a:endParaRPr lang="en-US" dirty="0" smtClean="0"/>
              </a:p>
              <a:p>
                <a:r>
                  <a:rPr lang="en-US" dirty="0" smtClean="0"/>
                  <a:t>Hence </a:t>
                </a:r>
                <a:r>
                  <a:rPr lang="en-US" dirty="0"/>
                  <a:t>functional value will </a:t>
                </a:r>
                <a:r>
                  <a:rPr lang="en-US" dirty="0" smtClean="0"/>
                  <a:t>always be </a:t>
                </a:r>
                <a:r>
                  <a:rPr lang="en-US" dirty="0"/>
                  <a:t>minimum 	</a:t>
                </a:r>
                <a:r>
                  <a:rPr lang="en-US" dirty="0" smtClean="0"/>
                  <a:t> </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043" t="-280"/>
                </a:stretch>
              </a:blipFill>
            </p:spPr>
            <p:txBody>
              <a:bodyPr/>
              <a:lstStyle/>
              <a:p>
                <a:r>
                  <a:rPr lang="en-US">
                    <a:noFill/>
                  </a:rPr>
                  <a:t> </a:t>
                </a:r>
              </a:p>
            </p:txBody>
          </p:sp>
        </mc:Fallback>
      </mc:AlternateContent>
    </p:spTree>
    <p:extLst>
      <p:ext uri="{BB962C8B-B14F-4D97-AF65-F5344CB8AC3E}">
        <p14:creationId xmlns:p14="http://schemas.microsoft.com/office/powerpoint/2010/main" val="6809192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Performance </a:t>
            </a:r>
            <a:r>
              <a:rPr lang="en-US" dirty="0" smtClean="0"/>
              <a:t>Indices…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514350" indent="-514350">
                  <a:buFont typeface="+mj-lt"/>
                  <a:buAutoNum type="arabicPeriod" startAt="2"/>
                </a:pPr>
                <a:r>
                  <a:rPr lang="en-US" dirty="0" smtClean="0"/>
                  <a:t>The components of input </a:t>
                </a:r>
                <a:r>
                  <a:rPr lang="en-US" dirty="0"/>
                  <a:t>variables </a:t>
                </a:r>
                <a:r>
                  <a:rPr lang="en-US" dirty="0" smtClean="0"/>
                  <a:t>are not too large. </a:t>
                </a:r>
              </a:p>
              <a:p>
                <a:pPr lvl="1"/>
                <a:r>
                  <a:rPr lang="en-US" dirty="0" smtClean="0"/>
                  <a:t>A </a:t>
                </a:r>
                <a:r>
                  <a:rPr lang="en-US" dirty="0"/>
                  <a:t>suitable performance index is selected as </a:t>
                </a:r>
              </a:p>
              <a:p>
                <a:pPr lvl="1"/>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𝐽</m:t>
                        </m:r>
                      </m:e>
                      <m:sub>
                        <m:r>
                          <a:rPr lang="en-US" b="0" i="1" smtClean="0">
                            <a:latin typeface="Cambria Math" panose="02040503050406030204" pitchFamily="18" charset="0"/>
                          </a:rPr>
                          <m:t>3</m:t>
                        </m:r>
                      </m:sub>
                    </m:sSub>
                    <m:r>
                      <a:rPr lang="en-US" i="1">
                        <a:latin typeface="Cambria Math" panose="02040503050406030204" pitchFamily="18" charset="0"/>
                      </a:rPr>
                      <m:t>=</m:t>
                    </m:r>
                    <m:nary>
                      <m:naryPr>
                        <m:limLoc m:val="undOvr"/>
                        <m:ctrlPr>
                          <a:rPr lang="en-US" i="1">
                            <a:latin typeface="Cambria Math" panose="02040503050406030204" pitchFamily="18" charset="0"/>
                          </a:rPr>
                        </m:ctrlPr>
                      </m:naryPr>
                      <m:sub>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0</m:t>
                            </m:r>
                          </m:sub>
                        </m:sSub>
                      </m:sub>
                      <m:sup>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𝑓</m:t>
                            </m:r>
                          </m:sub>
                        </m:sSub>
                      </m:sup>
                      <m:e>
                        <m:sSup>
                          <m:sSupPr>
                            <m:ctrlPr>
                              <a:rPr lang="en-US" i="1">
                                <a:latin typeface="Cambria Math" panose="02040503050406030204" pitchFamily="18" charset="0"/>
                              </a:rPr>
                            </m:ctrlPr>
                          </m:sSupPr>
                          <m:e>
                            <m:r>
                              <a:rPr lang="en-US" b="0" i="1" smtClean="0">
                                <a:latin typeface="Cambria Math" panose="02040503050406030204" pitchFamily="18" charset="0"/>
                              </a:rPr>
                              <m:t>𝑈</m:t>
                            </m:r>
                          </m:e>
                          <m:sup>
                            <m:r>
                              <a:rPr lang="en-US" i="1">
                                <a:latin typeface="Cambria Math" panose="02040503050406030204" pitchFamily="18" charset="0"/>
                              </a:rPr>
                              <m:t>𝑇</m:t>
                            </m:r>
                          </m:sup>
                        </m:sSup>
                        <m:d>
                          <m:dPr>
                            <m:ctrlPr>
                              <a:rPr lang="en-US" i="1">
                                <a:latin typeface="Cambria Math" panose="02040503050406030204" pitchFamily="18" charset="0"/>
                              </a:rPr>
                            </m:ctrlPr>
                          </m:dPr>
                          <m:e>
                            <m:r>
                              <a:rPr lang="en-US" i="1">
                                <a:latin typeface="Cambria Math" panose="02040503050406030204" pitchFamily="18" charset="0"/>
                              </a:rPr>
                              <m:t>𝑡</m:t>
                            </m:r>
                          </m:e>
                        </m:d>
                        <m:r>
                          <a:rPr lang="en-US" b="0" i="1" smtClean="0">
                            <a:latin typeface="Cambria Math" panose="02040503050406030204" pitchFamily="18" charset="0"/>
                          </a:rPr>
                          <m:t>𝑈</m:t>
                        </m:r>
                        <m:d>
                          <m:dPr>
                            <m:ctrlPr>
                              <a:rPr lang="en-US"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𝑑𝑡</m:t>
                        </m:r>
                      </m:e>
                    </m:nary>
                  </m:oMath>
                </a14:m>
                <a:r>
                  <a:rPr lang="en-US" dirty="0"/>
                  <a:t>	</a:t>
                </a:r>
                <a:r>
                  <a:rPr lang="en-US" dirty="0" smtClean="0"/>
                  <a:t>(</a:t>
                </a:r>
                <a:r>
                  <a:rPr lang="en-US" dirty="0"/>
                  <a:t>Euclidean norm, </a:t>
                </a:r>
                <a:r>
                  <a:rPr lang="en-US" dirty="0" smtClean="0"/>
                  <a:t>Energy delivered to system) ---(5)</a:t>
                </a:r>
                <a:endParaRPr lang="en-US" dirty="0"/>
              </a:p>
              <a:p>
                <a:pPr lvl="1"/>
                <a:r>
                  <a:rPr lang="en-US" dirty="0"/>
                  <a:t>Or One can give weightage to some </a:t>
                </a:r>
                <a:r>
                  <a:rPr lang="en-US" dirty="0" smtClean="0"/>
                  <a:t>inputs </a:t>
                </a:r>
                <a:endParaRPr lang="en-US" dirty="0"/>
              </a:p>
              <a:p>
                <a:pPr lvl="1"/>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𝐽</m:t>
                        </m:r>
                      </m:e>
                      <m:sub>
                        <m:r>
                          <a:rPr lang="en-US" b="0" i="1" smtClean="0">
                            <a:latin typeface="Cambria Math" panose="02040503050406030204" pitchFamily="18" charset="0"/>
                          </a:rPr>
                          <m:t>4</m:t>
                        </m:r>
                      </m:sub>
                    </m:sSub>
                    <m:r>
                      <a:rPr lang="en-US" i="1">
                        <a:latin typeface="Cambria Math" panose="02040503050406030204" pitchFamily="18" charset="0"/>
                      </a:rPr>
                      <m:t>=</m:t>
                    </m:r>
                    <m:nary>
                      <m:naryPr>
                        <m:limLoc m:val="undOvr"/>
                        <m:ctrlPr>
                          <a:rPr lang="en-US" i="1">
                            <a:latin typeface="Cambria Math" panose="02040503050406030204" pitchFamily="18" charset="0"/>
                          </a:rPr>
                        </m:ctrlPr>
                      </m:naryPr>
                      <m:sub>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0</m:t>
                            </m:r>
                          </m:sub>
                        </m:sSub>
                      </m:sub>
                      <m:sup>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𝑓</m:t>
                            </m:r>
                          </m:sub>
                        </m:sSub>
                      </m:sup>
                      <m:e>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𝑇</m:t>
                            </m:r>
                          </m:sup>
                        </m:sSup>
                        <m:d>
                          <m:dPr>
                            <m:ctrlPr>
                              <a:rPr lang="en-US" i="1">
                                <a:latin typeface="Cambria Math" panose="02040503050406030204" pitchFamily="18" charset="0"/>
                              </a:rPr>
                            </m:ctrlPr>
                          </m:dPr>
                          <m:e>
                            <m:r>
                              <a:rPr lang="en-US" i="1">
                                <a:latin typeface="Cambria Math" panose="02040503050406030204" pitchFamily="18" charset="0"/>
                              </a:rPr>
                              <m:t>𝑡</m:t>
                            </m:r>
                          </m:e>
                        </m:d>
                        <m:r>
                          <a:rPr lang="en-US" b="0" i="1" smtClean="0">
                            <a:latin typeface="Cambria Math" panose="02040503050406030204" pitchFamily="18" charset="0"/>
                          </a:rPr>
                          <m:t>𝑅</m:t>
                        </m:r>
                        <m:r>
                          <a:rPr lang="en-US" i="1">
                            <a:latin typeface="Cambria Math" panose="02040503050406030204" pitchFamily="18" charset="0"/>
                          </a:rPr>
                          <m:t>𝑋</m:t>
                        </m:r>
                        <m:d>
                          <m:dPr>
                            <m:ctrlPr>
                              <a:rPr lang="en-US"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𝑑𝑡</m:t>
                        </m:r>
                      </m:e>
                    </m:nary>
                  </m:oMath>
                </a14:m>
                <a:r>
                  <a:rPr lang="en-US" dirty="0"/>
                  <a:t>		</a:t>
                </a:r>
                <a:r>
                  <a:rPr lang="en-US" dirty="0" smtClean="0"/>
                  <a:t>(R </a:t>
                </a:r>
                <a:r>
                  <a:rPr lang="en-US" dirty="0"/>
                  <a:t>is diagonal matrix)			</a:t>
                </a:r>
                <a:r>
                  <a:rPr lang="en-US" dirty="0" smtClean="0"/>
                  <a:t> ---(6)</a:t>
                </a:r>
                <a:endParaRPr lang="en-US" dirty="0"/>
              </a:p>
              <a:p>
                <a:pPr lvl="1"/>
                <a:r>
                  <a:rPr lang="en-US" dirty="0" smtClean="0"/>
                  <a:t>Minimization of (5) means minimization of input energy </a:t>
                </a:r>
              </a:p>
              <a:p>
                <a:r>
                  <a:rPr lang="en-US" dirty="0" smtClean="0"/>
                  <a:t>Equation (3), (4), (5) &amp; (6) are known as performance indices </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217" t="-2381"/>
                </a:stretch>
              </a:blipFill>
            </p:spPr>
            <p:txBody>
              <a:bodyPr/>
              <a:lstStyle/>
              <a:p>
                <a:r>
                  <a:rPr lang="en-US">
                    <a:noFill/>
                  </a:rPr>
                  <a:t> </a:t>
                </a:r>
              </a:p>
            </p:txBody>
          </p:sp>
        </mc:Fallback>
      </mc:AlternateContent>
    </p:spTree>
    <p:extLst>
      <p:ext uri="{BB962C8B-B14F-4D97-AF65-F5344CB8AC3E}">
        <p14:creationId xmlns:p14="http://schemas.microsoft.com/office/powerpoint/2010/main" val="41940946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finite time LQR Problem (Lect39)</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b="1" dirty="0" smtClean="0"/>
                  <a:t>Example: </a:t>
                </a:r>
                <a:r>
                  <a:rPr lang="en-US" dirty="0" smtClean="0"/>
                  <a:t>Find the control law U(t) for the system </a:t>
                </a:r>
              </a:p>
              <a:p>
                <a14:m>
                  <m:oMath xmlns:m="http://schemas.openxmlformats.org/officeDocument/2006/math">
                    <m:sSub>
                      <m:sSubPr>
                        <m:ctrlPr>
                          <a:rPr lang="en-US" i="1" smtClean="0">
                            <a:latin typeface="Cambria Math" panose="02040503050406030204" pitchFamily="18" charset="0"/>
                          </a:rPr>
                        </m:ctrlPr>
                      </m:sSubPr>
                      <m:e>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𝑥</m:t>
                            </m:r>
                          </m:e>
                        </m:acc>
                      </m:e>
                      <m:sub>
                        <m:r>
                          <a:rPr lang="en-US" b="0" i="1" smtClean="0">
                            <a:latin typeface="Cambria Math" panose="02040503050406030204" pitchFamily="18" charset="0"/>
                          </a:rPr>
                          <m:t>1</m:t>
                        </m:r>
                      </m:sub>
                    </m:sSub>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m:t>
                    </m:r>
                  </m:oMath>
                </a14:m>
                <a:endParaRPr lang="en-US" dirty="0" smtClean="0"/>
              </a:p>
              <a:p>
                <a14:m>
                  <m:oMath xmlns:m="http://schemas.openxmlformats.org/officeDocument/2006/math">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𝑥</m:t>
                            </m:r>
                          </m:e>
                        </m:acc>
                      </m:e>
                      <m:sub>
                        <m:r>
                          <a:rPr lang="en-US" b="0" i="1" smtClean="0">
                            <a:latin typeface="Cambria Math" panose="02040503050406030204" pitchFamily="18" charset="0"/>
                          </a:rPr>
                          <m:t>2</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r>
                      <a:rPr lang="en-US" i="1">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−2</m:t>
                        </m:r>
                        <m:r>
                          <a:rPr lang="en-US" i="1">
                            <a:latin typeface="Cambria Math" panose="02040503050406030204" pitchFamily="18" charset="0"/>
                          </a:rPr>
                          <m:t>𝑥</m:t>
                        </m:r>
                      </m:e>
                      <m:sub>
                        <m:r>
                          <a:rPr lang="en-US" b="0" i="1" smtClean="0">
                            <a:latin typeface="Cambria Math" panose="02040503050406030204" pitchFamily="18" charset="0"/>
                          </a:rPr>
                          <m:t>1</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r>
                      <a:rPr lang="en-US" b="0" i="1" smtClean="0">
                        <a:latin typeface="Cambria Math" panose="02040503050406030204" pitchFamily="18" charset="0"/>
                      </a:rPr>
                      <m:t>+2</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2</m:t>
                        </m:r>
                      </m:sub>
                    </m:sSub>
                    <m:d>
                      <m:dPr>
                        <m:ctrlPr>
                          <a:rPr lang="en-US" i="1">
                            <a:latin typeface="Cambria Math" panose="02040503050406030204" pitchFamily="18" charset="0"/>
                          </a:rPr>
                        </m:ctrlPr>
                      </m:dPr>
                      <m:e>
                        <m:r>
                          <a:rPr lang="en-US" i="1">
                            <a:latin typeface="Cambria Math" panose="02040503050406030204" pitchFamily="18" charset="0"/>
                          </a:rPr>
                          <m:t>𝑡</m:t>
                        </m:r>
                      </m:e>
                    </m:d>
                    <m:r>
                      <a:rPr lang="en-US" b="0" i="1" smtClean="0">
                        <a:latin typeface="Cambria Math" panose="02040503050406030204" pitchFamily="18" charset="0"/>
                      </a:rPr>
                      <m:t>+2</m:t>
                    </m:r>
                    <m:r>
                      <a:rPr lang="en-US" b="0" i="1" smtClean="0">
                        <a:latin typeface="Cambria Math" panose="02040503050406030204" pitchFamily="18" charset="0"/>
                      </a:rPr>
                      <m:t>𝑈</m:t>
                    </m:r>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m:t>
                    </m:r>
                  </m:oMath>
                </a14:m>
                <a:endParaRPr lang="en-US" dirty="0" smtClean="0"/>
              </a:p>
              <a:p>
                <a:r>
                  <a:rPr lang="en-US" dirty="0" smtClean="0"/>
                  <a:t>With </a:t>
                </a:r>
                <a14:m>
                  <m:oMath xmlns:m="http://schemas.openxmlformats.org/officeDocument/2006/math">
                    <m:r>
                      <a:rPr lang="en-US" b="0" i="1" smtClean="0">
                        <a:latin typeface="Cambria Math" panose="02040503050406030204" pitchFamily="18" charset="0"/>
                      </a:rPr>
                      <m:t>𝑋</m:t>
                    </m:r>
                    <m:d>
                      <m:dPr>
                        <m:ctrlPr>
                          <a:rPr lang="en-US" b="0" i="1" smtClean="0">
                            <a:latin typeface="Cambria Math" panose="02040503050406030204" pitchFamily="18" charset="0"/>
                          </a:rPr>
                        </m:ctrlPr>
                      </m:dPr>
                      <m:e>
                        <m:r>
                          <a:rPr lang="en-US" b="0" i="1" smtClean="0">
                            <a:latin typeface="Cambria Math" panose="02040503050406030204" pitchFamily="18" charset="0"/>
                          </a:rPr>
                          <m:t>0</m:t>
                        </m:r>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m>
                          <m:mPr>
                            <m:mcs>
                              <m:mc>
                                <m:mcPr>
                                  <m:count m:val="1"/>
                                  <m:mcJc m:val="center"/>
                                </m:mcPr>
                              </m:mc>
                            </m:mcs>
                            <m:ctrlPr>
                              <a:rPr lang="en-US" b="0" i="1" smtClean="0">
                                <a:latin typeface="Cambria Math" panose="02040503050406030204" pitchFamily="18" charset="0"/>
                              </a:rPr>
                            </m:ctrlPr>
                          </m:mPr>
                          <m:m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m:rPr>
                                  <m:brk m:alnAt="7"/>
                                </m:rPr>
                                <a:rPr lang="en-US" b="0" i="1" smtClean="0">
                                  <a:latin typeface="Cambria Math" panose="02040503050406030204" pitchFamily="18" charset="0"/>
                                </a:rPr>
                                <m:t>(</m:t>
                              </m:r>
                              <m:r>
                                <a:rPr lang="en-US" b="0" i="1" smtClean="0">
                                  <a:latin typeface="Cambria Math" panose="02040503050406030204" pitchFamily="18" charset="0"/>
                                </a:rPr>
                                <m:t>0)</m:t>
                              </m:r>
                            </m:e>
                          </m:mr>
                          <m:m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r>
                                <a:rPr lang="en-US" b="0" i="1" smtClean="0">
                                  <a:latin typeface="Cambria Math" panose="02040503050406030204" pitchFamily="18" charset="0"/>
                                </a:rPr>
                                <m:t>(0)</m:t>
                              </m:r>
                            </m:e>
                          </m:mr>
                        </m:m>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m>
                          <m:mPr>
                            <m:mcs>
                              <m:mc>
                                <m:mcPr>
                                  <m:count m:val="1"/>
                                  <m:mcJc m:val="center"/>
                                </m:mcPr>
                              </m:mc>
                            </m:mcs>
                            <m:ctrlPr>
                              <a:rPr lang="en-US" b="0" i="1" smtClean="0">
                                <a:latin typeface="Cambria Math" panose="02040503050406030204" pitchFamily="18" charset="0"/>
                              </a:rPr>
                            </m:ctrlPr>
                          </m:mPr>
                          <m:mr>
                            <m:e>
                              <m:r>
                                <m:rPr>
                                  <m:brk m:alnAt="7"/>
                                </m:rPr>
                                <a:rPr lang="en-US" b="0" i="1" smtClean="0">
                                  <a:latin typeface="Cambria Math" panose="02040503050406030204" pitchFamily="18" charset="0"/>
                                </a:rPr>
                                <m:t>1</m:t>
                              </m:r>
                            </m:e>
                          </m:mr>
                          <m:mr>
                            <m:e>
                              <m:r>
                                <a:rPr lang="en-US" b="0" i="1" smtClean="0">
                                  <a:latin typeface="Cambria Math" panose="02040503050406030204" pitchFamily="18" charset="0"/>
                                </a:rPr>
                                <m:t>−2</m:t>
                              </m:r>
                            </m:e>
                          </m:mr>
                        </m:m>
                      </m:e>
                    </m:d>
                  </m:oMath>
                </a14:m>
                <a:r>
                  <a:rPr lang="en-US" dirty="0" smtClean="0"/>
                  <a:t> such that following P.I is minimize </a:t>
                </a:r>
              </a:p>
              <a:p>
                <a14:m>
                  <m:oMath xmlns:m="http://schemas.openxmlformats.org/officeDocument/2006/math">
                    <m:r>
                      <a:rPr lang="en-US" b="0" i="1" smtClean="0">
                        <a:latin typeface="Cambria Math" panose="02040503050406030204" pitchFamily="18" charset="0"/>
                      </a:rPr>
                      <m:t>𝐽</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d>
                      <m:dPr>
                        <m:begChr m:val="["/>
                        <m:endChr m:val="]"/>
                        <m:ctrlPr>
                          <a:rPr lang="en-US" b="0" i="1" smtClean="0">
                            <a:latin typeface="Cambria Math" panose="02040503050406030204" pitchFamily="18" charset="0"/>
                          </a:rPr>
                        </m:ctrlPr>
                      </m:dPr>
                      <m:e>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𝑥</m:t>
                            </m:r>
                          </m:e>
                          <m:sub>
                            <m:r>
                              <a:rPr lang="en-US" b="0" i="1" smtClean="0">
                                <a:latin typeface="Cambria Math" panose="02040503050406030204" pitchFamily="18" charset="0"/>
                              </a:rPr>
                              <m:t>1</m:t>
                            </m:r>
                          </m:sub>
                          <m:sup>
                            <m:r>
                              <a:rPr lang="en-US" b="0" i="1" smtClean="0">
                                <a:latin typeface="Cambria Math" panose="02040503050406030204" pitchFamily="18" charset="0"/>
                              </a:rPr>
                              <m:t>2</m:t>
                            </m:r>
                          </m:sup>
                        </m:sSubSup>
                        <m:d>
                          <m:dPr>
                            <m:ctrlPr>
                              <a:rPr lang="en-US" b="0" i="1" smtClean="0">
                                <a:latin typeface="Cambria Math" panose="02040503050406030204" pitchFamily="18" charset="0"/>
                              </a:rPr>
                            </m:ctrlPr>
                          </m:dPr>
                          <m:e>
                            <m:r>
                              <a:rPr lang="en-US" b="0" i="1" smtClean="0">
                                <a:latin typeface="Cambria Math" panose="02040503050406030204" pitchFamily="18" charset="0"/>
                              </a:rPr>
                              <m:t>6</m:t>
                            </m:r>
                          </m:e>
                        </m:d>
                        <m:r>
                          <a:rPr lang="en-US" b="0" i="1" smtClean="0">
                            <a:latin typeface="Cambria Math" panose="02040503050406030204" pitchFamily="18" charset="0"/>
                          </a:rPr>
                          <m:t>+2</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6</m:t>
                            </m:r>
                          </m:e>
                        </m:d>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6</m:t>
                            </m:r>
                          </m:e>
                        </m:d>
                        <m:r>
                          <a:rPr lang="en-US" b="0" i="1" smtClean="0">
                            <a:latin typeface="Cambria Math" panose="02040503050406030204" pitchFamily="18" charset="0"/>
                          </a:rPr>
                          <m:t>+2</m:t>
                        </m:r>
                        <m:sSubSup>
                          <m:sSubSupPr>
                            <m:ctrlPr>
                              <a:rPr lang="en-US" i="1">
                                <a:latin typeface="Cambria Math" panose="02040503050406030204" pitchFamily="18" charset="0"/>
                              </a:rPr>
                            </m:ctrlPr>
                          </m:sSubSupPr>
                          <m:e>
                            <m:r>
                              <a:rPr lang="en-US" i="1">
                                <a:latin typeface="Cambria Math" panose="02040503050406030204" pitchFamily="18" charset="0"/>
                              </a:rPr>
                              <m:t>𝑥</m:t>
                            </m:r>
                          </m:e>
                          <m:sub>
                            <m:r>
                              <a:rPr lang="en-US" b="0" i="1" smtClean="0">
                                <a:latin typeface="Cambria Math" panose="02040503050406030204" pitchFamily="18" charset="0"/>
                              </a:rPr>
                              <m:t>2</m:t>
                            </m:r>
                          </m:sub>
                          <m:sup>
                            <m:r>
                              <a:rPr lang="en-US" i="1">
                                <a:latin typeface="Cambria Math" panose="02040503050406030204" pitchFamily="18" charset="0"/>
                              </a:rPr>
                              <m:t>2</m:t>
                            </m:r>
                          </m:sup>
                        </m:sSubSup>
                        <m:r>
                          <a:rPr lang="en-US" i="1">
                            <a:latin typeface="Cambria Math" panose="02040503050406030204" pitchFamily="18" charset="0"/>
                          </a:rPr>
                          <m:t>(6)</m:t>
                        </m:r>
                      </m:e>
                    </m:d>
                  </m:oMath>
                </a14:m>
                <a:endParaRPr lang="en-US" dirty="0" smtClean="0"/>
              </a:p>
              <a:p>
                <a14:m>
                  <m:oMath xmlns:m="http://schemas.openxmlformats.org/officeDocument/2006/math">
                    <m:r>
                      <a:rPr lang="en-US" b="0" i="1" smtClean="0">
                        <a:latin typeface="Cambria Math" panose="02040503050406030204" pitchFamily="18" charset="0"/>
                      </a:rPr>
                      <m:t>+</m:t>
                    </m:r>
                    <m:nary>
                      <m:naryPr>
                        <m:limLoc m:val="undOvr"/>
                        <m:ctrlPr>
                          <a:rPr lang="en-US" b="0" i="1" smtClean="0">
                            <a:latin typeface="Cambria Math" panose="02040503050406030204" pitchFamily="18" charset="0"/>
                          </a:rPr>
                        </m:ctrlPr>
                      </m:naryPr>
                      <m:sub>
                        <m:r>
                          <m:rPr>
                            <m:brk m:alnAt="24"/>
                          </m:rPr>
                          <a:rPr lang="en-US" b="0" i="1" smtClean="0">
                            <a:latin typeface="Cambria Math" panose="02040503050406030204" pitchFamily="18" charset="0"/>
                          </a:rPr>
                          <m:t>0</m:t>
                        </m:r>
                      </m:sub>
                      <m:sup>
                        <m:r>
                          <a:rPr lang="en-US" b="0" i="1" smtClean="0">
                            <a:latin typeface="Cambria Math" panose="02040503050406030204" pitchFamily="18" charset="0"/>
                          </a:rPr>
                          <m:t>6</m:t>
                        </m:r>
                      </m:sup>
                      <m:e>
                        <m:d>
                          <m:dPr>
                            <m:begChr m:val="["/>
                            <m:endChr m:val="]"/>
                            <m:ctrlPr>
                              <a:rPr lang="en-US" b="0" i="1" smtClean="0">
                                <a:latin typeface="Cambria Math" panose="02040503050406030204" pitchFamily="18" charset="0"/>
                              </a:rPr>
                            </m:ctrlPr>
                          </m:dPr>
                          <m:e>
                            <m:sSubSup>
                              <m:sSubSupPr>
                                <m:ctrlPr>
                                  <a:rPr lang="en-US" i="1">
                                    <a:latin typeface="Cambria Math" panose="02040503050406030204" pitchFamily="18" charset="0"/>
                                  </a:rPr>
                                </m:ctrlPr>
                              </m:sSubSupPr>
                              <m:e>
                                <m:r>
                                  <a:rPr lang="en-US" b="0" i="1" smtClean="0">
                                    <a:latin typeface="Cambria Math" panose="02040503050406030204" pitchFamily="18" charset="0"/>
                                  </a:rPr>
                                  <m:t>2</m:t>
                                </m:r>
                                <m:r>
                                  <a:rPr lang="en-US" i="1">
                                    <a:latin typeface="Cambria Math" panose="02040503050406030204" pitchFamily="18" charset="0"/>
                                  </a:rPr>
                                  <m:t>𝑥</m:t>
                                </m:r>
                              </m:e>
                              <m:sub>
                                <m:r>
                                  <a:rPr lang="en-US" i="1">
                                    <a:latin typeface="Cambria Math" panose="02040503050406030204" pitchFamily="18" charset="0"/>
                                  </a:rPr>
                                  <m:t>1</m:t>
                                </m:r>
                              </m:sub>
                              <m:sup>
                                <m:r>
                                  <a:rPr lang="en-US" i="1">
                                    <a:latin typeface="Cambria Math" panose="02040503050406030204" pitchFamily="18" charset="0"/>
                                  </a:rPr>
                                  <m:t>2</m:t>
                                </m:r>
                              </m:sup>
                            </m:sSubSup>
                            <m:d>
                              <m:dPr>
                                <m:ctrlPr>
                                  <a:rPr lang="en-US" i="1">
                                    <a:latin typeface="Cambria Math" panose="02040503050406030204" pitchFamily="18" charset="0"/>
                                  </a:rPr>
                                </m:ctrlPr>
                              </m:dPr>
                              <m:e>
                                <m:r>
                                  <a:rPr lang="en-US" b="0" i="1" smtClean="0">
                                    <a:latin typeface="Cambria Math" panose="02040503050406030204" pitchFamily="18" charset="0"/>
                                  </a:rPr>
                                  <m:t>𝑡</m:t>
                                </m:r>
                              </m:e>
                            </m:d>
                            <m:r>
                              <a:rPr lang="en-US" b="0" i="1" smtClean="0">
                                <a:latin typeface="Cambria Math" panose="02040503050406030204" pitchFamily="18" charset="0"/>
                              </a:rPr>
                              <m:t>+3</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sub>
                            </m:sSub>
                            <m:d>
                              <m:dPr>
                                <m:ctrlPr>
                                  <a:rPr lang="en-US" i="1">
                                    <a:latin typeface="Cambria Math" panose="02040503050406030204" pitchFamily="18" charset="0"/>
                                  </a:rPr>
                                </m:ctrlPr>
                              </m:dPr>
                              <m:e>
                                <m:r>
                                  <a:rPr lang="en-US" b="0" i="1" smtClean="0">
                                    <a:latin typeface="Cambria Math" panose="02040503050406030204" pitchFamily="18" charset="0"/>
                                  </a:rPr>
                                  <m:t>𝑡</m:t>
                                </m:r>
                              </m:e>
                            </m:d>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2</m:t>
                                </m:r>
                              </m:sub>
                            </m:sSub>
                            <m:d>
                              <m:dPr>
                                <m:ctrlPr>
                                  <a:rPr lang="en-US"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m:t>
                            </m:r>
                            <m:r>
                              <a:rPr lang="en-US" b="0" i="1" smtClean="0">
                                <a:latin typeface="Cambria Math" panose="02040503050406030204" pitchFamily="18" charset="0"/>
                              </a:rPr>
                              <m:t>+</m:t>
                            </m:r>
                            <m:sSubSup>
                              <m:sSubSupPr>
                                <m:ctrlPr>
                                  <a:rPr lang="en-US" i="1">
                                    <a:latin typeface="Cambria Math" panose="02040503050406030204" pitchFamily="18" charset="0"/>
                                  </a:rPr>
                                </m:ctrlPr>
                              </m:sSubSupPr>
                              <m:e>
                                <m:r>
                                  <a:rPr lang="en-US" b="0" i="1" smtClean="0">
                                    <a:latin typeface="Cambria Math" panose="02040503050406030204" pitchFamily="18" charset="0"/>
                                  </a:rPr>
                                  <m:t>2</m:t>
                                </m:r>
                                <m:r>
                                  <a:rPr lang="en-US" i="1">
                                    <a:latin typeface="Cambria Math" panose="02040503050406030204" pitchFamily="18" charset="0"/>
                                  </a:rPr>
                                  <m:t>𝑥</m:t>
                                </m:r>
                              </m:e>
                              <m:sub>
                                <m:r>
                                  <a:rPr lang="en-US" b="0" i="1" smtClean="0">
                                    <a:latin typeface="Cambria Math" panose="02040503050406030204" pitchFamily="18" charset="0"/>
                                  </a:rPr>
                                  <m:t>2</m:t>
                                </m:r>
                              </m:sub>
                              <m:sup>
                                <m:r>
                                  <a:rPr lang="en-US" i="1">
                                    <a:latin typeface="Cambria Math" panose="02040503050406030204" pitchFamily="18" charset="0"/>
                                  </a:rPr>
                                  <m:t>2</m:t>
                                </m:r>
                              </m:sup>
                            </m:sSubSup>
                            <m:d>
                              <m:dPr>
                                <m:ctrlPr>
                                  <a:rPr lang="en-US" i="1">
                                    <a:latin typeface="Cambria Math" panose="02040503050406030204" pitchFamily="18" charset="0"/>
                                  </a:rPr>
                                </m:ctrlPr>
                              </m:dPr>
                              <m:e>
                                <m:r>
                                  <a:rPr lang="en-US" b="0" i="1" smtClean="0">
                                    <a:latin typeface="Cambria Math" panose="02040503050406030204" pitchFamily="18" charset="0"/>
                                  </a:rPr>
                                  <m:t>𝑡</m:t>
                                </m:r>
                              </m:e>
                            </m:d>
                            <m:r>
                              <a:rPr lang="en-US" b="0" i="1" smtClean="0">
                                <a:latin typeface="Cambria Math" panose="02040503050406030204" pitchFamily="18" charset="0"/>
                              </a:rPr>
                              <m:t>+0.5</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𝑢</m:t>
                                </m:r>
                              </m:e>
                              <m:sup>
                                <m:r>
                                  <a:rPr lang="en-US" b="0" i="1" smtClean="0">
                                    <a:latin typeface="Cambria Math" panose="02040503050406030204" pitchFamily="18" charset="0"/>
                                  </a:rPr>
                                  <m:t>2</m:t>
                                </m:r>
                              </m:sup>
                            </m:sSup>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m:t>
                            </m:r>
                          </m:e>
                        </m:d>
                        <m:r>
                          <a:rPr lang="en-US" b="0" i="1" smtClean="0">
                            <a:latin typeface="Cambria Math" panose="02040503050406030204" pitchFamily="18" charset="0"/>
                          </a:rPr>
                          <m:t>𝑑𝑡</m:t>
                        </m:r>
                      </m:e>
                    </m:nary>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043" t="-2241"/>
                </a:stretch>
              </a:blipFill>
            </p:spPr>
            <p:txBody>
              <a:bodyPr/>
              <a:lstStyle/>
              <a:p>
                <a:r>
                  <a:rPr lang="en-US">
                    <a:noFill/>
                  </a:rPr>
                  <a:t> </a:t>
                </a:r>
              </a:p>
            </p:txBody>
          </p:sp>
        </mc:Fallback>
      </mc:AlternateContent>
    </p:spTree>
    <p:extLst>
      <p:ext uri="{BB962C8B-B14F-4D97-AF65-F5344CB8AC3E}">
        <p14:creationId xmlns:p14="http://schemas.microsoft.com/office/powerpoint/2010/main" val="1114582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finite time LQR Problem (Lect39)</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b="1" dirty="0" smtClean="0"/>
                  <a:t>Solution: </a:t>
                </a:r>
                <a:r>
                  <a:rPr lang="en-US" dirty="0" smtClean="0"/>
                  <a:t>Note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0</m:t>
                        </m:r>
                      </m:sub>
                    </m:sSub>
                    <m:r>
                      <a:rPr lang="en-US" b="0" i="1" smtClean="0">
                        <a:latin typeface="Cambria Math" panose="02040503050406030204" pitchFamily="18" charset="0"/>
                      </a:rPr>
                      <m:t>=0  &amp; </m:t>
                    </m:r>
                    <m:sSub>
                      <m:sSubPr>
                        <m:ctrlPr>
                          <a:rPr lang="en-US" b="0" i="1" smtClean="0">
                            <a:latin typeface="Cambria Math" panose="02040503050406030204" pitchFamily="18" charset="0"/>
                          </a:rPr>
                        </m:ctrlPr>
                      </m:sSubPr>
                      <m:e>
                        <m:r>
                          <a:rPr lang="en-US" b="0" i="1" smtClean="0">
                            <a:latin typeface="Cambria Math" panose="02040503050406030204" pitchFamily="18" charset="0"/>
                          </a:rPr>
                          <m:t> </m:t>
                        </m:r>
                        <m:r>
                          <a:rPr lang="en-US" b="0" i="1" smtClean="0">
                            <a:latin typeface="Cambria Math" panose="02040503050406030204" pitchFamily="18" charset="0"/>
                          </a:rPr>
                          <m:t>𝑡</m:t>
                        </m:r>
                      </m:e>
                      <m:sub>
                        <m:r>
                          <a:rPr lang="en-US" b="0" i="1" smtClean="0">
                            <a:latin typeface="Cambria Math" panose="02040503050406030204" pitchFamily="18" charset="0"/>
                          </a:rPr>
                          <m:t>𝑓</m:t>
                        </m:r>
                      </m:sub>
                    </m:sSub>
                    <m:r>
                      <a:rPr lang="en-US" b="0" i="1" smtClean="0">
                        <a:latin typeface="Cambria Math" panose="02040503050406030204" pitchFamily="18" charset="0"/>
                      </a:rPr>
                      <m:t>=6</m:t>
                    </m:r>
                  </m:oMath>
                </a14:m>
                <a:endParaRPr lang="en-US" dirty="0" smtClean="0"/>
              </a:p>
              <a:p>
                <a:r>
                  <a:rPr lang="en-US" dirty="0" smtClean="0"/>
                  <a:t>Convert P.I into standard form </a:t>
                </a:r>
              </a:p>
              <a:p>
                <a14:m>
                  <m:oMath xmlns:m="http://schemas.openxmlformats.org/officeDocument/2006/math">
                    <m:r>
                      <a:rPr lang="en-US" b="0" i="1" smtClean="0">
                        <a:latin typeface="Cambria Math" panose="02040503050406030204" pitchFamily="18" charset="0"/>
                      </a:rPr>
                      <m:t>𝐽</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sSup>
                      <m:sSupPr>
                        <m:ctrlPr>
                          <a:rPr lang="en-US" b="0" i="1" smtClean="0">
                            <a:latin typeface="Cambria Math" panose="02040503050406030204" pitchFamily="18" charset="0"/>
                          </a:rPr>
                        </m:ctrlPr>
                      </m:sSupPr>
                      <m:e>
                        <m:r>
                          <a:rPr lang="en-US" b="0" i="1" smtClean="0">
                            <a:latin typeface="Cambria Math" panose="02040503050406030204" pitchFamily="18" charset="0"/>
                          </a:rPr>
                          <m:t>𝑋</m:t>
                        </m:r>
                      </m:e>
                      <m:sup>
                        <m:r>
                          <a:rPr lang="en-US" b="0" i="1" smtClean="0">
                            <a:latin typeface="Cambria Math" panose="02040503050406030204" pitchFamily="18" charset="0"/>
                          </a:rPr>
                          <m:t>𝑇</m:t>
                        </m:r>
                      </m:sup>
                    </m:sSup>
                    <m:d>
                      <m:dPr>
                        <m:ctrlPr>
                          <a:rPr lang="en-US" b="0" i="1" smtClean="0">
                            <a:latin typeface="Cambria Math" panose="02040503050406030204" pitchFamily="18" charset="0"/>
                          </a:rPr>
                        </m:ctrlPr>
                      </m:dPr>
                      <m:e>
                        <m:r>
                          <a:rPr lang="en-US" b="0" i="1" smtClean="0">
                            <a:latin typeface="Cambria Math" panose="02040503050406030204" pitchFamily="18" charset="0"/>
                          </a:rPr>
                          <m:t>6</m:t>
                        </m:r>
                      </m:e>
                    </m:d>
                    <m:d>
                      <m:dPr>
                        <m:begChr m:val="["/>
                        <m:endChr m:val="]"/>
                        <m:ctrlPr>
                          <a:rPr lang="en-US" b="0" i="1" smtClean="0">
                            <a:latin typeface="Cambria Math" panose="02040503050406030204" pitchFamily="18" charset="0"/>
                          </a:rPr>
                        </m:ctrlPr>
                      </m:dPr>
                      <m:e>
                        <m:m>
                          <m:mPr>
                            <m:mcs>
                              <m:mc>
                                <m:mcPr>
                                  <m:count m:val="2"/>
                                  <m:mcJc m:val="center"/>
                                </m:mcPr>
                              </m:mc>
                            </m:mcs>
                            <m:ctrlPr>
                              <a:rPr lang="en-US" b="0" i="1" smtClean="0">
                                <a:latin typeface="Cambria Math" panose="02040503050406030204" pitchFamily="18" charset="0"/>
                              </a:rPr>
                            </m:ctrlPr>
                          </m:mPr>
                          <m:mr>
                            <m:e>
                              <m:r>
                                <m:rPr>
                                  <m:brk m:alnAt="7"/>
                                </m:rPr>
                                <a:rPr lang="en-US" b="0" i="1" smtClean="0">
                                  <a:latin typeface="Cambria Math" panose="02040503050406030204" pitchFamily="18" charset="0"/>
                                </a:rPr>
                                <m:t>1</m:t>
                              </m:r>
                            </m:e>
                            <m:e>
                              <m:r>
                                <a:rPr lang="en-US" b="0" i="1" smtClean="0">
                                  <a:latin typeface="Cambria Math" panose="02040503050406030204" pitchFamily="18" charset="0"/>
                                </a:rPr>
                                <m:t>1</m:t>
                              </m:r>
                            </m:e>
                          </m:mr>
                          <m:mr>
                            <m:e>
                              <m:r>
                                <a:rPr lang="en-US" b="0" i="1" smtClean="0">
                                  <a:latin typeface="Cambria Math" panose="02040503050406030204" pitchFamily="18" charset="0"/>
                                </a:rPr>
                                <m:t>1</m:t>
                              </m:r>
                            </m:e>
                            <m:e>
                              <m:r>
                                <a:rPr lang="en-US" b="0" i="1" smtClean="0">
                                  <a:latin typeface="Cambria Math" panose="02040503050406030204" pitchFamily="18" charset="0"/>
                                </a:rPr>
                                <m:t>2</m:t>
                              </m:r>
                            </m:e>
                          </m:mr>
                        </m:m>
                      </m:e>
                    </m:d>
                    <m:r>
                      <a:rPr lang="en-US" b="0" i="1" smtClean="0">
                        <a:latin typeface="Cambria Math" panose="02040503050406030204" pitchFamily="18" charset="0"/>
                      </a:rPr>
                      <m:t>𝑋</m:t>
                    </m:r>
                    <m:d>
                      <m:dPr>
                        <m:ctrlPr>
                          <a:rPr lang="en-US" b="0" i="1" smtClean="0">
                            <a:latin typeface="Cambria Math" panose="02040503050406030204" pitchFamily="18" charset="0"/>
                          </a:rPr>
                        </m:ctrlPr>
                      </m:dPr>
                      <m:e>
                        <m:r>
                          <a:rPr lang="en-US" b="0" i="1" smtClean="0">
                            <a:latin typeface="Cambria Math" panose="02040503050406030204" pitchFamily="18" charset="0"/>
                          </a:rPr>
                          <m:t>6</m:t>
                        </m:r>
                      </m:e>
                    </m:d>
                    <m:r>
                      <a:rPr lang="en-US" b="0" i="1" smtClean="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nary>
                      <m:naryPr>
                        <m:limLoc m:val="undOvr"/>
                        <m:ctrlPr>
                          <a:rPr lang="en-US" i="1" smtClean="0">
                            <a:latin typeface="Cambria Math" panose="02040503050406030204" pitchFamily="18" charset="0"/>
                          </a:rPr>
                        </m:ctrlPr>
                      </m:naryPr>
                      <m:sub>
                        <m:r>
                          <m:rPr>
                            <m:brk m:alnAt="24"/>
                          </m:rPr>
                          <a:rPr lang="en-US" b="0" i="1" smtClean="0">
                            <a:latin typeface="Cambria Math" panose="02040503050406030204" pitchFamily="18" charset="0"/>
                          </a:rPr>
                          <m:t>0</m:t>
                        </m:r>
                      </m:sub>
                      <m:sup>
                        <m:r>
                          <a:rPr lang="en-US" b="0" i="1" smtClean="0">
                            <a:latin typeface="Cambria Math" panose="02040503050406030204" pitchFamily="18" charset="0"/>
                          </a:rPr>
                          <m:t>6</m:t>
                        </m:r>
                      </m:sup>
                      <m:e>
                        <m:d>
                          <m:dPr>
                            <m:begChr m:val="["/>
                            <m:endChr m:val="]"/>
                            <m:ctrlPr>
                              <a:rPr lang="en-US" i="1" smtClean="0">
                                <a:latin typeface="Cambria Math" panose="02040503050406030204" pitchFamily="18" charset="0"/>
                              </a:rPr>
                            </m:ctrlPr>
                          </m:dPr>
                          <m:e>
                            <m:sSup>
                              <m:sSupPr>
                                <m:ctrlPr>
                                  <a:rPr lang="en-US" i="1" smtClean="0">
                                    <a:latin typeface="Cambria Math" panose="02040503050406030204" pitchFamily="18" charset="0"/>
                                  </a:rPr>
                                </m:ctrlPr>
                              </m:sSupPr>
                              <m:e>
                                <m:r>
                                  <a:rPr lang="en-US" b="0" i="1" smtClean="0">
                                    <a:latin typeface="Cambria Math" panose="02040503050406030204" pitchFamily="18" charset="0"/>
                                  </a:rPr>
                                  <m:t>𝑋</m:t>
                                </m:r>
                              </m:e>
                              <m:sup>
                                <m:r>
                                  <a:rPr lang="en-US" b="0" i="1" smtClean="0">
                                    <a:latin typeface="Cambria Math" panose="02040503050406030204" pitchFamily="18" charset="0"/>
                                  </a:rPr>
                                  <m:t>𝑇</m:t>
                                </m:r>
                              </m:sup>
                            </m:sSup>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d>
                              <m:dPr>
                                <m:begChr m:val="["/>
                                <m:endChr m:val="]"/>
                                <m:ctrlPr>
                                  <a:rPr lang="en-US" b="0" i="1" smtClean="0">
                                    <a:latin typeface="Cambria Math" panose="02040503050406030204" pitchFamily="18" charset="0"/>
                                  </a:rPr>
                                </m:ctrlPr>
                              </m:dPr>
                              <m:e>
                                <m:m>
                                  <m:mPr>
                                    <m:mcs>
                                      <m:mc>
                                        <m:mcPr>
                                          <m:count m:val="2"/>
                                          <m:mcJc m:val="center"/>
                                        </m:mcPr>
                                      </m:mc>
                                    </m:mcs>
                                    <m:ctrlPr>
                                      <a:rPr lang="en-US" b="0" i="1" smtClean="0">
                                        <a:latin typeface="Cambria Math" panose="02040503050406030204" pitchFamily="18" charset="0"/>
                                      </a:rPr>
                                    </m:ctrlPr>
                                  </m:mPr>
                                  <m:mr>
                                    <m:e>
                                      <m:r>
                                        <a:rPr lang="en-US" b="0" i="1" smtClean="0">
                                          <a:latin typeface="Cambria Math" panose="02040503050406030204" pitchFamily="18" charset="0"/>
                                        </a:rPr>
                                        <m:t>4</m:t>
                                      </m:r>
                                    </m:e>
                                    <m:e>
                                      <m:r>
                                        <a:rPr lang="en-US" b="0" i="1" smtClean="0">
                                          <a:latin typeface="Cambria Math" panose="02040503050406030204" pitchFamily="18" charset="0"/>
                                        </a:rPr>
                                        <m:t>3</m:t>
                                      </m:r>
                                    </m:e>
                                  </m:mr>
                                  <m:mr>
                                    <m:e>
                                      <m:r>
                                        <a:rPr lang="en-US" b="0" i="1" smtClean="0">
                                          <a:latin typeface="Cambria Math" panose="02040503050406030204" pitchFamily="18" charset="0"/>
                                        </a:rPr>
                                        <m:t>3</m:t>
                                      </m:r>
                                    </m:e>
                                    <m:e>
                                      <m:r>
                                        <a:rPr lang="en-US" b="0" i="1" smtClean="0">
                                          <a:latin typeface="Cambria Math" panose="02040503050406030204" pitchFamily="18" charset="0"/>
                                        </a:rPr>
                                        <m:t>4</m:t>
                                      </m:r>
                                    </m:e>
                                  </m:mr>
                                </m:m>
                              </m:e>
                            </m:d>
                            <m:r>
                              <a:rPr lang="en-US" b="0" i="1" smtClean="0">
                                <a:latin typeface="Cambria Math" panose="02040503050406030204" pitchFamily="18" charset="0"/>
                              </a:rPr>
                              <m:t>𝑋</m:t>
                            </m:r>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r>
                              <a:rPr lang="en-US" b="0" i="1" smtClean="0">
                                <a:latin typeface="Cambria Math" panose="02040503050406030204" pitchFamily="18" charset="0"/>
                              </a:rPr>
                              <m:t>+</m:t>
                            </m:r>
                            <m:r>
                              <a:rPr lang="en-US" b="0" i="1" smtClean="0">
                                <a:latin typeface="Cambria Math" panose="02040503050406030204" pitchFamily="18" charset="0"/>
                              </a:rPr>
                              <m:t>𝑢</m:t>
                            </m:r>
                            <m:r>
                              <a:rPr lang="en-US" b="0" i="1" smtClean="0">
                                <a:latin typeface="Cambria Math" panose="02040503050406030204" pitchFamily="18" charset="0"/>
                                <a:ea typeface="Cambria Math" panose="02040503050406030204" pitchFamily="18" charset="0"/>
                              </a:rPr>
                              <m:t>×1×</m:t>
                            </m:r>
                            <m:r>
                              <a:rPr lang="en-US" b="0" i="1" smtClean="0">
                                <a:latin typeface="Cambria Math" panose="02040503050406030204" pitchFamily="18" charset="0"/>
                                <a:ea typeface="Cambria Math" panose="02040503050406030204" pitchFamily="18" charset="0"/>
                              </a:rPr>
                              <m:t>𝑢</m:t>
                            </m:r>
                          </m:e>
                        </m:d>
                        <m:r>
                          <a:rPr lang="en-US" b="0" i="1" smtClean="0">
                            <a:latin typeface="Cambria Math" panose="02040503050406030204" pitchFamily="18" charset="0"/>
                          </a:rPr>
                          <m:t>𝑑𝑡</m:t>
                        </m:r>
                      </m:e>
                    </m:nary>
                  </m:oMath>
                </a14:m>
                <a:endParaRPr lang="en-US" dirty="0" smtClean="0"/>
              </a:p>
              <a:p>
                <a:r>
                  <a:rPr lang="en-US" dirty="0" smtClean="0"/>
                  <a:t>Comparing above </a:t>
                </a:r>
                <a:r>
                  <a:rPr lang="en-US" dirty="0" err="1" smtClean="0"/>
                  <a:t>equ</a:t>
                </a:r>
                <a:r>
                  <a:rPr lang="en-US" dirty="0" smtClean="0"/>
                  <a:t> with standard P.I equation</a:t>
                </a:r>
              </a:p>
              <a:p>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𝐽</m:t>
                        </m:r>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r>
                          <a:rPr lang="en-US" i="1">
                            <a:latin typeface="Cambria Math" panose="02040503050406030204" pitchFamily="18" charset="0"/>
                          </a:rPr>
                          <m:t>𝑋</m:t>
                        </m:r>
                      </m:e>
                      <m:sup>
                        <m:r>
                          <a:rPr lang="en-US" i="1">
                            <a:latin typeface="Cambria Math" panose="02040503050406030204" pitchFamily="18" charset="0"/>
                          </a:rPr>
                          <m:t>𝑇</m:t>
                        </m:r>
                      </m:sup>
                    </m:sSup>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𝑓</m:t>
                            </m:r>
                          </m:sub>
                        </m:sSub>
                      </m:e>
                    </m:d>
                    <m:r>
                      <a:rPr lang="en-US" i="1">
                        <a:latin typeface="Cambria Math" panose="02040503050406030204" pitchFamily="18" charset="0"/>
                      </a:rPr>
                      <m:t>𝐹</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𝑓</m:t>
                            </m:r>
                          </m:sub>
                        </m:sSub>
                      </m:e>
                    </m:d>
                    <m:r>
                      <a:rPr lang="en-US" i="1">
                        <a:latin typeface="Cambria Math" panose="02040503050406030204" pitchFamily="18" charset="0"/>
                      </a:rPr>
                      <m:t>𝑋</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𝑓</m:t>
                            </m:r>
                          </m:sub>
                        </m:sSub>
                      </m:e>
                    </m:d>
                    <m:r>
                      <a:rPr lang="en-US">
                        <a:latin typeface="Cambria Math" panose="02040503050406030204" pitchFamily="18" charset="0"/>
                      </a:rPr>
                      <m:t>+</m:t>
                    </m:r>
                    <m:nary>
                      <m:naryPr>
                        <m:limLoc m:val="undOvr"/>
                        <m:ctrlPr>
                          <a:rPr lang="en-US" i="1">
                            <a:latin typeface="Cambria Math" panose="02040503050406030204" pitchFamily="18" charset="0"/>
                          </a:rPr>
                        </m:ctrlPr>
                      </m:naryPr>
                      <m:sub>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0</m:t>
                            </m:r>
                          </m:sub>
                        </m:sSub>
                      </m:sub>
                      <m:sup>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𝑓</m:t>
                            </m:r>
                          </m:sub>
                        </m:sSub>
                      </m:sup>
                      <m:e>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d>
                          <m:dPr>
                            <m:begChr m:val="["/>
                            <m:endChr m:val="]"/>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𝑇</m:t>
                                </m:r>
                              </m:sup>
                            </m:sSup>
                            <m:d>
                              <m:dPr>
                                <m:ctrlPr>
                                  <a:rPr lang="en-US"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𝑄𝑋</m:t>
                            </m:r>
                            <m:d>
                              <m:dPr>
                                <m:ctrlPr>
                                  <a:rPr lang="en-US"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𝑈</m:t>
                                </m:r>
                              </m:e>
                              <m:sup>
                                <m:r>
                                  <a:rPr lang="en-US" i="1">
                                    <a:latin typeface="Cambria Math" panose="02040503050406030204" pitchFamily="18" charset="0"/>
                                  </a:rPr>
                                  <m:t>𝑇</m:t>
                                </m:r>
                              </m:sup>
                            </m:sSup>
                            <m:d>
                              <m:dPr>
                                <m:ctrlPr>
                                  <a:rPr lang="en-US"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𝑅𝑈</m:t>
                            </m:r>
                            <m:d>
                              <m:dPr>
                                <m:ctrlPr>
                                  <a:rPr lang="en-US" i="1">
                                    <a:latin typeface="Cambria Math" panose="02040503050406030204" pitchFamily="18" charset="0"/>
                                  </a:rPr>
                                </m:ctrlPr>
                              </m:dPr>
                              <m:e>
                                <m:r>
                                  <a:rPr lang="en-US" i="1">
                                    <a:latin typeface="Cambria Math" panose="02040503050406030204" pitchFamily="18" charset="0"/>
                                  </a:rPr>
                                  <m:t>𝑡</m:t>
                                </m:r>
                              </m:e>
                            </m:d>
                          </m:e>
                        </m:d>
                        <m:r>
                          <a:rPr lang="en-US" i="1">
                            <a:latin typeface="Cambria Math" panose="02040503050406030204" pitchFamily="18" charset="0"/>
                          </a:rPr>
                          <m:t>𝑑𝑡</m:t>
                        </m:r>
                      </m:e>
                    </m:nary>
                  </m:oMath>
                </a14:m>
                <a:r>
                  <a:rPr lang="en-US" dirty="0" smtClean="0"/>
                  <a:t> </a:t>
                </a:r>
              </a:p>
              <a:p>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𝐹</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𝑓</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m>
                          <m:mPr>
                            <m:mcs>
                              <m:mc>
                                <m:mcPr>
                                  <m:count m:val="2"/>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1</m:t>
                              </m:r>
                            </m:e>
                            <m:e>
                              <m:r>
                                <a:rPr lang="en-US" i="1">
                                  <a:latin typeface="Cambria Math" panose="02040503050406030204" pitchFamily="18" charset="0"/>
                                </a:rPr>
                                <m:t>1</m:t>
                              </m:r>
                            </m:e>
                          </m:mr>
                          <m:mr>
                            <m:e>
                              <m:r>
                                <a:rPr lang="en-US" i="1">
                                  <a:latin typeface="Cambria Math" panose="02040503050406030204" pitchFamily="18" charset="0"/>
                                </a:rPr>
                                <m:t>1</m:t>
                              </m:r>
                            </m:e>
                            <m:e>
                              <m:r>
                                <a:rPr lang="en-US" i="1">
                                  <a:latin typeface="Cambria Math" panose="02040503050406030204" pitchFamily="18" charset="0"/>
                                </a:rPr>
                                <m:t>2</m:t>
                              </m:r>
                            </m:e>
                          </m:mr>
                        </m:m>
                      </m:e>
                    </m:d>
                  </m:oMath>
                </a14:m>
                <a:r>
                  <a:rPr lang="en-US" dirty="0" smtClean="0"/>
                  <a:t>		</a:t>
                </a:r>
                <a14:m>
                  <m:oMath xmlns:m="http://schemas.openxmlformats.org/officeDocument/2006/math">
                    <m:r>
                      <m:rPr>
                        <m:sty m:val="p"/>
                      </m:rPr>
                      <a:rPr lang="en-US" b="0" i="0" smtClean="0">
                        <a:latin typeface="Cambria Math" panose="02040503050406030204" pitchFamily="18" charset="0"/>
                      </a:rPr>
                      <m:t>Q</m:t>
                    </m:r>
                    <m:d>
                      <m:dPr>
                        <m:ctrlPr>
                          <a:rPr lang="en-US" b="0" i="1" smtClean="0">
                            <a:latin typeface="Cambria Math" panose="02040503050406030204" pitchFamily="18" charset="0"/>
                          </a:rPr>
                        </m:ctrlPr>
                      </m:dPr>
                      <m:e>
                        <m:r>
                          <m:rPr>
                            <m:sty m:val="p"/>
                          </m:rPr>
                          <a:rPr lang="en-US" b="0" i="0" smtClean="0">
                            <a:latin typeface="Cambria Math" panose="02040503050406030204" pitchFamily="18" charset="0"/>
                          </a:rPr>
                          <m:t>t</m:t>
                        </m:r>
                      </m:e>
                    </m:d>
                    <m:r>
                      <a:rPr lang="en-US" b="0" i="0" smtClean="0">
                        <a:latin typeface="Cambria Math" panose="02040503050406030204" pitchFamily="18" charset="0"/>
                      </a:rPr>
                      <m:t>=</m:t>
                    </m:r>
                    <m:d>
                      <m:dPr>
                        <m:begChr m:val="["/>
                        <m:endChr m:val="]"/>
                        <m:ctrlPr>
                          <a:rPr lang="en-US" i="1">
                            <a:latin typeface="Cambria Math" panose="02040503050406030204" pitchFamily="18" charset="0"/>
                          </a:rPr>
                        </m:ctrlPr>
                      </m:dPr>
                      <m:e>
                        <m:m>
                          <m:mPr>
                            <m:mcs>
                              <m:mc>
                                <m:mcPr>
                                  <m:count m:val="2"/>
                                  <m:mcJc m:val="center"/>
                                </m:mcPr>
                              </m:mc>
                            </m:mcs>
                            <m:ctrlPr>
                              <a:rPr lang="en-US" i="1">
                                <a:latin typeface="Cambria Math" panose="02040503050406030204" pitchFamily="18" charset="0"/>
                              </a:rPr>
                            </m:ctrlPr>
                          </m:mPr>
                          <m:mr>
                            <m:e>
                              <m:r>
                                <a:rPr lang="en-US" i="1">
                                  <a:latin typeface="Cambria Math" panose="02040503050406030204" pitchFamily="18" charset="0"/>
                                </a:rPr>
                                <m:t>4</m:t>
                              </m:r>
                            </m:e>
                            <m:e>
                              <m:r>
                                <a:rPr lang="en-US" i="1">
                                  <a:latin typeface="Cambria Math" panose="02040503050406030204" pitchFamily="18" charset="0"/>
                                </a:rPr>
                                <m:t>3</m:t>
                              </m:r>
                            </m:e>
                          </m:mr>
                          <m:mr>
                            <m:e>
                              <m:r>
                                <a:rPr lang="en-US" i="1">
                                  <a:latin typeface="Cambria Math" panose="02040503050406030204" pitchFamily="18" charset="0"/>
                                </a:rPr>
                                <m:t>3</m:t>
                              </m:r>
                            </m:e>
                            <m:e>
                              <m:r>
                                <a:rPr lang="en-US" i="1">
                                  <a:latin typeface="Cambria Math" panose="02040503050406030204" pitchFamily="18" charset="0"/>
                                </a:rPr>
                                <m:t>4</m:t>
                              </m:r>
                            </m:e>
                          </m:mr>
                        </m:m>
                      </m:e>
                    </m:d>
                  </m:oMath>
                </a14:m>
                <a:r>
                  <a:rPr lang="en-US" dirty="0" smtClean="0"/>
                  <a:t>		</a:t>
                </a:r>
                <a14:m>
                  <m:oMath xmlns:m="http://schemas.openxmlformats.org/officeDocument/2006/math">
                    <m:r>
                      <a:rPr lang="en-US" b="0" i="1" smtClean="0">
                        <a:latin typeface="Cambria Math" panose="02040503050406030204" pitchFamily="18" charset="0"/>
                      </a:rPr>
                      <m:t>𝑅</m:t>
                    </m:r>
                    <m:r>
                      <a:rPr lang="en-US" b="0" i="1" smtClean="0">
                        <a:latin typeface="Cambria Math" panose="02040503050406030204" pitchFamily="18" charset="0"/>
                      </a:rPr>
                      <m:t>=1</m:t>
                    </m:r>
                  </m:oMath>
                </a14:m>
                <a:endParaRPr lang="en-US" dirty="0" smtClean="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043" t="-1961"/>
                </a:stretch>
              </a:blipFill>
            </p:spPr>
            <p:txBody>
              <a:bodyPr/>
              <a:lstStyle/>
              <a:p>
                <a:r>
                  <a:rPr lang="en-US">
                    <a:noFill/>
                  </a:rPr>
                  <a:t> </a:t>
                </a:r>
              </a:p>
            </p:txBody>
          </p:sp>
        </mc:Fallback>
      </mc:AlternateContent>
    </p:spTree>
    <p:extLst>
      <p:ext uri="{BB962C8B-B14F-4D97-AF65-F5344CB8AC3E}">
        <p14:creationId xmlns:p14="http://schemas.microsoft.com/office/powerpoint/2010/main" val="20836704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Given system can be written in matrix form as </a:t>
                </a:r>
              </a:p>
              <a:p>
                <a14:m>
                  <m:oMath xmlns:m="http://schemas.openxmlformats.org/officeDocument/2006/math">
                    <m:d>
                      <m:dPr>
                        <m:begChr m:val="["/>
                        <m:endChr m:val="]"/>
                        <m:ctrlPr>
                          <a:rPr lang="en-US" i="1" smtClean="0">
                            <a:latin typeface="Cambria Math" panose="02040503050406030204" pitchFamily="18" charset="0"/>
                          </a:rPr>
                        </m:ctrlPr>
                      </m:dPr>
                      <m:e>
                        <m:m>
                          <m:mPr>
                            <m:mcs>
                              <m:mc>
                                <m:mcPr>
                                  <m:count m:val="1"/>
                                  <m:mcJc m:val="center"/>
                                </m:mcPr>
                              </m:mc>
                            </m:mcs>
                            <m:ctrlPr>
                              <a:rPr lang="en-US" i="1" smtClean="0">
                                <a:latin typeface="Cambria Math" panose="02040503050406030204" pitchFamily="18" charset="0"/>
                              </a:rPr>
                            </m:ctrlPr>
                          </m:mPr>
                          <m:mr>
                            <m:e>
                              <m:sSub>
                                <m:sSubPr>
                                  <m:ctrlPr>
                                    <a:rPr lang="en-US" i="1" smtClean="0">
                                      <a:latin typeface="Cambria Math" panose="02040503050406030204" pitchFamily="18" charset="0"/>
                                    </a:rPr>
                                  </m:ctrlPr>
                                </m:sSubPr>
                                <m:e>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𝑥</m:t>
                                      </m:r>
                                    </m:e>
                                  </m:acc>
                                </m:e>
                                <m:sub>
                                  <m:r>
                                    <a:rPr lang="en-US" b="0" i="1" smtClean="0">
                                      <a:latin typeface="Cambria Math" panose="02040503050406030204" pitchFamily="18" charset="0"/>
                                    </a:rPr>
                                    <m:t>1</m:t>
                                  </m:r>
                                </m:sub>
                              </m:sSub>
                            </m:e>
                          </m:mr>
                          <m:mr>
                            <m:e>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𝑥</m:t>
                                      </m:r>
                                    </m:e>
                                  </m:acc>
                                </m:e>
                                <m:sub>
                                  <m:r>
                                    <a:rPr lang="en-US" b="0" i="1" smtClean="0">
                                      <a:latin typeface="Cambria Math" panose="02040503050406030204" pitchFamily="18" charset="0"/>
                                    </a:rPr>
                                    <m:t>2</m:t>
                                  </m:r>
                                </m:sub>
                              </m:sSub>
                            </m:e>
                          </m:mr>
                        </m:m>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m>
                          <m:mPr>
                            <m:mcs>
                              <m:mc>
                                <m:mcPr>
                                  <m:count m:val="2"/>
                                  <m:mcJc m:val="center"/>
                                </m:mcPr>
                              </m:mc>
                            </m:mcs>
                            <m:ctrlPr>
                              <a:rPr lang="en-US" b="0" i="1" smtClean="0">
                                <a:latin typeface="Cambria Math" panose="02040503050406030204" pitchFamily="18" charset="0"/>
                              </a:rPr>
                            </m:ctrlPr>
                          </m:mPr>
                          <m:mr>
                            <m:e>
                              <m:r>
                                <m:rPr>
                                  <m:brk m:alnAt="7"/>
                                </m:rPr>
                                <a:rPr lang="en-US" b="0" i="1" smtClean="0">
                                  <a:latin typeface="Cambria Math" panose="02040503050406030204" pitchFamily="18" charset="0"/>
                                </a:rPr>
                                <m:t>0</m:t>
                              </m:r>
                            </m:e>
                            <m:e>
                              <m:r>
                                <a:rPr lang="en-US" b="0" i="1" smtClean="0">
                                  <a:latin typeface="Cambria Math" panose="02040503050406030204" pitchFamily="18" charset="0"/>
                                </a:rPr>
                                <m:t>1</m:t>
                              </m:r>
                            </m:e>
                          </m:mr>
                          <m:mr>
                            <m:e>
                              <m:r>
                                <a:rPr lang="en-US" b="0" i="1" smtClean="0">
                                  <a:latin typeface="Cambria Math" panose="02040503050406030204" pitchFamily="18" charset="0"/>
                                </a:rPr>
                                <m:t>−2</m:t>
                              </m:r>
                            </m:e>
                            <m:e>
                              <m:r>
                                <a:rPr lang="en-US" b="0" i="1" smtClean="0">
                                  <a:latin typeface="Cambria Math" panose="02040503050406030204" pitchFamily="18" charset="0"/>
                                </a:rPr>
                                <m:t>2</m:t>
                              </m:r>
                            </m:e>
                          </m:mr>
                        </m:m>
                      </m:e>
                    </m:d>
                    <m:d>
                      <m:dPr>
                        <m:begChr m:val="["/>
                        <m:endChr m:val="]"/>
                        <m:ctrlPr>
                          <a:rPr lang="en-US" b="0" i="1" smtClean="0">
                            <a:latin typeface="Cambria Math" panose="02040503050406030204" pitchFamily="18" charset="0"/>
                          </a:rPr>
                        </m:ctrlPr>
                      </m:dPr>
                      <m:e>
                        <m:m>
                          <m:mPr>
                            <m:mcs>
                              <m:mc>
                                <m:mcPr>
                                  <m:count m:val="1"/>
                                  <m:mcJc m:val="center"/>
                                </m:mcPr>
                              </m:mc>
                            </m:mcs>
                            <m:ctrlPr>
                              <a:rPr lang="en-US" b="0" i="1" smtClean="0">
                                <a:latin typeface="Cambria Math" panose="02040503050406030204" pitchFamily="18" charset="0"/>
                              </a:rPr>
                            </m:ctrlPr>
                          </m:mPr>
                          <m:m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e>
                          </m:mr>
                          <m:m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2</m:t>
                                  </m:r>
                                </m:sub>
                              </m:sSub>
                            </m:e>
                          </m:mr>
                        </m:m>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m>
                          <m:mPr>
                            <m:mcs>
                              <m:mc>
                                <m:mcPr>
                                  <m:count m:val="1"/>
                                  <m:mcJc m:val="center"/>
                                </m:mcPr>
                              </m:mc>
                            </m:mcs>
                            <m:ctrlPr>
                              <a:rPr lang="en-US" b="0" i="1" smtClean="0">
                                <a:latin typeface="Cambria Math" panose="02040503050406030204" pitchFamily="18" charset="0"/>
                              </a:rPr>
                            </m:ctrlPr>
                          </m:mPr>
                          <m:mr>
                            <m:e>
                              <m:r>
                                <m:rPr>
                                  <m:brk m:alnAt="7"/>
                                </m:rPr>
                                <a:rPr lang="en-US" b="0" i="1" smtClean="0">
                                  <a:latin typeface="Cambria Math" panose="02040503050406030204" pitchFamily="18" charset="0"/>
                                </a:rPr>
                                <m:t>0</m:t>
                              </m:r>
                            </m:e>
                          </m:mr>
                          <m:mr>
                            <m:e>
                              <m:r>
                                <a:rPr lang="en-US" b="0" i="1" smtClean="0">
                                  <a:latin typeface="Cambria Math" panose="02040503050406030204" pitchFamily="18" charset="0"/>
                                </a:rPr>
                                <m:t>2</m:t>
                              </m:r>
                            </m:e>
                          </m:mr>
                        </m:m>
                      </m:e>
                    </m:d>
                    <m:r>
                      <a:rPr lang="en-US" b="0" i="1" smtClean="0">
                        <a:latin typeface="Cambria Math" panose="02040503050406030204" pitchFamily="18" charset="0"/>
                      </a:rPr>
                      <m:t>𝑢</m:t>
                    </m:r>
                  </m:oMath>
                </a14:m>
                <a:endParaRPr lang="en-US" dirty="0" smtClean="0"/>
              </a:p>
              <a:p>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𝐴</m:t>
                    </m:r>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m>
                          <m:mPr>
                            <m:mcs>
                              <m:mc>
                                <m:mcPr>
                                  <m:count m:val="2"/>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0</m:t>
                              </m:r>
                            </m:e>
                            <m:e>
                              <m:r>
                                <a:rPr lang="en-US" i="1">
                                  <a:latin typeface="Cambria Math" panose="02040503050406030204" pitchFamily="18" charset="0"/>
                                </a:rPr>
                                <m:t>1</m:t>
                              </m:r>
                            </m:e>
                          </m:mr>
                          <m:mr>
                            <m:e>
                              <m:r>
                                <a:rPr lang="en-US" i="1">
                                  <a:latin typeface="Cambria Math" panose="02040503050406030204" pitchFamily="18" charset="0"/>
                                </a:rPr>
                                <m:t>−2</m:t>
                              </m:r>
                            </m:e>
                            <m:e>
                              <m:r>
                                <a:rPr lang="en-US" i="1">
                                  <a:latin typeface="Cambria Math" panose="02040503050406030204" pitchFamily="18" charset="0"/>
                                </a:rPr>
                                <m:t>2</m:t>
                              </m:r>
                            </m:e>
                          </m:mr>
                        </m:m>
                      </m:e>
                    </m:d>
                  </m:oMath>
                </a14:m>
                <a:endParaRPr lang="en-US" dirty="0" smtClean="0"/>
              </a:p>
              <a:p>
                <a:r>
                  <a:rPr lang="en-US" dirty="0" smtClean="0"/>
                  <a:t>Eigen value of above matrix </a:t>
                </a:r>
              </a:p>
              <a:p>
                <a14:m>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𝜆</m:t>
                        </m:r>
                      </m:e>
                      <m:sub>
                        <m:r>
                          <a:rPr lang="en-US" b="0" i="1" smtClean="0">
                            <a:latin typeface="Cambria Math" panose="02040503050406030204" pitchFamily="18" charset="0"/>
                          </a:rPr>
                          <m:t>1,2</m:t>
                        </m:r>
                      </m:sub>
                    </m:sSub>
                    <m:r>
                      <a:rPr lang="en-US" b="0" i="1" smtClean="0">
                        <a:latin typeface="Cambria Math" panose="02040503050406030204" pitchFamily="18" charset="0"/>
                      </a:rPr>
                      <m:t>=1</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𝑗</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𝐴</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𝑠𝑦𝑠𝑡𝑒𝑚</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𝑖𝑠</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𝑢𝑛𝑠𝑎𝑡𝑏𝑙𝑒</m:t>
                    </m:r>
                  </m:oMath>
                </a14:m>
                <a:endParaRPr lang="en-US" dirty="0" smtClean="0"/>
              </a:p>
              <a:p>
                <a:r>
                  <a:rPr lang="en-US" dirty="0" smtClean="0"/>
                  <a:t>By Optimal control low we will make this system stable also</a:t>
                </a:r>
              </a:p>
              <a:p>
                <a14:m>
                  <m:oMath xmlns:m="http://schemas.openxmlformats.org/officeDocument/2006/math">
                    <m:r>
                      <a:rPr lang="en-US" i="1">
                        <a:latin typeface="Cambria Math" panose="02040503050406030204" pitchFamily="18" charset="0"/>
                      </a:rPr>
                      <m:t>𝑈</m:t>
                    </m:r>
                    <m:d>
                      <m:dPr>
                        <m:ctrlPr>
                          <a:rPr lang="en-US"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𝑅</m:t>
                        </m:r>
                      </m:e>
                      <m:sup>
                        <m:r>
                          <a:rPr lang="en-US" i="1">
                            <a:latin typeface="Cambria Math" panose="02040503050406030204" pitchFamily="18" charset="0"/>
                          </a:rPr>
                          <m:t>−1</m:t>
                        </m:r>
                      </m:sup>
                    </m:sSup>
                    <m:sSup>
                      <m:sSupPr>
                        <m:ctrlPr>
                          <a:rPr lang="en-US" i="1">
                            <a:latin typeface="Cambria Math" panose="02040503050406030204" pitchFamily="18" charset="0"/>
                          </a:rPr>
                        </m:ctrlPr>
                      </m:sSupPr>
                      <m:e>
                        <m:r>
                          <a:rPr lang="en-US" i="1">
                            <a:latin typeface="Cambria Math" panose="02040503050406030204" pitchFamily="18" charset="0"/>
                          </a:rPr>
                          <m:t>𝐵</m:t>
                        </m:r>
                        <m:d>
                          <m:dPr>
                            <m:ctrlPr>
                              <a:rPr lang="en-US" i="1">
                                <a:latin typeface="Cambria Math" panose="02040503050406030204" pitchFamily="18" charset="0"/>
                              </a:rPr>
                            </m:ctrlPr>
                          </m:dPr>
                          <m:e>
                            <m:r>
                              <a:rPr lang="en-US" i="1">
                                <a:latin typeface="Cambria Math" panose="02040503050406030204" pitchFamily="18" charset="0"/>
                              </a:rPr>
                              <m:t>𝑡</m:t>
                            </m:r>
                          </m:e>
                        </m:d>
                      </m:e>
                      <m:sup>
                        <m:r>
                          <a:rPr lang="en-US" i="1">
                            <a:latin typeface="Cambria Math" panose="02040503050406030204" pitchFamily="18" charset="0"/>
                          </a:rPr>
                          <m:t>𝑇</m:t>
                        </m:r>
                      </m:sup>
                    </m:sSup>
                    <m:r>
                      <a:rPr lang="en-US" i="1">
                        <a:latin typeface="Cambria Math" panose="02040503050406030204" pitchFamily="18" charset="0"/>
                      </a:rPr>
                      <m:t>𝑃</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𝑡</m:t>
                        </m:r>
                      </m:e>
                    </m:d>
                    <m:r>
                      <a:rPr lang="en-US" i="1">
                        <a:latin typeface="Cambria Math" panose="02040503050406030204" pitchFamily="18" charset="0"/>
                        <a:ea typeface="Cambria Math" panose="02040503050406030204" pitchFamily="18" charset="0"/>
                      </a:rPr>
                      <m:t>𝑋</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𝑡</m:t>
                    </m:r>
                    <m:r>
                      <a:rPr lang="en-US" i="1">
                        <a:latin typeface="Cambria Math" panose="02040503050406030204" pitchFamily="18" charset="0"/>
                        <a:ea typeface="Cambria Math" panose="02040503050406030204" pitchFamily="18" charset="0"/>
                      </a:rPr>
                      <m:t>)</m:t>
                    </m:r>
                  </m:oMath>
                </a14:m>
                <a:r>
                  <a:rPr lang="en-US" dirty="0" smtClean="0"/>
                  <a:t>; every matrices are know except P(t)</a:t>
                </a:r>
                <a:endParaRPr lang="en-US" dirty="0"/>
              </a:p>
              <a:p>
                <a:endParaRPr lang="en-US" dirty="0" smtClean="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043" t="-2241"/>
                </a:stretch>
              </a:blipFill>
            </p:spPr>
            <p:txBody>
              <a:bodyPr/>
              <a:lstStyle/>
              <a:p>
                <a:r>
                  <a:rPr lang="en-US">
                    <a:noFill/>
                  </a:rPr>
                  <a:t> </a:t>
                </a:r>
              </a:p>
            </p:txBody>
          </p:sp>
        </mc:Fallback>
      </mc:AlternateContent>
    </p:spTree>
    <p:extLst>
      <p:ext uri="{BB962C8B-B14F-4D97-AF65-F5344CB8AC3E}">
        <p14:creationId xmlns:p14="http://schemas.microsoft.com/office/powerpoint/2010/main" val="318273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P(t) can be find out by using MDRE</a:t>
                </a:r>
              </a:p>
              <a:p>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𝑃</m:t>
                        </m:r>
                      </m:e>
                    </m:acc>
                    <m:d>
                      <m:dPr>
                        <m:ctrlPr>
                          <a:rPr lang="en-US"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m:t>
                    </m:r>
                    <m:d>
                      <m:dPr>
                        <m:begChr m:val="["/>
                        <m:endChr m:val="]"/>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𝐴</m:t>
                            </m:r>
                          </m:e>
                          <m:sup>
                            <m:r>
                              <a:rPr lang="en-US" i="1">
                                <a:latin typeface="Cambria Math" panose="02040503050406030204" pitchFamily="18" charset="0"/>
                              </a:rPr>
                              <m:t>𝑇</m:t>
                            </m:r>
                          </m:sup>
                        </m:sSup>
                        <m:d>
                          <m:dPr>
                            <m:ctrlPr>
                              <a:rPr lang="en-US"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𝑃</m:t>
                        </m:r>
                        <m:d>
                          <m:dPr>
                            <m:ctrlPr>
                              <a:rPr lang="en-US"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m:t>
                        </m:r>
                        <m:r>
                          <a:rPr lang="en-US" i="1">
                            <a:latin typeface="Cambria Math" panose="02040503050406030204" pitchFamily="18" charset="0"/>
                          </a:rPr>
                          <m:t>𝑃</m:t>
                        </m:r>
                        <m:d>
                          <m:dPr>
                            <m:ctrlPr>
                              <a:rPr lang="en-US"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𝐴</m:t>
                        </m:r>
                        <m:d>
                          <m:dPr>
                            <m:ctrlPr>
                              <a:rPr lang="en-US"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m:t>
                        </m:r>
                        <m:r>
                          <a:rPr lang="en-US" i="1">
                            <a:latin typeface="Cambria Math" panose="02040503050406030204" pitchFamily="18" charset="0"/>
                          </a:rPr>
                          <m:t>𝑃</m:t>
                        </m:r>
                        <m:d>
                          <m:dPr>
                            <m:ctrlPr>
                              <a:rPr lang="en-US"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𝐵</m:t>
                        </m:r>
                        <m:d>
                          <m:dPr>
                            <m:ctrlPr>
                              <a:rPr lang="en-US" i="1">
                                <a:latin typeface="Cambria Math" panose="02040503050406030204" pitchFamily="18" charset="0"/>
                              </a:rPr>
                            </m:ctrlPr>
                          </m:dPr>
                          <m:e>
                            <m:r>
                              <a:rPr lang="en-US" i="1">
                                <a:latin typeface="Cambria Math" panose="02040503050406030204" pitchFamily="18" charset="0"/>
                              </a:rPr>
                              <m:t>𝑡</m:t>
                            </m:r>
                          </m:e>
                        </m:d>
                        <m:sSup>
                          <m:sSupPr>
                            <m:ctrlPr>
                              <a:rPr lang="en-US" i="1">
                                <a:latin typeface="Cambria Math" panose="02040503050406030204" pitchFamily="18" charset="0"/>
                              </a:rPr>
                            </m:ctrlPr>
                          </m:sSupPr>
                          <m:e>
                            <m:r>
                              <a:rPr lang="en-US" i="1">
                                <a:latin typeface="Cambria Math" panose="02040503050406030204" pitchFamily="18" charset="0"/>
                              </a:rPr>
                              <m:t>𝑅</m:t>
                            </m:r>
                          </m:e>
                          <m:sup>
                            <m:r>
                              <a:rPr lang="en-US" i="1">
                                <a:latin typeface="Cambria Math" panose="02040503050406030204" pitchFamily="18" charset="0"/>
                              </a:rPr>
                              <m:t>−1</m:t>
                            </m:r>
                          </m:sup>
                        </m:sSup>
                        <m:d>
                          <m:dPr>
                            <m:ctrlPr>
                              <a:rPr lang="en-US" i="1">
                                <a:latin typeface="Cambria Math" panose="02040503050406030204" pitchFamily="18" charset="0"/>
                              </a:rPr>
                            </m:ctrlPr>
                          </m:dPr>
                          <m:e>
                            <m:r>
                              <a:rPr lang="en-US" i="1">
                                <a:latin typeface="Cambria Math" panose="02040503050406030204" pitchFamily="18" charset="0"/>
                              </a:rPr>
                              <m:t>𝑡</m:t>
                            </m:r>
                          </m:e>
                        </m:d>
                        <m:sSup>
                          <m:sSupPr>
                            <m:ctrlPr>
                              <a:rPr lang="en-US" i="1">
                                <a:latin typeface="Cambria Math" panose="02040503050406030204" pitchFamily="18" charset="0"/>
                              </a:rPr>
                            </m:ctrlPr>
                          </m:sSupPr>
                          <m:e>
                            <m:r>
                              <a:rPr lang="en-US" i="1">
                                <a:latin typeface="Cambria Math" panose="02040503050406030204" pitchFamily="18" charset="0"/>
                              </a:rPr>
                              <m:t>𝐵</m:t>
                            </m:r>
                          </m:e>
                          <m:sup>
                            <m:r>
                              <a:rPr lang="en-US" i="1">
                                <a:latin typeface="Cambria Math" panose="02040503050406030204" pitchFamily="18" charset="0"/>
                              </a:rPr>
                              <m:t>𝑇</m:t>
                            </m:r>
                          </m:sup>
                        </m:sSup>
                        <m:d>
                          <m:dPr>
                            <m:ctrlPr>
                              <a:rPr lang="en-US"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𝑃</m:t>
                        </m:r>
                        <m:d>
                          <m:dPr>
                            <m:ctrlPr>
                              <a:rPr lang="en-US"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m:t>
                        </m:r>
                        <m:r>
                          <a:rPr lang="en-US" i="1">
                            <a:latin typeface="Cambria Math" panose="02040503050406030204" pitchFamily="18" charset="0"/>
                          </a:rPr>
                          <m:t>𝑄</m:t>
                        </m:r>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m:t>
                        </m:r>
                      </m:e>
                    </m:d>
                  </m:oMath>
                </a14:m>
                <a:endParaRPr lang="en-US" sz="2400" b="0" dirty="0" smtClean="0">
                  <a:latin typeface="Cambria Math" panose="02040503050406030204" pitchFamily="18" charset="0"/>
                </a:endParaRPr>
              </a:p>
              <a:p>
                <a:r>
                  <a:rPr lang="en-US" sz="2400" b="0" dirty="0" smtClean="0">
                    <a:latin typeface="Cambria Math" panose="02040503050406030204" pitchFamily="18" charset="0"/>
                  </a:rPr>
                  <a:t>Put the values with P(t) ass symmetrical matrix </a:t>
                </a:r>
              </a:p>
              <a:p>
                <a14:m>
                  <m:oMath xmlns:m="http://schemas.openxmlformats.org/officeDocument/2006/math">
                    <m:d>
                      <m:dPr>
                        <m:begChr m:val="["/>
                        <m:endChr m:val="]"/>
                        <m:ctrlPr>
                          <a:rPr lang="en-US" sz="2000" i="1" smtClean="0">
                            <a:latin typeface="Cambria Math" panose="02040503050406030204" pitchFamily="18" charset="0"/>
                          </a:rPr>
                        </m:ctrlPr>
                      </m:dPr>
                      <m:e>
                        <m:m>
                          <m:mPr>
                            <m:mcs>
                              <m:mc>
                                <m:mcPr>
                                  <m:count m:val="2"/>
                                  <m:mcJc m:val="center"/>
                                </m:mcPr>
                              </m:mc>
                            </m:mcs>
                            <m:ctrlPr>
                              <a:rPr lang="en-US" sz="2000" i="1" smtClean="0">
                                <a:latin typeface="Cambria Math" panose="02040503050406030204" pitchFamily="18" charset="0"/>
                              </a:rPr>
                            </m:ctrlPr>
                          </m:mPr>
                          <m:mr>
                            <m:e>
                              <m:sSub>
                                <m:sSubPr>
                                  <m:ctrlPr>
                                    <a:rPr lang="en-US" sz="2000" i="1" smtClean="0">
                                      <a:latin typeface="Cambria Math" panose="02040503050406030204" pitchFamily="18" charset="0"/>
                                    </a:rPr>
                                  </m:ctrlPr>
                                </m:sSubPr>
                                <m:e>
                                  <m:acc>
                                    <m:accPr>
                                      <m:chr m:val="̇"/>
                                      <m:ctrlPr>
                                        <a:rPr lang="en-US" sz="2000" i="1" smtClean="0">
                                          <a:latin typeface="Cambria Math" panose="02040503050406030204" pitchFamily="18" charset="0"/>
                                        </a:rPr>
                                      </m:ctrlPr>
                                    </m:accPr>
                                    <m:e>
                                      <m:r>
                                        <a:rPr lang="en-US" sz="2000" b="0" i="1" smtClean="0">
                                          <a:latin typeface="Cambria Math" panose="02040503050406030204" pitchFamily="18" charset="0"/>
                                        </a:rPr>
                                        <m:t>𝑝</m:t>
                                      </m:r>
                                    </m:e>
                                  </m:acc>
                                </m:e>
                                <m:sub>
                                  <m:r>
                                    <a:rPr lang="en-US" sz="2000" b="0" i="1" smtClean="0">
                                      <a:latin typeface="Cambria Math" panose="02040503050406030204" pitchFamily="18" charset="0"/>
                                    </a:rPr>
                                    <m:t>11</m:t>
                                  </m:r>
                                </m:sub>
                              </m:sSub>
                            </m:e>
                            <m:e>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i="1">
                                          <a:latin typeface="Cambria Math" panose="02040503050406030204" pitchFamily="18" charset="0"/>
                                        </a:rPr>
                                        <m:t>𝑝</m:t>
                                      </m:r>
                                    </m:e>
                                  </m:acc>
                                </m:e>
                                <m:sub>
                                  <m:r>
                                    <a:rPr lang="en-US" sz="2000" i="1">
                                      <a:latin typeface="Cambria Math" panose="02040503050406030204" pitchFamily="18" charset="0"/>
                                    </a:rPr>
                                    <m:t>1</m:t>
                                  </m:r>
                                  <m:r>
                                    <a:rPr lang="en-US" sz="2000" b="0" i="1" smtClean="0">
                                      <a:latin typeface="Cambria Math" panose="02040503050406030204" pitchFamily="18" charset="0"/>
                                    </a:rPr>
                                    <m:t>2</m:t>
                                  </m:r>
                                </m:sub>
                              </m:sSub>
                            </m:e>
                          </m:mr>
                          <m:mr>
                            <m:e>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i="1">
                                          <a:latin typeface="Cambria Math" panose="02040503050406030204" pitchFamily="18" charset="0"/>
                                        </a:rPr>
                                        <m:t>𝑝</m:t>
                                      </m:r>
                                    </m:e>
                                  </m:acc>
                                </m:e>
                                <m:sub>
                                  <m:r>
                                    <a:rPr lang="en-US" sz="2000" i="1">
                                      <a:latin typeface="Cambria Math" panose="02040503050406030204" pitchFamily="18" charset="0"/>
                                    </a:rPr>
                                    <m:t>1</m:t>
                                  </m:r>
                                  <m:r>
                                    <a:rPr lang="en-US" sz="2000" b="0" i="1" smtClean="0">
                                      <a:latin typeface="Cambria Math" panose="02040503050406030204" pitchFamily="18" charset="0"/>
                                    </a:rPr>
                                    <m:t>2</m:t>
                                  </m:r>
                                </m:sub>
                              </m:sSub>
                            </m:e>
                            <m:e>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i="1">
                                          <a:latin typeface="Cambria Math" panose="02040503050406030204" pitchFamily="18" charset="0"/>
                                        </a:rPr>
                                        <m:t>𝑝</m:t>
                                      </m:r>
                                    </m:e>
                                  </m:acc>
                                </m:e>
                                <m:sub>
                                  <m:r>
                                    <a:rPr lang="en-US" sz="2000" b="0" i="1" smtClean="0">
                                      <a:latin typeface="Cambria Math" panose="02040503050406030204" pitchFamily="18" charset="0"/>
                                    </a:rPr>
                                    <m:t>22</m:t>
                                  </m:r>
                                </m:sub>
                              </m:sSub>
                            </m:e>
                          </m:mr>
                        </m:m>
                      </m:e>
                    </m:d>
                    <m:r>
                      <a:rPr lang="en-US" sz="2000" b="0" i="1" smtClean="0">
                        <a:latin typeface="Cambria Math" panose="02040503050406030204" pitchFamily="18" charset="0"/>
                      </a:rPr>
                      <m:t>=</m:t>
                    </m:r>
                    <m:d>
                      <m:dPr>
                        <m:begChr m:val="{"/>
                        <m:endChr m:val="}"/>
                        <m:ctrlPr>
                          <a:rPr lang="en-US" sz="2000" b="0" i="1" smtClean="0">
                            <a:latin typeface="Cambria Math" panose="02040503050406030204" pitchFamily="18" charset="0"/>
                          </a:rPr>
                        </m:ctrlPr>
                      </m:dPr>
                      <m:e>
                        <m:d>
                          <m:dPr>
                            <m:begChr m:val="["/>
                            <m:endChr m:val="]"/>
                            <m:ctrlPr>
                              <a:rPr lang="en-US" sz="2000" b="0" i="1" smtClean="0">
                                <a:latin typeface="Cambria Math" panose="02040503050406030204" pitchFamily="18" charset="0"/>
                              </a:rPr>
                            </m:ctrlPr>
                          </m:dPr>
                          <m:e>
                            <m:m>
                              <m:mPr>
                                <m:mcs>
                                  <m:mc>
                                    <m:mcPr>
                                      <m:count m:val="2"/>
                                      <m:mcJc m:val="center"/>
                                    </m:mcPr>
                                  </m:mc>
                                </m:mcs>
                                <m:ctrlPr>
                                  <a:rPr lang="en-US" sz="2000" b="0" i="1" smtClean="0">
                                    <a:latin typeface="Cambria Math" panose="02040503050406030204" pitchFamily="18" charset="0"/>
                                  </a:rPr>
                                </m:ctrlPr>
                              </m:mPr>
                              <m:mr>
                                <m:e>
                                  <m:r>
                                    <m:rPr>
                                      <m:brk m:alnAt="7"/>
                                    </m:rPr>
                                    <a:rPr lang="en-US" sz="2000" b="0" i="1" smtClean="0">
                                      <a:latin typeface="Cambria Math" panose="02040503050406030204" pitchFamily="18" charset="0"/>
                                    </a:rPr>
                                    <m:t>0</m:t>
                                  </m:r>
                                </m:e>
                                <m:e>
                                  <m:r>
                                    <a:rPr lang="en-US" sz="2000" b="0" i="1" smtClean="0">
                                      <a:latin typeface="Cambria Math" panose="02040503050406030204" pitchFamily="18" charset="0"/>
                                    </a:rPr>
                                    <m:t>−2</m:t>
                                  </m:r>
                                </m:e>
                              </m:mr>
                              <m:mr>
                                <m:e>
                                  <m:r>
                                    <a:rPr lang="en-US" sz="2000" b="0" i="1" smtClean="0">
                                      <a:latin typeface="Cambria Math" panose="02040503050406030204" pitchFamily="18" charset="0"/>
                                    </a:rPr>
                                    <m:t>1</m:t>
                                  </m:r>
                                </m:e>
                                <m:e>
                                  <m:r>
                                    <a:rPr lang="en-US" sz="2000" b="0" i="1" smtClean="0">
                                      <a:latin typeface="Cambria Math" panose="02040503050406030204" pitchFamily="18" charset="0"/>
                                    </a:rPr>
                                    <m:t>2</m:t>
                                  </m:r>
                                </m:e>
                              </m:mr>
                            </m:m>
                          </m:e>
                        </m:d>
                        <m:d>
                          <m:dPr>
                            <m:begChr m:val="["/>
                            <m:endChr m:val="]"/>
                            <m:ctrlPr>
                              <a:rPr lang="en-US" sz="2000" b="0" i="1" smtClean="0">
                                <a:latin typeface="Cambria Math" panose="02040503050406030204" pitchFamily="18" charset="0"/>
                              </a:rPr>
                            </m:ctrlPr>
                          </m:dPr>
                          <m:e>
                            <m:m>
                              <m:mPr>
                                <m:mcs>
                                  <m:mc>
                                    <m:mcPr>
                                      <m:count m:val="2"/>
                                      <m:mcJc m:val="center"/>
                                    </m:mcPr>
                                  </m:mc>
                                </m:mcs>
                                <m:ctrlPr>
                                  <a:rPr lang="en-US" sz="2000" b="0" i="1" smtClean="0">
                                    <a:latin typeface="Cambria Math" panose="02040503050406030204" pitchFamily="18" charset="0"/>
                                  </a:rPr>
                                </m:ctrlPr>
                              </m:mPr>
                              <m:m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𝑝</m:t>
                                      </m:r>
                                    </m:e>
                                    <m:sub>
                                      <m:r>
                                        <a:rPr lang="en-US" sz="2000" b="0" i="1" smtClean="0">
                                          <a:latin typeface="Cambria Math" panose="02040503050406030204" pitchFamily="18" charset="0"/>
                                        </a:rPr>
                                        <m:t>11</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𝑝</m:t>
                                      </m:r>
                                    </m:e>
                                    <m:sub>
                                      <m:r>
                                        <a:rPr lang="en-US" sz="2000" i="1">
                                          <a:latin typeface="Cambria Math" panose="02040503050406030204" pitchFamily="18" charset="0"/>
                                        </a:rPr>
                                        <m:t>1</m:t>
                                      </m:r>
                                      <m:r>
                                        <a:rPr lang="en-US" sz="2000" b="0" i="1" smtClean="0">
                                          <a:latin typeface="Cambria Math" panose="02040503050406030204" pitchFamily="18" charset="0"/>
                                        </a:rPr>
                                        <m:t>2</m:t>
                                      </m:r>
                                    </m:sub>
                                  </m:sSub>
                                </m:e>
                              </m:mr>
                              <m:mr>
                                <m:e>
                                  <m:sSub>
                                    <m:sSubPr>
                                      <m:ctrlPr>
                                        <a:rPr lang="en-US" sz="2000" i="1">
                                          <a:latin typeface="Cambria Math" panose="02040503050406030204" pitchFamily="18" charset="0"/>
                                        </a:rPr>
                                      </m:ctrlPr>
                                    </m:sSubPr>
                                    <m:e>
                                      <m:r>
                                        <a:rPr lang="en-US" sz="2000" i="1">
                                          <a:latin typeface="Cambria Math" panose="02040503050406030204" pitchFamily="18" charset="0"/>
                                        </a:rPr>
                                        <m:t>𝑝</m:t>
                                      </m:r>
                                    </m:e>
                                    <m:sub>
                                      <m:r>
                                        <a:rPr lang="en-US" sz="2000" i="1">
                                          <a:latin typeface="Cambria Math" panose="02040503050406030204" pitchFamily="18" charset="0"/>
                                        </a:rPr>
                                        <m:t>1</m:t>
                                      </m:r>
                                      <m:r>
                                        <a:rPr lang="en-US" sz="2000" b="0" i="1" smtClean="0">
                                          <a:latin typeface="Cambria Math" panose="02040503050406030204" pitchFamily="18" charset="0"/>
                                        </a:rPr>
                                        <m:t>2</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𝑝</m:t>
                                      </m:r>
                                    </m:e>
                                    <m:sub>
                                      <m:r>
                                        <a:rPr lang="en-US" sz="2000" b="0" i="1" smtClean="0">
                                          <a:latin typeface="Cambria Math" panose="02040503050406030204" pitchFamily="18" charset="0"/>
                                        </a:rPr>
                                        <m:t>22</m:t>
                                      </m:r>
                                    </m:sub>
                                  </m:sSub>
                                </m:e>
                              </m:mr>
                            </m:m>
                          </m:e>
                        </m:d>
                        <m:r>
                          <a:rPr lang="en-US" sz="2000" b="0" i="1" smtClean="0">
                            <a:latin typeface="Cambria Math" panose="02040503050406030204" pitchFamily="18" charset="0"/>
                          </a:rPr>
                          <m:t>+</m:t>
                        </m:r>
                        <m:d>
                          <m:dPr>
                            <m:begChr m:val="["/>
                            <m:endChr m:val="]"/>
                            <m:ctrlPr>
                              <a:rPr lang="en-US" sz="2000" i="1">
                                <a:latin typeface="Cambria Math" panose="02040503050406030204" pitchFamily="18" charset="0"/>
                              </a:rPr>
                            </m:ctrlPr>
                          </m:dPr>
                          <m:e>
                            <m:m>
                              <m:mPr>
                                <m:mcs>
                                  <m:mc>
                                    <m:mcPr>
                                      <m:count m:val="2"/>
                                      <m:mcJc m:val="center"/>
                                    </m:mcPr>
                                  </m:mc>
                                </m:mcs>
                                <m:ctrlPr>
                                  <a:rPr lang="en-US" sz="2000" i="1">
                                    <a:latin typeface="Cambria Math" panose="02040503050406030204" pitchFamily="18" charset="0"/>
                                  </a:rPr>
                                </m:ctrlPr>
                              </m:mPr>
                              <m:mr>
                                <m:e>
                                  <m:sSub>
                                    <m:sSubPr>
                                      <m:ctrlPr>
                                        <a:rPr lang="en-US" sz="2000" i="1">
                                          <a:latin typeface="Cambria Math" panose="02040503050406030204" pitchFamily="18" charset="0"/>
                                        </a:rPr>
                                      </m:ctrlPr>
                                    </m:sSubPr>
                                    <m:e>
                                      <m:r>
                                        <a:rPr lang="en-US" sz="2000" i="1">
                                          <a:latin typeface="Cambria Math" panose="02040503050406030204" pitchFamily="18" charset="0"/>
                                        </a:rPr>
                                        <m:t>𝑝</m:t>
                                      </m:r>
                                    </m:e>
                                    <m:sub>
                                      <m:r>
                                        <a:rPr lang="en-US" sz="2000" i="1">
                                          <a:latin typeface="Cambria Math" panose="02040503050406030204" pitchFamily="18" charset="0"/>
                                        </a:rPr>
                                        <m:t>11</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𝑝</m:t>
                                      </m:r>
                                    </m:e>
                                    <m:sub>
                                      <m:r>
                                        <a:rPr lang="en-US" sz="2000" i="1">
                                          <a:latin typeface="Cambria Math" panose="02040503050406030204" pitchFamily="18" charset="0"/>
                                        </a:rPr>
                                        <m:t>12</m:t>
                                      </m:r>
                                    </m:sub>
                                  </m:sSub>
                                </m:e>
                              </m:mr>
                              <m:mr>
                                <m:e>
                                  <m:sSub>
                                    <m:sSubPr>
                                      <m:ctrlPr>
                                        <a:rPr lang="en-US" sz="2000" i="1">
                                          <a:latin typeface="Cambria Math" panose="02040503050406030204" pitchFamily="18" charset="0"/>
                                        </a:rPr>
                                      </m:ctrlPr>
                                    </m:sSubPr>
                                    <m:e>
                                      <m:r>
                                        <a:rPr lang="en-US" sz="2000" i="1">
                                          <a:latin typeface="Cambria Math" panose="02040503050406030204" pitchFamily="18" charset="0"/>
                                        </a:rPr>
                                        <m:t>𝑝</m:t>
                                      </m:r>
                                    </m:e>
                                    <m:sub>
                                      <m:r>
                                        <a:rPr lang="en-US" sz="2000" i="1">
                                          <a:latin typeface="Cambria Math" panose="02040503050406030204" pitchFamily="18" charset="0"/>
                                        </a:rPr>
                                        <m:t>12</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𝑝</m:t>
                                      </m:r>
                                    </m:e>
                                    <m:sub>
                                      <m:r>
                                        <a:rPr lang="en-US" sz="2000" i="1">
                                          <a:latin typeface="Cambria Math" panose="02040503050406030204" pitchFamily="18" charset="0"/>
                                        </a:rPr>
                                        <m:t>22</m:t>
                                      </m:r>
                                    </m:sub>
                                  </m:sSub>
                                </m:e>
                              </m:mr>
                            </m:m>
                          </m:e>
                        </m:d>
                        <m:d>
                          <m:dPr>
                            <m:begChr m:val="["/>
                            <m:endChr m:val="]"/>
                            <m:ctrlPr>
                              <a:rPr lang="en-US" sz="2000" i="1" smtClean="0">
                                <a:latin typeface="Cambria Math" panose="02040503050406030204" pitchFamily="18" charset="0"/>
                              </a:rPr>
                            </m:ctrlPr>
                          </m:dPr>
                          <m:e>
                            <m:m>
                              <m:mPr>
                                <m:mcs>
                                  <m:mc>
                                    <m:mcPr>
                                      <m:count m:val="2"/>
                                      <m:mcJc m:val="center"/>
                                    </m:mcPr>
                                  </m:mc>
                                </m:mcs>
                                <m:ctrlPr>
                                  <a:rPr lang="en-US" sz="2000" i="1" smtClean="0">
                                    <a:latin typeface="Cambria Math" panose="02040503050406030204" pitchFamily="18" charset="0"/>
                                  </a:rPr>
                                </m:ctrlPr>
                              </m:mPr>
                              <m:mr>
                                <m:e>
                                  <m:r>
                                    <m:rPr>
                                      <m:brk m:alnAt="7"/>
                                    </m:rPr>
                                    <a:rPr lang="en-US" sz="2000" b="0" i="1" smtClean="0">
                                      <a:latin typeface="Cambria Math" panose="02040503050406030204" pitchFamily="18" charset="0"/>
                                    </a:rPr>
                                    <m:t>0</m:t>
                                  </m:r>
                                </m:e>
                                <m:e>
                                  <m:r>
                                    <a:rPr lang="en-US" sz="2000" b="0" i="1" smtClean="0">
                                      <a:latin typeface="Cambria Math" panose="02040503050406030204" pitchFamily="18" charset="0"/>
                                    </a:rPr>
                                    <m:t>1</m:t>
                                  </m:r>
                                </m:e>
                              </m:mr>
                              <m:mr>
                                <m:e>
                                  <m:r>
                                    <a:rPr lang="en-US" sz="2000" b="0" i="1" smtClean="0">
                                      <a:latin typeface="Cambria Math" panose="02040503050406030204" pitchFamily="18" charset="0"/>
                                    </a:rPr>
                                    <m:t>−2</m:t>
                                  </m:r>
                                </m:e>
                                <m:e>
                                  <m:r>
                                    <a:rPr lang="en-US" sz="2000" b="0" i="1" smtClean="0">
                                      <a:latin typeface="Cambria Math" panose="02040503050406030204" pitchFamily="18" charset="0"/>
                                    </a:rPr>
                                    <m:t>2</m:t>
                                  </m:r>
                                </m:e>
                              </m:mr>
                            </m:m>
                          </m:e>
                        </m:d>
                        <m:r>
                          <a:rPr lang="en-US" sz="2000" b="0" i="1" smtClean="0">
                            <a:latin typeface="Cambria Math" panose="02040503050406030204" pitchFamily="18" charset="0"/>
                          </a:rPr>
                          <m:t>−</m:t>
                        </m:r>
                        <m:d>
                          <m:dPr>
                            <m:begChr m:val="["/>
                            <m:endChr m:val="]"/>
                            <m:ctrlPr>
                              <a:rPr lang="en-US" sz="2000" i="1">
                                <a:latin typeface="Cambria Math" panose="02040503050406030204" pitchFamily="18" charset="0"/>
                              </a:rPr>
                            </m:ctrlPr>
                          </m:dPr>
                          <m:e>
                            <m:m>
                              <m:mPr>
                                <m:mcs>
                                  <m:mc>
                                    <m:mcPr>
                                      <m:count m:val="2"/>
                                      <m:mcJc m:val="center"/>
                                    </m:mcPr>
                                  </m:mc>
                                </m:mcs>
                                <m:ctrlPr>
                                  <a:rPr lang="en-US" sz="2000" i="1">
                                    <a:latin typeface="Cambria Math" panose="02040503050406030204" pitchFamily="18" charset="0"/>
                                  </a:rPr>
                                </m:ctrlPr>
                              </m:mPr>
                              <m:mr>
                                <m:e>
                                  <m:sSub>
                                    <m:sSubPr>
                                      <m:ctrlPr>
                                        <a:rPr lang="en-US" sz="2000" i="1">
                                          <a:latin typeface="Cambria Math" panose="02040503050406030204" pitchFamily="18" charset="0"/>
                                        </a:rPr>
                                      </m:ctrlPr>
                                    </m:sSubPr>
                                    <m:e>
                                      <m:r>
                                        <a:rPr lang="en-US" sz="2000" i="1">
                                          <a:latin typeface="Cambria Math" panose="02040503050406030204" pitchFamily="18" charset="0"/>
                                        </a:rPr>
                                        <m:t>𝑝</m:t>
                                      </m:r>
                                    </m:e>
                                    <m:sub>
                                      <m:r>
                                        <a:rPr lang="en-US" sz="2000" i="1">
                                          <a:latin typeface="Cambria Math" panose="02040503050406030204" pitchFamily="18" charset="0"/>
                                        </a:rPr>
                                        <m:t>11</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𝑝</m:t>
                                      </m:r>
                                    </m:e>
                                    <m:sub>
                                      <m:r>
                                        <a:rPr lang="en-US" sz="2000" i="1">
                                          <a:latin typeface="Cambria Math" panose="02040503050406030204" pitchFamily="18" charset="0"/>
                                        </a:rPr>
                                        <m:t>12</m:t>
                                      </m:r>
                                    </m:sub>
                                  </m:sSub>
                                </m:e>
                              </m:mr>
                              <m:mr>
                                <m:e>
                                  <m:sSub>
                                    <m:sSubPr>
                                      <m:ctrlPr>
                                        <a:rPr lang="en-US" sz="2000" i="1">
                                          <a:latin typeface="Cambria Math" panose="02040503050406030204" pitchFamily="18" charset="0"/>
                                        </a:rPr>
                                      </m:ctrlPr>
                                    </m:sSubPr>
                                    <m:e>
                                      <m:r>
                                        <a:rPr lang="en-US" sz="2000" i="1">
                                          <a:latin typeface="Cambria Math" panose="02040503050406030204" pitchFamily="18" charset="0"/>
                                        </a:rPr>
                                        <m:t>𝑝</m:t>
                                      </m:r>
                                    </m:e>
                                    <m:sub>
                                      <m:r>
                                        <a:rPr lang="en-US" sz="2000" i="1">
                                          <a:latin typeface="Cambria Math" panose="02040503050406030204" pitchFamily="18" charset="0"/>
                                        </a:rPr>
                                        <m:t>12</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𝑝</m:t>
                                      </m:r>
                                    </m:e>
                                    <m:sub>
                                      <m:r>
                                        <a:rPr lang="en-US" sz="2000" i="1">
                                          <a:latin typeface="Cambria Math" panose="02040503050406030204" pitchFamily="18" charset="0"/>
                                        </a:rPr>
                                        <m:t>22</m:t>
                                      </m:r>
                                    </m:sub>
                                  </m:sSub>
                                </m:e>
                              </m:mr>
                            </m:m>
                          </m:e>
                        </m:d>
                        <m:d>
                          <m:dPr>
                            <m:begChr m:val="["/>
                            <m:endChr m:val="]"/>
                            <m:ctrlPr>
                              <a:rPr lang="en-US" sz="2000" i="1" smtClean="0">
                                <a:latin typeface="Cambria Math" panose="02040503050406030204" pitchFamily="18" charset="0"/>
                              </a:rPr>
                            </m:ctrlPr>
                          </m:dPr>
                          <m:e>
                            <m:m>
                              <m:mPr>
                                <m:mcs>
                                  <m:mc>
                                    <m:mcPr>
                                      <m:count m:val="1"/>
                                      <m:mcJc m:val="center"/>
                                    </m:mcPr>
                                  </m:mc>
                                </m:mcs>
                                <m:ctrlPr>
                                  <a:rPr lang="en-US" sz="2000" i="1" smtClean="0">
                                    <a:latin typeface="Cambria Math" panose="02040503050406030204" pitchFamily="18" charset="0"/>
                                  </a:rPr>
                                </m:ctrlPr>
                              </m:mPr>
                              <m:mr>
                                <m:e>
                                  <m:r>
                                    <m:rPr>
                                      <m:brk m:alnAt="7"/>
                                    </m:rPr>
                                    <a:rPr lang="en-US" sz="2000" b="0" i="1" smtClean="0">
                                      <a:latin typeface="Cambria Math" panose="02040503050406030204" pitchFamily="18" charset="0"/>
                                    </a:rPr>
                                    <m:t>0</m:t>
                                  </m:r>
                                </m:e>
                              </m:mr>
                              <m:mr>
                                <m:e>
                                  <m:r>
                                    <a:rPr lang="en-US" sz="2000" b="0" i="1" smtClean="0">
                                      <a:latin typeface="Cambria Math" panose="02040503050406030204" pitchFamily="18" charset="0"/>
                                    </a:rPr>
                                    <m:t>2</m:t>
                                  </m:r>
                                </m:e>
                              </m:mr>
                            </m:m>
                          </m:e>
                        </m:d>
                        <m:r>
                          <a:rPr lang="en-US" sz="2000" b="0" i="1" smtClean="0">
                            <a:latin typeface="Cambria Math" panose="02040503050406030204" pitchFamily="18" charset="0"/>
                          </a:rPr>
                          <m:t>1</m:t>
                        </m:r>
                        <m:d>
                          <m:dPr>
                            <m:begChr m:val="["/>
                            <m:endChr m:val="]"/>
                            <m:ctrlPr>
                              <a:rPr lang="en-US" sz="2000" b="0" i="1" smtClean="0">
                                <a:latin typeface="Cambria Math" panose="02040503050406030204" pitchFamily="18" charset="0"/>
                              </a:rPr>
                            </m:ctrlPr>
                          </m:dPr>
                          <m:e>
                            <m:m>
                              <m:mPr>
                                <m:mcs>
                                  <m:mc>
                                    <m:mcPr>
                                      <m:count m:val="2"/>
                                      <m:mcJc m:val="center"/>
                                    </m:mcPr>
                                  </m:mc>
                                </m:mcs>
                                <m:ctrlPr>
                                  <a:rPr lang="en-US" sz="2000" b="0" i="1" smtClean="0">
                                    <a:latin typeface="Cambria Math" panose="02040503050406030204" pitchFamily="18" charset="0"/>
                                  </a:rPr>
                                </m:ctrlPr>
                              </m:mPr>
                              <m:mr>
                                <m:e>
                                  <m:r>
                                    <m:rPr>
                                      <m:brk m:alnAt="7"/>
                                    </m:rPr>
                                    <a:rPr lang="en-US" sz="2000" b="0" i="1" smtClean="0">
                                      <a:latin typeface="Cambria Math" panose="02040503050406030204" pitchFamily="18" charset="0"/>
                                    </a:rPr>
                                    <m:t>0</m:t>
                                  </m:r>
                                </m:e>
                                <m:e>
                                  <m:r>
                                    <a:rPr lang="en-US" sz="2000" b="0" i="1" smtClean="0">
                                      <a:latin typeface="Cambria Math" panose="02040503050406030204" pitchFamily="18" charset="0"/>
                                    </a:rPr>
                                    <m:t>2</m:t>
                                  </m:r>
                                </m:e>
                              </m:mr>
                            </m:m>
                          </m:e>
                        </m:d>
                        <m:d>
                          <m:dPr>
                            <m:begChr m:val="["/>
                            <m:endChr m:val="]"/>
                            <m:ctrlPr>
                              <a:rPr lang="en-US" sz="2000" i="1">
                                <a:latin typeface="Cambria Math" panose="02040503050406030204" pitchFamily="18" charset="0"/>
                              </a:rPr>
                            </m:ctrlPr>
                          </m:dPr>
                          <m:e>
                            <m:m>
                              <m:mPr>
                                <m:mcs>
                                  <m:mc>
                                    <m:mcPr>
                                      <m:count m:val="2"/>
                                      <m:mcJc m:val="center"/>
                                    </m:mcPr>
                                  </m:mc>
                                </m:mcs>
                                <m:ctrlPr>
                                  <a:rPr lang="en-US" sz="2000" i="1">
                                    <a:latin typeface="Cambria Math" panose="02040503050406030204" pitchFamily="18" charset="0"/>
                                  </a:rPr>
                                </m:ctrlPr>
                              </m:mPr>
                              <m:mr>
                                <m:e>
                                  <m:sSub>
                                    <m:sSubPr>
                                      <m:ctrlPr>
                                        <a:rPr lang="en-US" sz="2000" i="1">
                                          <a:latin typeface="Cambria Math" panose="02040503050406030204" pitchFamily="18" charset="0"/>
                                        </a:rPr>
                                      </m:ctrlPr>
                                    </m:sSubPr>
                                    <m:e>
                                      <m:r>
                                        <a:rPr lang="en-US" sz="2000" i="1">
                                          <a:latin typeface="Cambria Math" panose="02040503050406030204" pitchFamily="18" charset="0"/>
                                        </a:rPr>
                                        <m:t>𝑝</m:t>
                                      </m:r>
                                    </m:e>
                                    <m:sub>
                                      <m:r>
                                        <a:rPr lang="en-US" sz="2000" i="1">
                                          <a:latin typeface="Cambria Math" panose="02040503050406030204" pitchFamily="18" charset="0"/>
                                        </a:rPr>
                                        <m:t>11</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𝑝</m:t>
                                      </m:r>
                                    </m:e>
                                    <m:sub>
                                      <m:r>
                                        <a:rPr lang="en-US" sz="2000" i="1">
                                          <a:latin typeface="Cambria Math" panose="02040503050406030204" pitchFamily="18" charset="0"/>
                                        </a:rPr>
                                        <m:t>12</m:t>
                                      </m:r>
                                    </m:sub>
                                  </m:sSub>
                                </m:e>
                              </m:mr>
                              <m:mr>
                                <m:e>
                                  <m:sSub>
                                    <m:sSubPr>
                                      <m:ctrlPr>
                                        <a:rPr lang="en-US" sz="2000" i="1">
                                          <a:latin typeface="Cambria Math" panose="02040503050406030204" pitchFamily="18" charset="0"/>
                                        </a:rPr>
                                      </m:ctrlPr>
                                    </m:sSubPr>
                                    <m:e>
                                      <m:r>
                                        <a:rPr lang="en-US" sz="2000" i="1">
                                          <a:latin typeface="Cambria Math" panose="02040503050406030204" pitchFamily="18" charset="0"/>
                                        </a:rPr>
                                        <m:t>𝑝</m:t>
                                      </m:r>
                                    </m:e>
                                    <m:sub>
                                      <m:r>
                                        <a:rPr lang="en-US" sz="2000" i="1">
                                          <a:latin typeface="Cambria Math" panose="02040503050406030204" pitchFamily="18" charset="0"/>
                                        </a:rPr>
                                        <m:t>12</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𝑝</m:t>
                                      </m:r>
                                    </m:e>
                                    <m:sub>
                                      <m:r>
                                        <a:rPr lang="en-US" sz="2000" i="1">
                                          <a:latin typeface="Cambria Math" panose="02040503050406030204" pitchFamily="18" charset="0"/>
                                        </a:rPr>
                                        <m:t>22</m:t>
                                      </m:r>
                                    </m:sub>
                                  </m:sSub>
                                </m:e>
                              </m:mr>
                            </m:m>
                          </m:e>
                        </m:d>
                        <m:r>
                          <a:rPr lang="en-US" sz="2000" b="0" i="1" smtClean="0">
                            <a:latin typeface="Cambria Math" panose="02040503050406030204" pitchFamily="18" charset="0"/>
                          </a:rPr>
                          <m:t>+</m:t>
                        </m:r>
                        <m:d>
                          <m:dPr>
                            <m:begChr m:val="["/>
                            <m:endChr m:val="]"/>
                            <m:ctrlPr>
                              <a:rPr lang="en-US" sz="2400" i="1">
                                <a:latin typeface="Cambria Math" panose="02040503050406030204" pitchFamily="18" charset="0"/>
                              </a:rPr>
                            </m:ctrlPr>
                          </m:dPr>
                          <m:e>
                            <m:m>
                              <m:mPr>
                                <m:mcs>
                                  <m:mc>
                                    <m:mcPr>
                                      <m:count m:val="2"/>
                                      <m:mcJc m:val="center"/>
                                    </m:mcPr>
                                  </m:mc>
                                </m:mcs>
                                <m:ctrlPr>
                                  <a:rPr lang="en-US" sz="2400" i="1">
                                    <a:latin typeface="Cambria Math" panose="02040503050406030204" pitchFamily="18" charset="0"/>
                                  </a:rPr>
                                </m:ctrlPr>
                              </m:mPr>
                              <m:mr>
                                <m:e>
                                  <m:r>
                                    <a:rPr lang="en-US" sz="2400" i="1">
                                      <a:latin typeface="Cambria Math" panose="02040503050406030204" pitchFamily="18" charset="0"/>
                                    </a:rPr>
                                    <m:t>4</m:t>
                                  </m:r>
                                </m:e>
                                <m:e>
                                  <m:r>
                                    <a:rPr lang="en-US" sz="2400" i="1">
                                      <a:latin typeface="Cambria Math" panose="02040503050406030204" pitchFamily="18" charset="0"/>
                                    </a:rPr>
                                    <m:t>3</m:t>
                                  </m:r>
                                </m:e>
                              </m:mr>
                              <m:mr>
                                <m:e>
                                  <m:r>
                                    <a:rPr lang="en-US" sz="2400" i="1">
                                      <a:latin typeface="Cambria Math" panose="02040503050406030204" pitchFamily="18" charset="0"/>
                                    </a:rPr>
                                    <m:t>3</m:t>
                                  </m:r>
                                </m:e>
                                <m:e>
                                  <m:r>
                                    <a:rPr lang="en-US" sz="2400" i="1">
                                      <a:latin typeface="Cambria Math" panose="02040503050406030204" pitchFamily="18" charset="0"/>
                                    </a:rPr>
                                    <m:t>4</m:t>
                                  </m:r>
                                </m:e>
                              </m:mr>
                            </m:m>
                          </m:e>
                        </m:d>
                      </m:e>
                    </m:d>
                  </m:oMath>
                </a14:m>
                <a:endParaRPr lang="en-US" sz="2400" dirty="0" smtClean="0"/>
              </a:p>
              <a:p>
                <a:r>
                  <a:rPr lang="en-US" sz="2400" dirty="0" smtClean="0"/>
                  <a:t>Solving  above </a:t>
                </a:r>
                <a:r>
                  <a:rPr lang="en-US" sz="2400" dirty="0" err="1" smtClean="0"/>
                  <a:t>equ</a:t>
                </a:r>
                <a:r>
                  <a:rPr lang="en-US" sz="2400" dirty="0" smtClean="0"/>
                  <a:t>, we will n(n+1)/2 =3 differential equations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043" t="-2241"/>
                </a:stretch>
              </a:blipFill>
            </p:spPr>
            <p:txBody>
              <a:bodyPr/>
              <a:lstStyle/>
              <a:p>
                <a:r>
                  <a:rPr lang="en-US">
                    <a:noFill/>
                  </a:rPr>
                  <a:t> </a:t>
                </a:r>
              </a:p>
            </p:txBody>
          </p:sp>
        </mc:Fallback>
      </mc:AlternateContent>
    </p:spTree>
    <p:extLst>
      <p:ext uri="{BB962C8B-B14F-4D97-AF65-F5344CB8AC3E}">
        <p14:creationId xmlns:p14="http://schemas.microsoft.com/office/powerpoint/2010/main" val="34641097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14:m>
                  <m:oMath xmlns:m="http://schemas.openxmlformats.org/officeDocument/2006/math">
                    <m:sSub>
                      <m:sSubPr>
                        <m:ctrlPr>
                          <a:rPr lang="en-US" i="1" smtClean="0">
                            <a:latin typeface="Cambria Math" panose="02040503050406030204" pitchFamily="18" charset="0"/>
                          </a:rPr>
                        </m:ctrlPr>
                      </m:sSubPr>
                      <m:e>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𝑝</m:t>
                            </m:r>
                          </m:e>
                        </m:acc>
                      </m:e>
                      <m:sub>
                        <m:r>
                          <a:rPr lang="en-US" b="0" i="1" smtClean="0">
                            <a:latin typeface="Cambria Math" panose="02040503050406030204" pitchFamily="18" charset="0"/>
                          </a:rPr>
                          <m:t>11</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r>
                      <a:rPr lang="en-US" b="0" i="1" smtClean="0">
                        <a:latin typeface="Cambria Math" panose="02040503050406030204" pitchFamily="18" charset="0"/>
                      </a:rPr>
                      <m:t>=4</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𝑝</m:t>
                        </m:r>
                      </m:e>
                      <m:sub>
                        <m:r>
                          <a:rPr lang="en-US" b="0" i="1" smtClean="0">
                            <a:latin typeface="Cambria Math" panose="02040503050406030204" pitchFamily="18" charset="0"/>
                          </a:rPr>
                          <m:t>12</m:t>
                        </m:r>
                      </m:sub>
                      <m:sup>
                        <m:r>
                          <a:rPr lang="en-US" b="0" i="1" smtClean="0">
                            <a:latin typeface="Cambria Math" panose="02040503050406030204" pitchFamily="18" charset="0"/>
                          </a:rPr>
                          <m:t>2</m:t>
                        </m:r>
                      </m:sup>
                    </m:sSubSup>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r>
                      <a:rPr lang="en-US" b="0" i="1" smtClean="0">
                        <a:latin typeface="Cambria Math" panose="02040503050406030204" pitchFamily="18" charset="0"/>
                      </a:rPr>
                      <m:t>+4</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12</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r>
                      <a:rPr lang="en-US" b="0" i="1" smtClean="0">
                        <a:latin typeface="Cambria Math" panose="02040503050406030204" pitchFamily="18" charset="0"/>
                      </a:rPr>
                      <m:t>−4</m:t>
                    </m:r>
                  </m:oMath>
                </a14:m>
                <a:r>
                  <a:rPr lang="en-US" dirty="0" smtClean="0"/>
                  <a:t>		---(a)	</a:t>
                </a:r>
              </a:p>
              <a:p>
                <a:r>
                  <a:rPr lang="en-US" dirty="0" smtClean="0"/>
                  <a:t>with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11</m:t>
                        </m:r>
                      </m:sub>
                    </m:sSub>
                    <m:d>
                      <m:dPr>
                        <m:ctrlPr>
                          <a:rPr lang="en-US" i="1" smtClean="0">
                            <a:latin typeface="Cambria Math" panose="02040503050406030204" pitchFamily="18" charset="0"/>
                          </a:rPr>
                        </m:ctrlPr>
                      </m:dPr>
                      <m:e>
                        <m:sSub>
                          <m:sSubPr>
                            <m:ctrlPr>
                              <a:rPr lang="en-US"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𝑓</m:t>
                            </m:r>
                          </m:sub>
                        </m:sSub>
                      </m:e>
                    </m:d>
                    <m:r>
                      <a:rPr lang="en-US" b="0" i="1" smtClean="0">
                        <a:latin typeface="Cambria Math" panose="02040503050406030204" pitchFamily="18" charset="0"/>
                      </a:rPr>
                      <m:t>=1</m:t>
                    </m:r>
                  </m:oMath>
                </a14:m>
                <a:endParaRPr lang="en-US" dirty="0" smtClean="0"/>
              </a:p>
              <a:p>
                <a14:m>
                  <m:oMath xmlns:m="http://schemas.openxmlformats.org/officeDocument/2006/math">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𝑝</m:t>
                            </m:r>
                          </m:e>
                        </m:acc>
                      </m:e>
                      <m:sub>
                        <m:r>
                          <a:rPr lang="en-US" i="1">
                            <a:latin typeface="Cambria Math" panose="02040503050406030204" pitchFamily="18" charset="0"/>
                          </a:rPr>
                          <m:t>1</m:t>
                        </m:r>
                        <m:r>
                          <a:rPr lang="en-US" b="0" i="1" smtClean="0">
                            <a:latin typeface="Cambria Math" panose="02040503050406030204" pitchFamily="18" charset="0"/>
                          </a:rPr>
                          <m:t>2</m:t>
                        </m:r>
                      </m:sub>
                    </m:sSub>
                    <m:d>
                      <m:dPr>
                        <m:ctrlPr>
                          <a:rPr lang="en-US"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m:t>
                    </m:r>
                    <m:r>
                      <a:rPr lang="en-US" b="0" i="1" smtClean="0">
                        <a:latin typeface="Cambria Math" panose="02040503050406030204" pitchFamily="18" charset="0"/>
                      </a:rPr>
                      <m:t>2</m:t>
                    </m:r>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b="0" i="1" smtClean="0">
                            <a:latin typeface="Cambria Math" panose="02040503050406030204" pitchFamily="18" charset="0"/>
                          </a:rPr>
                          <m:t>2</m:t>
                        </m:r>
                        <m:r>
                          <a:rPr lang="en-US" i="1">
                            <a:latin typeface="Cambria Math" panose="02040503050406030204" pitchFamily="18" charset="0"/>
                          </a:rPr>
                          <m:t>2</m:t>
                        </m:r>
                      </m:sub>
                    </m:sSub>
                    <m:d>
                      <m:dPr>
                        <m:ctrlPr>
                          <a:rPr lang="en-US" i="1">
                            <a:latin typeface="Cambria Math" panose="02040503050406030204" pitchFamily="18" charset="0"/>
                          </a:rPr>
                        </m:ctrlPr>
                      </m:dPr>
                      <m:e>
                        <m:r>
                          <a:rPr lang="en-US" i="1">
                            <a:latin typeface="Cambria Math" panose="02040503050406030204" pitchFamily="18" charset="0"/>
                          </a:rPr>
                          <m:t>𝑡</m:t>
                        </m:r>
                      </m:e>
                    </m:d>
                    <m:r>
                      <a:rPr lang="en-US" b="0" i="1" smtClean="0">
                        <a:latin typeface="Cambria Math" panose="02040503050406030204" pitchFamily="18" charset="0"/>
                      </a:rPr>
                      <m:t>+4</m:t>
                    </m:r>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b="0" i="1" smtClean="0">
                            <a:latin typeface="Cambria Math" panose="02040503050406030204" pitchFamily="18" charset="0"/>
                          </a:rPr>
                          <m:t>1</m:t>
                        </m:r>
                        <m:r>
                          <a:rPr lang="en-US" i="1">
                            <a:latin typeface="Cambria Math" panose="02040503050406030204" pitchFamily="18" charset="0"/>
                          </a:rPr>
                          <m:t>2</m:t>
                        </m:r>
                      </m:sub>
                    </m:sSub>
                    <m:d>
                      <m:dPr>
                        <m:ctrlPr>
                          <a:rPr lang="en-US" i="1">
                            <a:latin typeface="Cambria Math" panose="02040503050406030204" pitchFamily="18" charset="0"/>
                          </a:rPr>
                        </m:ctrlPr>
                      </m:dPr>
                      <m:e>
                        <m:r>
                          <a:rPr lang="en-US" i="1">
                            <a:latin typeface="Cambria Math" panose="02040503050406030204" pitchFamily="18" charset="0"/>
                          </a:rPr>
                          <m:t>𝑡</m:t>
                        </m:r>
                      </m:e>
                    </m:d>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22</m:t>
                        </m:r>
                      </m:sub>
                    </m:sSub>
                    <m:d>
                      <m:dPr>
                        <m:ctrlPr>
                          <a:rPr lang="en-US" i="1">
                            <a:latin typeface="Cambria Math" panose="02040503050406030204" pitchFamily="18" charset="0"/>
                          </a:rPr>
                        </m:ctrlPr>
                      </m:dPr>
                      <m:e>
                        <m:r>
                          <a:rPr lang="en-US" i="1">
                            <a:latin typeface="Cambria Math" panose="02040503050406030204" pitchFamily="18" charset="0"/>
                          </a:rPr>
                          <m:t>𝑡</m:t>
                        </m:r>
                      </m:e>
                    </m:d>
                    <m:r>
                      <a:rPr lang="en-US" b="0" i="1" smtClean="0">
                        <a:latin typeface="Cambria Math" panose="02040503050406030204" pitchFamily="18" charset="0"/>
                      </a:rPr>
                      <m:t>−</m:t>
                    </m:r>
                    <m:r>
                      <a:rPr lang="en-US" i="1">
                        <a:latin typeface="Cambria Math" panose="02040503050406030204" pitchFamily="18" charset="0"/>
                      </a:rPr>
                      <m:t>2</m:t>
                    </m:r>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b="0" i="1" smtClean="0">
                            <a:latin typeface="Cambria Math" panose="02040503050406030204" pitchFamily="18" charset="0"/>
                          </a:rPr>
                          <m:t>1</m:t>
                        </m:r>
                        <m:r>
                          <a:rPr lang="en-US" i="1">
                            <a:latin typeface="Cambria Math" panose="02040503050406030204" pitchFamily="18" charset="0"/>
                          </a:rPr>
                          <m:t>2</m:t>
                        </m:r>
                      </m:sub>
                    </m:sSub>
                    <m:d>
                      <m:dPr>
                        <m:ctrlPr>
                          <a:rPr lang="en-US"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b="0" i="1" smtClean="0">
                            <a:latin typeface="Cambria Math" panose="02040503050406030204" pitchFamily="18" charset="0"/>
                          </a:rPr>
                          <m:t>11</m:t>
                        </m:r>
                      </m:sub>
                    </m:sSub>
                    <m:d>
                      <m:dPr>
                        <m:ctrlPr>
                          <a:rPr lang="en-US" i="1">
                            <a:latin typeface="Cambria Math" panose="02040503050406030204" pitchFamily="18" charset="0"/>
                          </a:rPr>
                        </m:ctrlPr>
                      </m:dPr>
                      <m:e>
                        <m:r>
                          <a:rPr lang="en-US" i="1">
                            <a:latin typeface="Cambria Math" panose="02040503050406030204" pitchFamily="18" charset="0"/>
                          </a:rPr>
                          <m:t>𝑡</m:t>
                        </m:r>
                      </m:e>
                    </m:d>
                    <m:r>
                      <a:rPr lang="en-US" b="0" i="1" smtClean="0">
                        <a:latin typeface="Cambria Math" panose="02040503050406030204" pitchFamily="18" charset="0"/>
                      </a:rPr>
                      <m:t>−3</m:t>
                    </m:r>
                  </m:oMath>
                </a14:m>
                <a:r>
                  <a:rPr lang="en-US" dirty="0" smtClean="0"/>
                  <a:t> 	---(b)</a:t>
                </a:r>
              </a:p>
              <a:p>
                <a:r>
                  <a:rPr lang="en-US" dirty="0"/>
                  <a:t>with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1</m:t>
                        </m:r>
                        <m:r>
                          <a:rPr lang="en-US" b="0" i="1" smtClean="0">
                            <a:latin typeface="Cambria Math" panose="02040503050406030204" pitchFamily="18" charset="0"/>
                          </a:rPr>
                          <m:t>2</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𝑓</m:t>
                            </m:r>
                          </m:sub>
                        </m:sSub>
                      </m:e>
                    </m:d>
                    <m:r>
                      <a:rPr lang="en-US" i="1">
                        <a:latin typeface="Cambria Math" panose="02040503050406030204" pitchFamily="18" charset="0"/>
                      </a:rPr>
                      <m:t>=1</m:t>
                    </m:r>
                  </m:oMath>
                </a14:m>
                <a:endParaRPr lang="en-US" dirty="0" smtClean="0"/>
              </a:p>
              <a:p>
                <a14:m>
                  <m:oMath xmlns:m="http://schemas.openxmlformats.org/officeDocument/2006/math">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𝑝</m:t>
                            </m:r>
                          </m:e>
                        </m:acc>
                      </m:e>
                      <m:sub>
                        <m:r>
                          <a:rPr lang="en-US" b="0" i="1" smtClean="0">
                            <a:latin typeface="Cambria Math" panose="02040503050406030204" pitchFamily="18" charset="0"/>
                          </a:rPr>
                          <m:t>22</m:t>
                        </m:r>
                      </m:sub>
                    </m:sSub>
                    <m:d>
                      <m:dPr>
                        <m:ctrlPr>
                          <a:rPr lang="en-US"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=4</m:t>
                    </m:r>
                    <m:sSubSup>
                      <m:sSubSupPr>
                        <m:ctrlPr>
                          <a:rPr lang="en-US" i="1">
                            <a:latin typeface="Cambria Math" panose="02040503050406030204" pitchFamily="18" charset="0"/>
                          </a:rPr>
                        </m:ctrlPr>
                      </m:sSubSupPr>
                      <m:e>
                        <m:r>
                          <a:rPr lang="en-US" i="1">
                            <a:latin typeface="Cambria Math" panose="02040503050406030204" pitchFamily="18" charset="0"/>
                          </a:rPr>
                          <m:t>𝑝</m:t>
                        </m:r>
                      </m:e>
                      <m:sub>
                        <m:r>
                          <a:rPr lang="en-US" b="0" i="1" smtClean="0">
                            <a:latin typeface="Cambria Math" panose="02040503050406030204" pitchFamily="18" charset="0"/>
                          </a:rPr>
                          <m:t>2</m:t>
                        </m:r>
                        <m:r>
                          <a:rPr lang="en-US" i="1">
                            <a:latin typeface="Cambria Math" panose="02040503050406030204" pitchFamily="18" charset="0"/>
                          </a:rPr>
                          <m:t>2</m:t>
                        </m:r>
                      </m:sub>
                      <m:sup>
                        <m:r>
                          <a:rPr lang="en-US" i="1">
                            <a:latin typeface="Cambria Math" panose="02040503050406030204" pitchFamily="18" charset="0"/>
                          </a:rPr>
                          <m:t>2</m:t>
                        </m:r>
                      </m:sup>
                    </m:sSubSup>
                    <m:d>
                      <m:dPr>
                        <m:ctrlPr>
                          <a:rPr lang="en-US" i="1">
                            <a:latin typeface="Cambria Math" panose="02040503050406030204" pitchFamily="18" charset="0"/>
                          </a:rPr>
                        </m:ctrlPr>
                      </m:dPr>
                      <m:e>
                        <m:r>
                          <a:rPr lang="en-US" i="1">
                            <a:latin typeface="Cambria Math" panose="02040503050406030204" pitchFamily="18" charset="0"/>
                          </a:rPr>
                          <m:t>𝑡</m:t>
                        </m:r>
                      </m:e>
                    </m:d>
                    <m:r>
                      <a:rPr lang="en-US" b="0" i="1" smtClean="0">
                        <a:latin typeface="Cambria Math" panose="02040503050406030204" pitchFamily="18" charset="0"/>
                      </a:rPr>
                      <m:t>−</m:t>
                    </m:r>
                    <m:r>
                      <a:rPr lang="en-US" i="1">
                        <a:latin typeface="Cambria Math" panose="02040503050406030204" pitchFamily="18" charset="0"/>
                      </a:rPr>
                      <m:t>4</m:t>
                    </m:r>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b="0" i="1" smtClean="0">
                            <a:latin typeface="Cambria Math" panose="02040503050406030204" pitchFamily="18" charset="0"/>
                          </a:rPr>
                          <m:t>2</m:t>
                        </m:r>
                        <m:r>
                          <a:rPr lang="en-US" i="1">
                            <a:latin typeface="Cambria Math" panose="02040503050406030204" pitchFamily="18" charset="0"/>
                          </a:rPr>
                          <m:t>2</m:t>
                        </m:r>
                      </m:sub>
                    </m:sSub>
                    <m:d>
                      <m:dPr>
                        <m:ctrlPr>
                          <a:rPr lang="en-US" i="1">
                            <a:latin typeface="Cambria Math" panose="02040503050406030204" pitchFamily="18" charset="0"/>
                          </a:rPr>
                        </m:ctrlPr>
                      </m:dPr>
                      <m:e>
                        <m:r>
                          <a:rPr lang="en-US" i="1">
                            <a:latin typeface="Cambria Math" panose="02040503050406030204" pitchFamily="18" charset="0"/>
                          </a:rPr>
                          <m:t>𝑡</m:t>
                        </m:r>
                      </m:e>
                    </m:d>
                    <m:r>
                      <a:rPr lang="en-US" b="0" i="1" smtClean="0">
                        <a:latin typeface="Cambria Math" panose="02040503050406030204" pitchFamily="18" charset="0"/>
                      </a:rPr>
                      <m:t>−2</m:t>
                    </m:r>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b="0" i="1" smtClean="0">
                            <a:latin typeface="Cambria Math" panose="02040503050406030204" pitchFamily="18" charset="0"/>
                          </a:rPr>
                          <m:t>1</m:t>
                        </m:r>
                        <m:r>
                          <a:rPr lang="en-US" i="1">
                            <a:latin typeface="Cambria Math" panose="02040503050406030204" pitchFamily="18" charset="0"/>
                          </a:rPr>
                          <m:t>2</m:t>
                        </m:r>
                      </m:sub>
                    </m:sSub>
                    <m:d>
                      <m:dPr>
                        <m:ctrlPr>
                          <a:rPr lang="en-US"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−4</m:t>
                    </m:r>
                  </m:oMath>
                </a14:m>
                <a:r>
                  <a:rPr lang="en-US" dirty="0"/>
                  <a:t>	 </a:t>
                </a:r>
                <a:r>
                  <a:rPr lang="en-US" dirty="0" smtClean="0"/>
                  <a:t>---(c) </a:t>
                </a:r>
                <a:r>
                  <a:rPr lang="en-US" dirty="0"/>
                  <a:t>	</a:t>
                </a:r>
                <a:endParaRPr lang="en-US" dirty="0" smtClean="0"/>
              </a:p>
              <a:p>
                <a:r>
                  <a:rPr lang="en-US" dirty="0" smtClean="0"/>
                  <a:t>with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b="0" i="1" smtClean="0">
                            <a:latin typeface="Cambria Math" panose="02040503050406030204" pitchFamily="18" charset="0"/>
                          </a:rPr>
                          <m:t>22</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𝑓</m:t>
                            </m:r>
                          </m:sub>
                        </m:sSub>
                      </m:e>
                    </m:d>
                    <m:r>
                      <a:rPr lang="en-US" i="1">
                        <a:latin typeface="Cambria Math" panose="02040503050406030204" pitchFamily="18" charset="0"/>
                      </a:rPr>
                      <m:t>=</m:t>
                    </m:r>
                    <m:r>
                      <a:rPr lang="en-US" b="0" i="1" smtClean="0">
                        <a:latin typeface="Cambria Math" panose="02040503050406030204" pitchFamily="18" charset="0"/>
                      </a:rPr>
                      <m:t>2</m:t>
                    </m:r>
                  </m:oMath>
                </a14:m>
                <a:endParaRPr lang="en-US" dirty="0" smtClean="0"/>
              </a:p>
              <a:p>
                <a:r>
                  <a:rPr lang="en-US" dirty="0" smtClean="0"/>
                  <a:t>Above are the 3 non linear, 1</a:t>
                </a:r>
                <a:r>
                  <a:rPr lang="en-US" baseline="30000" dirty="0" smtClean="0"/>
                  <a:t>st</a:t>
                </a:r>
                <a:r>
                  <a:rPr lang="en-US" dirty="0" smtClean="0"/>
                  <a:t> order differential equations which are coupled to each other and these can be solved by backward integration </a:t>
                </a:r>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043" t="-2941"/>
                </a:stretch>
              </a:blipFill>
            </p:spPr>
            <p:txBody>
              <a:bodyPr/>
              <a:lstStyle/>
              <a:p>
                <a:r>
                  <a:rPr lang="en-US">
                    <a:noFill/>
                  </a:rPr>
                  <a:t> </a:t>
                </a:r>
              </a:p>
            </p:txBody>
          </p:sp>
        </mc:Fallback>
      </mc:AlternateContent>
    </p:spTree>
    <p:extLst>
      <p:ext uri="{BB962C8B-B14F-4D97-AF65-F5344CB8AC3E}">
        <p14:creationId xmlns:p14="http://schemas.microsoft.com/office/powerpoint/2010/main" val="9554934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Solving non-linear differential equations (a), (b) &amp; (c) backward </a:t>
                </a:r>
                <a:r>
                  <a:rPr lang="en-US" dirty="0" err="1" smtClean="0"/>
                  <a:t>intime</a:t>
                </a:r>
                <a:r>
                  <a:rPr lang="en-US" dirty="0" smtClean="0"/>
                  <a:t> integration (Numerical Solution) with the given final conditions </a:t>
                </a:r>
                <a14:m>
                  <m:oMath xmlns:m="http://schemas.openxmlformats.org/officeDocument/2006/math">
                    <m:r>
                      <a:rPr lang="en-US" i="1">
                        <a:latin typeface="Cambria Math" panose="02040503050406030204" pitchFamily="18" charset="0"/>
                      </a:rPr>
                      <m:t>𝑃</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𝑓</m:t>
                            </m:r>
                          </m:sub>
                        </m:sSub>
                      </m:e>
                    </m:d>
                    <m:r>
                      <a:rPr lang="en-US" i="1">
                        <a:latin typeface="Cambria Math" panose="02040503050406030204" pitchFamily="18" charset="0"/>
                      </a:rPr>
                      <m:t>=</m:t>
                    </m:r>
                    <m:r>
                      <a:rPr lang="en-US" i="1">
                        <a:latin typeface="Cambria Math" panose="02040503050406030204" pitchFamily="18" charset="0"/>
                      </a:rPr>
                      <m:t>𝐹</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𝑓</m:t>
                            </m:r>
                          </m:sub>
                        </m:sSub>
                      </m:e>
                    </m:d>
                    <m:r>
                      <a:rPr lang="en-US" i="1">
                        <a:latin typeface="Cambria Math" panose="02040503050406030204" pitchFamily="18" charset="0"/>
                      </a:rPr>
                      <m:t>=</m:t>
                    </m:r>
                    <m:d>
                      <m:dPr>
                        <m:begChr m:val="["/>
                        <m:endChr m:val="]"/>
                        <m:ctrlPr>
                          <a:rPr lang="en-US" sz="3200" i="1">
                            <a:latin typeface="Cambria Math" panose="02040503050406030204" pitchFamily="18" charset="0"/>
                          </a:rPr>
                        </m:ctrlPr>
                      </m:dPr>
                      <m:e>
                        <m:m>
                          <m:mPr>
                            <m:mcs>
                              <m:mc>
                                <m:mcPr>
                                  <m:count m:val="2"/>
                                  <m:mcJc m:val="center"/>
                                </m:mcPr>
                              </m:mc>
                            </m:mcs>
                            <m:ctrlPr>
                              <a:rPr lang="en-US" sz="3200" i="1">
                                <a:latin typeface="Cambria Math" panose="02040503050406030204" pitchFamily="18" charset="0"/>
                              </a:rPr>
                            </m:ctrlPr>
                          </m:mPr>
                          <m:mr>
                            <m:e>
                              <m:r>
                                <m:rPr>
                                  <m:brk m:alnAt="7"/>
                                </m:rPr>
                                <a:rPr lang="en-US" sz="3200" i="1">
                                  <a:latin typeface="Cambria Math" panose="02040503050406030204" pitchFamily="18" charset="0"/>
                                </a:rPr>
                                <m:t>1</m:t>
                              </m:r>
                            </m:e>
                            <m:e>
                              <m:r>
                                <a:rPr lang="en-US" sz="3200" i="1">
                                  <a:latin typeface="Cambria Math" panose="02040503050406030204" pitchFamily="18" charset="0"/>
                                </a:rPr>
                                <m:t>1</m:t>
                              </m:r>
                            </m:e>
                          </m:mr>
                          <m:mr>
                            <m:e>
                              <m:r>
                                <a:rPr lang="en-US" sz="3200" i="1">
                                  <a:latin typeface="Cambria Math" panose="02040503050406030204" pitchFamily="18" charset="0"/>
                                </a:rPr>
                                <m:t>1</m:t>
                              </m:r>
                            </m:e>
                            <m:e>
                              <m:r>
                                <a:rPr lang="en-US" sz="3200" i="1">
                                  <a:latin typeface="Cambria Math" panose="02040503050406030204" pitchFamily="18" charset="0"/>
                                </a:rPr>
                                <m:t>2</m:t>
                              </m:r>
                            </m:e>
                          </m:mr>
                        </m:m>
                      </m:e>
                    </m:d>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043" t="-2241" r="-638"/>
                </a:stretch>
              </a:blipFill>
            </p:spPr>
            <p:txBody>
              <a:bodyPr/>
              <a:lstStyle/>
              <a:p>
                <a:r>
                  <a:rPr lang="en-US">
                    <a:noFill/>
                  </a:rPr>
                  <a:t> </a:t>
                </a:r>
              </a:p>
            </p:txBody>
          </p:sp>
        </mc:Fallback>
      </mc:AlternateContent>
    </p:spTree>
    <p:extLst>
      <p:ext uri="{BB962C8B-B14F-4D97-AF65-F5344CB8AC3E}">
        <p14:creationId xmlns:p14="http://schemas.microsoft.com/office/powerpoint/2010/main" val="26039338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Stability Analysis of finite time LQR Problem </a:t>
            </a:r>
            <a:endParaRPr lang="en-US" b="1"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Using Lyapunov direct method for the following state equation</a:t>
                </a:r>
              </a:p>
              <a:p>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𝑋</m:t>
                        </m:r>
                      </m:e>
                    </m:acc>
                    <m:d>
                      <m:dPr>
                        <m:ctrlPr>
                          <a:rPr lang="en-US"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m:t>
                    </m:r>
                    <m:r>
                      <a:rPr lang="en-US" i="1">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m:t>
                    </m:r>
                    <m:r>
                      <a:rPr lang="en-US" i="1">
                        <a:latin typeface="Cambria Math" panose="02040503050406030204" pitchFamily="18" charset="0"/>
                      </a:rPr>
                      <m:t>𝑋</m:t>
                    </m:r>
                    <m:d>
                      <m:dPr>
                        <m:ctrlPr>
                          <a:rPr lang="en-US"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m:t>
                    </m:r>
                    <m:r>
                      <a:rPr lang="en-US" i="1">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m:t>
                    </m:r>
                    <m:r>
                      <a:rPr lang="en-US" i="1">
                        <a:latin typeface="Cambria Math" panose="02040503050406030204" pitchFamily="18" charset="0"/>
                      </a:rPr>
                      <m:t>𝑈</m:t>
                    </m:r>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m:t>
                    </m:r>
                  </m:oMath>
                </a14:m>
                <a:endParaRPr lang="en-US" dirty="0" smtClean="0"/>
              </a:p>
              <a:p>
                <a:r>
                  <a:rPr lang="en-US" dirty="0" smtClean="0"/>
                  <a:t>Put the value of  </a:t>
                </a:r>
                <a14:m>
                  <m:oMath xmlns:m="http://schemas.openxmlformats.org/officeDocument/2006/math">
                    <m:r>
                      <a:rPr lang="en-US" i="1">
                        <a:latin typeface="Cambria Math" panose="02040503050406030204" pitchFamily="18" charset="0"/>
                      </a:rPr>
                      <m:t>𝑈</m:t>
                    </m:r>
                    <m:d>
                      <m:dPr>
                        <m:ctrlPr>
                          <a:rPr lang="en-US"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𝑅</m:t>
                        </m:r>
                      </m:e>
                      <m:sup>
                        <m:r>
                          <a:rPr lang="en-US" i="1">
                            <a:latin typeface="Cambria Math" panose="02040503050406030204" pitchFamily="18" charset="0"/>
                          </a:rPr>
                          <m:t>−1</m:t>
                        </m:r>
                      </m:sup>
                    </m:sSup>
                    <m:sSup>
                      <m:sSupPr>
                        <m:ctrlPr>
                          <a:rPr lang="en-US" i="1">
                            <a:latin typeface="Cambria Math" panose="02040503050406030204" pitchFamily="18" charset="0"/>
                          </a:rPr>
                        </m:ctrlPr>
                      </m:sSupPr>
                      <m:e>
                        <m:r>
                          <a:rPr lang="en-US" i="1">
                            <a:latin typeface="Cambria Math" panose="02040503050406030204" pitchFamily="18" charset="0"/>
                          </a:rPr>
                          <m:t>𝐵</m:t>
                        </m:r>
                        <m:d>
                          <m:dPr>
                            <m:ctrlPr>
                              <a:rPr lang="en-US" i="1">
                                <a:latin typeface="Cambria Math" panose="02040503050406030204" pitchFamily="18" charset="0"/>
                              </a:rPr>
                            </m:ctrlPr>
                          </m:dPr>
                          <m:e>
                            <m:r>
                              <a:rPr lang="en-US" i="1">
                                <a:latin typeface="Cambria Math" panose="02040503050406030204" pitchFamily="18" charset="0"/>
                              </a:rPr>
                              <m:t>𝑡</m:t>
                            </m:r>
                          </m:e>
                        </m:d>
                      </m:e>
                      <m:sup>
                        <m:r>
                          <a:rPr lang="en-US" i="1">
                            <a:latin typeface="Cambria Math" panose="02040503050406030204" pitchFamily="18" charset="0"/>
                          </a:rPr>
                          <m:t>𝑇</m:t>
                        </m:r>
                      </m:sup>
                    </m:sSup>
                    <m:r>
                      <a:rPr lang="en-US" i="1">
                        <a:latin typeface="Cambria Math" panose="02040503050406030204" pitchFamily="18" charset="0"/>
                      </a:rPr>
                      <m:t>𝑃</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𝑡</m:t>
                        </m:r>
                      </m:e>
                    </m:d>
                    <m:r>
                      <a:rPr lang="en-US" i="1">
                        <a:latin typeface="Cambria Math" panose="02040503050406030204" pitchFamily="18" charset="0"/>
                        <a:ea typeface="Cambria Math" panose="02040503050406030204" pitchFamily="18" charset="0"/>
                      </a:rPr>
                      <m:t>𝑋</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𝑡</m:t>
                    </m:r>
                    <m:r>
                      <a:rPr lang="en-US" i="1">
                        <a:latin typeface="Cambria Math" panose="02040503050406030204" pitchFamily="18" charset="0"/>
                        <a:ea typeface="Cambria Math" panose="02040503050406030204" pitchFamily="18" charset="0"/>
                      </a:rPr>
                      <m:t>)</m:t>
                    </m:r>
                  </m:oMath>
                </a14:m>
                <a:endParaRPr lang="en-US" dirty="0"/>
              </a:p>
              <a:p>
                <a:endParaRPr lang="en-US" dirty="0" smtClean="0"/>
              </a:p>
              <a:p>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𝑋</m:t>
                        </m:r>
                      </m:e>
                    </m:acc>
                    <m:d>
                      <m:dPr>
                        <m:ctrlPr>
                          <a:rPr lang="en-US"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m:t>
                    </m:r>
                    <m:r>
                      <a:rPr lang="en-US" i="1">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m:t>
                    </m:r>
                    <m:r>
                      <a:rPr lang="en-US" i="1">
                        <a:latin typeface="Cambria Math" panose="02040503050406030204" pitchFamily="18" charset="0"/>
                      </a:rPr>
                      <m:t>𝑋</m:t>
                    </m:r>
                    <m:d>
                      <m:dPr>
                        <m:ctrlPr>
                          <a:rPr lang="en-US"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m:t>
                    </m:r>
                    <m:r>
                      <a:rPr lang="en-US" i="1">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m:t>
                    </m:r>
                    <m:d>
                      <m:dPr>
                        <m:begChr m:val="["/>
                        <m:endChr m:val="]"/>
                        <m:ctrlPr>
                          <a:rPr lang="en-US" i="1" smtClean="0">
                            <a:latin typeface="Cambria Math" panose="02040503050406030204" pitchFamily="18" charset="0"/>
                          </a:rPr>
                        </m:ctrlPr>
                      </m:dPr>
                      <m:e>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𝑅</m:t>
                            </m:r>
                          </m:e>
                          <m:sup>
                            <m:r>
                              <a:rPr lang="en-US" i="1">
                                <a:latin typeface="Cambria Math" panose="02040503050406030204" pitchFamily="18" charset="0"/>
                              </a:rPr>
                              <m:t>−1</m:t>
                            </m:r>
                          </m:sup>
                        </m:sSup>
                        <m:sSup>
                          <m:sSupPr>
                            <m:ctrlPr>
                              <a:rPr lang="en-US" i="1">
                                <a:latin typeface="Cambria Math" panose="02040503050406030204" pitchFamily="18" charset="0"/>
                              </a:rPr>
                            </m:ctrlPr>
                          </m:sSupPr>
                          <m:e>
                            <m:r>
                              <a:rPr lang="en-US" i="1">
                                <a:latin typeface="Cambria Math" panose="02040503050406030204" pitchFamily="18" charset="0"/>
                              </a:rPr>
                              <m:t>𝐵</m:t>
                            </m:r>
                            <m:d>
                              <m:dPr>
                                <m:ctrlPr>
                                  <a:rPr lang="en-US" i="1">
                                    <a:latin typeface="Cambria Math" panose="02040503050406030204" pitchFamily="18" charset="0"/>
                                  </a:rPr>
                                </m:ctrlPr>
                              </m:dPr>
                              <m:e>
                                <m:r>
                                  <a:rPr lang="en-US" i="1">
                                    <a:latin typeface="Cambria Math" panose="02040503050406030204" pitchFamily="18" charset="0"/>
                                  </a:rPr>
                                  <m:t>𝑡</m:t>
                                </m:r>
                              </m:e>
                            </m:d>
                          </m:e>
                          <m:sup>
                            <m:r>
                              <a:rPr lang="en-US" i="1">
                                <a:latin typeface="Cambria Math" panose="02040503050406030204" pitchFamily="18" charset="0"/>
                              </a:rPr>
                              <m:t>𝑇</m:t>
                            </m:r>
                          </m:sup>
                        </m:sSup>
                        <m:r>
                          <a:rPr lang="en-US" i="1">
                            <a:latin typeface="Cambria Math" panose="02040503050406030204" pitchFamily="18" charset="0"/>
                          </a:rPr>
                          <m:t>𝑃</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𝑡</m:t>
                            </m:r>
                          </m:e>
                        </m:d>
                        <m:r>
                          <a:rPr lang="en-US" i="1">
                            <a:latin typeface="Cambria Math" panose="02040503050406030204" pitchFamily="18" charset="0"/>
                            <a:ea typeface="Cambria Math" panose="02040503050406030204" pitchFamily="18" charset="0"/>
                          </a:rPr>
                          <m:t>𝑋</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𝑡</m:t>
                        </m:r>
                        <m:r>
                          <a:rPr lang="en-US" i="1">
                            <a:latin typeface="Cambria Math" panose="02040503050406030204" pitchFamily="18" charset="0"/>
                            <a:ea typeface="Cambria Math" panose="02040503050406030204" pitchFamily="18" charset="0"/>
                          </a:rPr>
                          <m:t>)</m:t>
                        </m:r>
                      </m:e>
                    </m:d>
                  </m:oMath>
                </a14:m>
                <a:endParaRPr lang="en-US" dirty="0" smtClean="0"/>
              </a:p>
              <a:p>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𝑋</m:t>
                        </m:r>
                      </m:e>
                    </m:acc>
                    <m:d>
                      <m:dPr>
                        <m:ctrlPr>
                          <a:rPr lang="en-US"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m:t>
                    </m:r>
                    <m:d>
                      <m:dPr>
                        <m:begChr m:val="["/>
                        <m:endChr m:val="]"/>
                        <m:ctrlPr>
                          <a:rPr lang="en-US" i="1" smtClean="0">
                            <a:latin typeface="Cambria Math" panose="02040503050406030204" pitchFamily="18" charset="0"/>
                          </a:rPr>
                        </m:ctrlPr>
                      </m:dPr>
                      <m:e>
                        <m:r>
                          <a:rPr lang="en-US" i="1">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m:t>
                        </m:r>
                        <m:r>
                          <a:rPr lang="en-US" i="1">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𝑅</m:t>
                            </m:r>
                          </m:e>
                          <m:sup>
                            <m:r>
                              <a:rPr lang="en-US" i="1">
                                <a:latin typeface="Cambria Math" panose="02040503050406030204" pitchFamily="18" charset="0"/>
                              </a:rPr>
                              <m:t>−1</m:t>
                            </m:r>
                          </m:sup>
                        </m:sSup>
                        <m:sSup>
                          <m:sSupPr>
                            <m:ctrlPr>
                              <a:rPr lang="en-US" i="1">
                                <a:latin typeface="Cambria Math" panose="02040503050406030204" pitchFamily="18" charset="0"/>
                              </a:rPr>
                            </m:ctrlPr>
                          </m:sSupPr>
                          <m:e>
                            <m:r>
                              <a:rPr lang="en-US" i="1">
                                <a:latin typeface="Cambria Math" panose="02040503050406030204" pitchFamily="18" charset="0"/>
                              </a:rPr>
                              <m:t>𝐵</m:t>
                            </m:r>
                            <m:d>
                              <m:dPr>
                                <m:ctrlPr>
                                  <a:rPr lang="en-US" i="1">
                                    <a:latin typeface="Cambria Math" panose="02040503050406030204" pitchFamily="18" charset="0"/>
                                  </a:rPr>
                                </m:ctrlPr>
                              </m:dPr>
                              <m:e>
                                <m:r>
                                  <a:rPr lang="en-US" i="1">
                                    <a:latin typeface="Cambria Math" panose="02040503050406030204" pitchFamily="18" charset="0"/>
                                  </a:rPr>
                                  <m:t>𝑡</m:t>
                                </m:r>
                              </m:e>
                            </m:d>
                          </m:e>
                          <m:sup>
                            <m:r>
                              <a:rPr lang="en-US" i="1">
                                <a:latin typeface="Cambria Math" panose="02040503050406030204" pitchFamily="18" charset="0"/>
                              </a:rPr>
                              <m:t>𝑇</m:t>
                            </m:r>
                          </m:sup>
                        </m:sSup>
                        <m:r>
                          <a:rPr lang="en-US" i="1">
                            <a:latin typeface="Cambria Math" panose="02040503050406030204" pitchFamily="18" charset="0"/>
                          </a:rPr>
                          <m:t>𝑃</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𝑡</m:t>
                            </m:r>
                          </m:e>
                        </m:d>
                      </m:e>
                    </m:d>
                    <m:r>
                      <a:rPr lang="en-US" i="1">
                        <a:latin typeface="Cambria Math" panose="02040503050406030204" pitchFamily="18" charset="0"/>
                        <a:ea typeface="Cambria Math" panose="02040503050406030204" pitchFamily="18" charset="0"/>
                      </a:rPr>
                      <m:t>𝑋</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𝑡</m:t>
                    </m:r>
                    <m:r>
                      <a:rPr lang="en-US" i="1">
                        <a:latin typeface="Cambria Math" panose="02040503050406030204" pitchFamily="18" charset="0"/>
                        <a:ea typeface="Cambria Math" panose="02040503050406030204" pitchFamily="18" charset="0"/>
                      </a:rPr>
                      <m:t>)</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043" t="-2241"/>
                </a:stretch>
              </a:blipFill>
            </p:spPr>
            <p:txBody>
              <a:bodyPr/>
              <a:lstStyle/>
              <a:p>
                <a:r>
                  <a:rPr lang="en-US">
                    <a:noFill/>
                  </a:rPr>
                  <a:t> </a:t>
                </a:r>
              </a:p>
            </p:txBody>
          </p:sp>
        </mc:Fallback>
      </mc:AlternateContent>
      <p:sp>
        <p:nvSpPr>
          <p:cNvPr id="4" name="Left Brace 3"/>
          <p:cNvSpPr/>
          <p:nvPr/>
        </p:nvSpPr>
        <p:spPr>
          <a:xfrm rot="16200000">
            <a:off x="4383314" y="3004456"/>
            <a:ext cx="50800" cy="4042230"/>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5" name="TextBox 4"/>
          <p:cNvSpPr txBox="1"/>
          <p:nvPr/>
        </p:nvSpPr>
        <p:spPr>
          <a:xfrm>
            <a:off x="3222171" y="5050971"/>
            <a:ext cx="4905829" cy="369332"/>
          </a:xfrm>
          <a:prstGeom prst="rect">
            <a:avLst/>
          </a:prstGeom>
          <a:noFill/>
        </p:spPr>
        <p:txBody>
          <a:bodyPr wrap="square" rtlCol="0">
            <a:spAutoFit/>
          </a:bodyPr>
          <a:lstStyle/>
          <a:p>
            <a:r>
              <a:rPr lang="en-US" dirty="0" smtClean="0"/>
              <a:t>Closed loop System Matrix </a:t>
            </a:r>
            <a:endParaRPr lang="en-US" dirty="0"/>
          </a:p>
        </p:txBody>
      </p:sp>
    </p:spTree>
    <p:extLst>
      <p:ext uri="{BB962C8B-B14F-4D97-AF65-F5344CB8AC3E}">
        <p14:creationId xmlns:p14="http://schemas.microsoft.com/office/powerpoint/2010/main" val="10695370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Let us consider the following Lyapunov function </a:t>
                </a:r>
              </a:p>
              <a:p>
                <a14:m>
                  <m:oMath xmlns:m="http://schemas.openxmlformats.org/officeDocument/2006/math">
                    <m:r>
                      <a:rPr lang="en-US" b="0" i="1" smtClean="0">
                        <a:latin typeface="Cambria Math" panose="02040503050406030204" pitchFamily="18" charset="0"/>
                      </a:rPr>
                      <m:t>𝑉</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e>
                    </m:d>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𝑋</m:t>
                        </m:r>
                      </m:e>
                      <m:sup>
                        <m:r>
                          <a:rPr lang="en-US" b="0" i="1" smtClean="0">
                            <a:latin typeface="Cambria Math" panose="02040503050406030204" pitchFamily="18" charset="0"/>
                          </a:rPr>
                          <m:t>𝑇</m:t>
                        </m:r>
                      </m:sup>
                    </m:sSup>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m:t>
                    </m:r>
                  </m:oMath>
                </a14:m>
                <a:r>
                  <a:rPr lang="en-US" dirty="0" smtClean="0"/>
                  <a:t>			</a:t>
                </a:r>
                <a14:m>
                  <m:oMath xmlns:m="http://schemas.openxmlformats.org/officeDocument/2006/math">
                    <m:r>
                      <m:rPr>
                        <m:sty m:val="p"/>
                      </m:rPr>
                      <a:rPr lang="en-US" b="0" i="0" smtClean="0">
                        <a:latin typeface="Cambria Math" panose="02040503050406030204" pitchFamily="18" charset="0"/>
                      </a:rPr>
                      <m:t>with</m:t>
                    </m:r>
                    <m:r>
                      <a:rPr lang="en-US" b="0" i="0" smtClean="0">
                        <a:latin typeface="Cambria Math" panose="02040503050406030204" pitchFamily="18" charset="0"/>
                      </a:rPr>
                      <m:t> </m:t>
                    </m:r>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r>
                      <a:rPr lang="en-US" b="0" i="1" smtClean="0">
                        <a:latin typeface="Cambria Math" panose="02040503050406030204" pitchFamily="18" charset="0"/>
                      </a:rPr>
                      <m:t>&gt;0, +</m:t>
                    </m:r>
                    <m:r>
                      <a:rPr lang="en-US" b="0" i="1" smtClean="0">
                        <a:latin typeface="Cambria Math" panose="02040503050406030204" pitchFamily="18" charset="0"/>
                      </a:rPr>
                      <m:t>𝑑𝑒𝑓𝑖𝑛𝑖𝑡𝑒</m:t>
                    </m:r>
                  </m:oMath>
                </a14:m>
                <a:endParaRPr lang="en-US" b="0" dirty="0" smtClean="0"/>
              </a:p>
              <a:p>
                <a:r>
                  <a:rPr lang="en-US" dirty="0" smtClean="0"/>
                  <a:t>This is energy function, it will be always be either +</a:t>
                </a:r>
                <a:r>
                  <a:rPr lang="en-US" dirty="0" err="1" smtClean="0"/>
                  <a:t>ve</a:t>
                </a:r>
                <a:r>
                  <a:rPr lang="en-US" dirty="0" smtClean="0"/>
                  <a:t> or zero if P(t)&gt;0.</a:t>
                </a:r>
              </a:p>
              <a:p>
                <a:r>
                  <a:rPr lang="en-US" dirty="0" smtClean="0"/>
                  <a:t>If the system is stable then energy should decrease with time, </a:t>
                </a:r>
              </a:p>
              <a:p>
                <a14:m>
                  <m:oMath xmlns:m="http://schemas.openxmlformats.org/officeDocument/2006/math">
                    <m:r>
                      <a:rPr lang="en-US" b="0" i="1" smtClean="0">
                        <a:latin typeface="Cambria Math" panose="02040503050406030204" pitchFamily="18" charset="0"/>
                      </a:rPr>
                      <m:t>⇒</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𝑉</m:t>
                        </m:r>
                      </m:e>
                    </m:acc>
                    <m:d>
                      <m:dPr>
                        <m:ctrlPr>
                          <a:rPr lang="en-US" b="0" i="1" smtClean="0">
                            <a:latin typeface="Cambria Math" panose="02040503050406030204" pitchFamily="18" charset="0"/>
                          </a:rPr>
                        </m:ctrlPr>
                      </m:dPr>
                      <m:e>
                        <m:r>
                          <a:rPr lang="en-US" b="0" i="1" smtClean="0">
                            <a:latin typeface="Cambria Math" panose="02040503050406030204" pitchFamily="18" charset="0"/>
                          </a:rPr>
                          <m:t>𝑋</m:t>
                        </m:r>
                      </m:e>
                    </m:d>
                    <m:r>
                      <a:rPr lang="en-US" b="0" i="1" smtClean="0">
                        <a:latin typeface="Cambria Math" panose="02040503050406030204" pitchFamily="18" charset="0"/>
                      </a:rPr>
                      <m:t>&lt;0, </m:t>
                    </m:r>
                    <m:r>
                      <a:rPr lang="en-US" b="0" i="1" smtClean="0">
                        <a:latin typeface="Cambria Math" panose="02040503050406030204" pitchFamily="18" charset="0"/>
                      </a:rPr>
                      <m:t>𝑛𝑒𝑔𝑎𝑡𝑖𝑣𝑒</m:t>
                    </m:r>
                    <m:r>
                      <a:rPr lang="en-US" b="0" i="1" smtClean="0">
                        <a:latin typeface="Cambria Math" panose="02040503050406030204" pitchFamily="18" charset="0"/>
                      </a:rPr>
                      <m:t> </m:t>
                    </m:r>
                  </m:oMath>
                </a14:m>
                <a:endParaRPr lang="en-US" dirty="0" smtClean="0"/>
              </a:p>
              <a:p>
                <a:r>
                  <a:rPr lang="en-US" dirty="0" smtClean="0"/>
                  <a:t>So differentiating V(X) </a:t>
                </a:r>
              </a:p>
              <a:p>
                <a14:m>
                  <m:oMath xmlns:m="http://schemas.openxmlformats.org/officeDocument/2006/math">
                    <m:r>
                      <a:rPr lang="en-US" b="0" i="1" smtClean="0">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𝑉</m:t>
                        </m:r>
                      </m:e>
                    </m:acc>
                    <m:d>
                      <m:dPr>
                        <m:ctrlPr>
                          <a:rPr lang="en-US" i="1">
                            <a:latin typeface="Cambria Math" panose="02040503050406030204" pitchFamily="18" charset="0"/>
                          </a:rPr>
                        </m:ctrlPr>
                      </m:dPr>
                      <m:e>
                        <m:r>
                          <a:rPr lang="en-US" i="1">
                            <a:latin typeface="Cambria Math" panose="02040503050406030204" pitchFamily="18" charset="0"/>
                          </a:rPr>
                          <m:t>𝑋</m:t>
                        </m:r>
                      </m:e>
                    </m:d>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𝑋</m:t>
                            </m:r>
                          </m:e>
                        </m:acc>
                      </m:e>
                      <m:sup>
                        <m:r>
                          <a:rPr lang="en-US" b="0" i="1" smtClean="0">
                            <a:latin typeface="Cambria Math" panose="02040503050406030204" pitchFamily="18" charset="0"/>
                          </a:rPr>
                          <m:t>𝑇</m:t>
                        </m:r>
                      </m:sup>
                    </m:sSup>
                    <m:d>
                      <m:dPr>
                        <m:ctrlPr>
                          <a:rPr lang="en-US"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𝑃</m:t>
                    </m:r>
                    <m:d>
                      <m:dPr>
                        <m:ctrlPr>
                          <a:rPr lang="en-US"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𝑋</m:t>
                    </m:r>
                    <m:d>
                      <m:dPr>
                        <m:ctrlPr>
                          <a:rPr lang="en-US" i="1">
                            <a:latin typeface="Cambria Math" panose="02040503050406030204" pitchFamily="18" charset="0"/>
                          </a:rPr>
                        </m:ctrlPr>
                      </m:dPr>
                      <m:e>
                        <m:r>
                          <a:rPr lang="en-US" i="1">
                            <a:latin typeface="Cambria Math" panose="02040503050406030204" pitchFamily="18" charset="0"/>
                          </a:rPr>
                          <m:t>𝑡</m:t>
                        </m:r>
                      </m:e>
                    </m:d>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𝑇</m:t>
                        </m:r>
                      </m:sup>
                    </m:sSup>
                    <m:d>
                      <m:dPr>
                        <m:ctrlPr>
                          <a:rPr lang="en-US" i="1">
                            <a:latin typeface="Cambria Math" panose="02040503050406030204" pitchFamily="18" charset="0"/>
                          </a:rPr>
                        </m:ctrlPr>
                      </m:dPr>
                      <m:e>
                        <m:r>
                          <a:rPr lang="en-US" i="1">
                            <a:latin typeface="Cambria Math" panose="02040503050406030204" pitchFamily="18" charset="0"/>
                          </a:rPr>
                          <m:t>𝑡</m:t>
                        </m:r>
                      </m:e>
                    </m:d>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𝑃</m:t>
                        </m:r>
                      </m:e>
                    </m:acc>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r>
                      <a:rPr lang="en-US" b="0" i="1" smtClean="0">
                        <a:latin typeface="Cambria Math" panose="02040503050406030204" pitchFamily="18" charset="0"/>
                      </a:rPr>
                      <m:t>𝑋</m:t>
                    </m:r>
                    <m:r>
                      <a:rPr lang="en-US" i="1" smtClean="0">
                        <a:latin typeface="Cambria Math" panose="02040503050406030204" pitchFamily="18" charset="0"/>
                      </a:rPr>
                      <m:t> </m:t>
                    </m:r>
                    <m:d>
                      <m:dPr>
                        <m:ctrlPr>
                          <a:rPr lang="en-US" b="0" i="1" smtClean="0">
                            <a:latin typeface="Cambria Math" panose="02040503050406030204" pitchFamily="18" charset="0"/>
                          </a:rPr>
                        </m:ctrlPr>
                      </m:dPr>
                      <m:e>
                        <m:r>
                          <a:rPr lang="en-US" i="1">
                            <a:latin typeface="Cambria Math" panose="02040503050406030204" pitchFamily="18" charset="0"/>
                          </a:rPr>
                          <m:t>𝑡</m:t>
                        </m:r>
                      </m:e>
                    </m:d>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𝑇</m:t>
                        </m:r>
                      </m:sup>
                    </m:sSup>
                    <m:d>
                      <m:dPr>
                        <m:ctrlPr>
                          <a:rPr lang="en-US"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𝑃</m:t>
                    </m:r>
                    <m:d>
                      <m:dPr>
                        <m:ctrlPr>
                          <a:rPr lang="en-US" i="1">
                            <a:latin typeface="Cambria Math" panose="02040503050406030204" pitchFamily="18" charset="0"/>
                          </a:rPr>
                        </m:ctrlPr>
                      </m:dPr>
                      <m:e>
                        <m:r>
                          <a:rPr lang="en-US" i="1">
                            <a:latin typeface="Cambria Math" panose="02040503050406030204" pitchFamily="18" charset="0"/>
                          </a:rPr>
                          <m:t>𝑡</m:t>
                        </m:r>
                      </m:e>
                    </m:d>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𝑋</m:t>
                        </m:r>
                      </m:e>
                    </m:acc>
                    <m:r>
                      <a:rPr lang="en-US" i="1" smtClean="0">
                        <a:latin typeface="Cambria Math" panose="02040503050406030204" pitchFamily="18" charset="0"/>
                      </a:rPr>
                      <m:t> </m:t>
                    </m:r>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043" t="-2241" r="-696"/>
                </a:stretch>
              </a:blipFill>
            </p:spPr>
            <p:txBody>
              <a:bodyPr/>
              <a:lstStyle/>
              <a:p>
                <a:r>
                  <a:rPr lang="en-US">
                    <a:noFill/>
                  </a:rPr>
                  <a:t> </a:t>
                </a:r>
              </a:p>
            </p:txBody>
          </p:sp>
        </mc:Fallback>
      </mc:AlternateContent>
    </p:spTree>
    <p:extLst>
      <p:ext uri="{BB962C8B-B14F-4D97-AF65-F5344CB8AC3E}">
        <p14:creationId xmlns:p14="http://schemas.microsoft.com/office/powerpoint/2010/main" val="10750739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We know </a:t>
                </a:r>
                <a:endParaRPr lang="en-US" i="1" dirty="0" smtClean="0">
                  <a:latin typeface="Cambria Math" panose="02040503050406030204" pitchFamily="18" charset="0"/>
                </a:endParaRPr>
              </a:p>
              <a:p>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𝑃</m:t>
                        </m:r>
                      </m:e>
                    </m:acc>
                    <m:d>
                      <m:dPr>
                        <m:ctrlPr>
                          <a:rPr lang="en-US"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m:t>
                    </m:r>
                    <m:d>
                      <m:dPr>
                        <m:begChr m:val="["/>
                        <m:endChr m:val="]"/>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𝐴</m:t>
                            </m:r>
                          </m:e>
                          <m:sup>
                            <m:r>
                              <a:rPr lang="en-US" i="1">
                                <a:latin typeface="Cambria Math" panose="02040503050406030204" pitchFamily="18" charset="0"/>
                              </a:rPr>
                              <m:t>𝑇</m:t>
                            </m:r>
                          </m:sup>
                        </m:sSup>
                        <m:d>
                          <m:dPr>
                            <m:ctrlPr>
                              <a:rPr lang="en-US"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𝑃</m:t>
                        </m:r>
                        <m:d>
                          <m:dPr>
                            <m:ctrlPr>
                              <a:rPr lang="en-US"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m:t>
                        </m:r>
                        <m:r>
                          <a:rPr lang="en-US" i="1">
                            <a:latin typeface="Cambria Math" panose="02040503050406030204" pitchFamily="18" charset="0"/>
                          </a:rPr>
                          <m:t>𝑃</m:t>
                        </m:r>
                        <m:d>
                          <m:dPr>
                            <m:ctrlPr>
                              <a:rPr lang="en-US"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𝐴</m:t>
                        </m:r>
                        <m:d>
                          <m:dPr>
                            <m:ctrlPr>
                              <a:rPr lang="en-US"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m:t>
                        </m:r>
                        <m:r>
                          <a:rPr lang="en-US" i="1" smtClean="0">
                            <a:latin typeface="Cambria Math" panose="02040503050406030204" pitchFamily="18" charset="0"/>
                          </a:rPr>
                          <m:t>𝑃</m:t>
                        </m:r>
                        <m:d>
                          <m:dPr>
                            <m:ctrlPr>
                              <a:rPr lang="en-US"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𝐵</m:t>
                        </m:r>
                        <m:d>
                          <m:dPr>
                            <m:ctrlPr>
                              <a:rPr lang="en-US" i="1">
                                <a:latin typeface="Cambria Math" panose="02040503050406030204" pitchFamily="18" charset="0"/>
                              </a:rPr>
                            </m:ctrlPr>
                          </m:dPr>
                          <m:e>
                            <m:r>
                              <a:rPr lang="en-US" i="1">
                                <a:latin typeface="Cambria Math" panose="02040503050406030204" pitchFamily="18" charset="0"/>
                              </a:rPr>
                              <m:t>𝑡</m:t>
                            </m:r>
                          </m:e>
                        </m:d>
                        <m:sSup>
                          <m:sSupPr>
                            <m:ctrlPr>
                              <a:rPr lang="en-US" i="1">
                                <a:latin typeface="Cambria Math" panose="02040503050406030204" pitchFamily="18" charset="0"/>
                              </a:rPr>
                            </m:ctrlPr>
                          </m:sSupPr>
                          <m:e>
                            <m:r>
                              <a:rPr lang="en-US" i="1">
                                <a:latin typeface="Cambria Math" panose="02040503050406030204" pitchFamily="18" charset="0"/>
                              </a:rPr>
                              <m:t>𝑅</m:t>
                            </m:r>
                          </m:e>
                          <m:sup>
                            <m:r>
                              <a:rPr lang="en-US" i="1">
                                <a:latin typeface="Cambria Math" panose="02040503050406030204" pitchFamily="18" charset="0"/>
                              </a:rPr>
                              <m:t>−1</m:t>
                            </m:r>
                          </m:sup>
                        </m:sSup>
                        <m:d>
                          <m:dPr>
                            <m:ctrlPr>
                              <a:rPr lang="en-US" i="1">
                                <a:latin typeface="Cambria Math" panose="02040503050406030204" pitchFamily="18" charset="0"/>
                              </a:rPr>
                            </m:ctrlPr>
                          </m:dPr>
                          <m:e>
                            <m:r>
                              <a:rPr lang="en-US" i="1">
                                <a:latin typeface="Cambria Math" panose="02040503050406030204" pitchFamily="18" charset="0"/>
                              </a:rPr>
                              <m:t>𝑡</m:t>
                            </m:r>
                          </m:e>
                        </m:d>
                        <m:sSup>
                          <m:sSupPr>
                            <m:ctrlPr>
                              <a:rPr lang="en-US" i="1">
                                <a:latin typeface="Cambria Math" panose="02040503050406030204" pitchFamily="18" charset="0"/>
                              </a:rPr>
                            </m:ctrlPr>
                          </m:sSupPr>
                          <m:e>
                            <m:r>
                              <a:rPr lang="en-US" i="1">
                                <a:latin typeface="Cambria Math" panose="02040503050406030204" pitchFamily="18" charset="0"/>
                              </a:rPr>
                              <m:t>𝐵</m:t>
                            </m:r>
                          </m:e>
                          <m:sup>
                            <m:r>
                              <a:rPr lang="en-US" i="1">
                                <a:latin typeface="Cambria Math" panose="02040503050406030204" pitchFamily="18" charset="0"/>
                              </a:rPr>
                              <m:t>𝑇</m:t>
                            </m:r>
                          </m:sup>
                        </m:sSup>
                        <m:d>
                          <m:dPr>
                            <m:ctrlPr>
                              <a:rPr lang="en-US"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𝑃</m:t>
                        </m:r>
                        <m:d>
                          <m:dPr>
                            <m:ctrlPr>
                              <a:rPr lang="en-US"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m:t>
                        </m:r>
                        <m:r>
                          <a:rPr lang="en-US" i="1">
                            <a:latin typeface="Cambria Math" panose="02040503050406030204" pitchFamily="18" charset="0"/>
                          </a:rPr>
                          <m:t>𝑄</m:t>
                        </m:r>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m:t>
                        </m:r>
                      </m:e>
                    </m:d>
                  </m:oMath>
                </a14:m>
                <a:endParaRPr lang="en-US" dirty="0" smtClean="0"/>
              </a:p>
              <a:p>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𝑋</m:t>
                        </m:r>
                      </m:e>
                    </m:acc>
                    <m:d>
                      <m:dPr>
                        <m:ctrlPr>
                          <a:rPr lang="en-US"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𝐴</m:t>
                        </m:r>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m:t>
                        </m:r>
                        <m:r>
                          <a:rPr lang="en-US" i="1">
                            <a:latin typeface="Cambria Math" panose="02040503050406030204" pitchFamily="18" charset="0"/>
                          </a:rPr>
                          <m:t>𝐵</m:t>
                        </m:r>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𝑅</m:t>
                            </m:r>
                          </m:e>
                          <m:sup>
                            <m:r>
                              <a:rPr lang="en-US" i="1">
                                <a:latin typeface="Cambria Math" panose="02040503050406030204" pitchFamily="18" charset="0"/>
                              </a:rPr>
                              <m:t>−1</m:t>
                            </m:r>
                          </m:sup>
                        </m:sSup>
                        <m:sSup>
                          <m:sSupPr>
                            <m:ctrlPr>
                              <a:rPr lang="en-US" i="1">
                                <a:latin typeface="Cambria Math" panose="02040503050406030204" pitchFamily="18" charset="0"/>
                              </a:rPr>
                            </m:ctrlPr>
                          </m:sSupPr>
                          <m:e>
                            <m:r>
                              <a:rPr lang="en-US" i="1">
                                <a:latin typeface="Cambria Math" panose="02040503050406030204" pitchFamily="18" charset="0"/>
                              </a:rPr>
                              <m:t>𝐵</m:t>
                            </m:r>
                            <m:d>
                              <m:dPr>
                                <m:ctrlPr>
                                  <a:rPr lang="en-US" i="1">
                                    <a:latin typeface="Cambria Math" panose="02040503050406030204" pitchFamily="18" charset="0"/>
                                  </a:rPr>
                                </m:ctrlPr>
                              </m:dPr>
                              <m:e>
                                <m:r>
                                  <a:rPr lang="en-US" i="1">
                                    <a:latin typeface="Cambria Math" panose="02040503050406030204" pitchFamily="18" charset="0"/>
                                  </a:rPr>
                                  <m:t>𝑡</m:t>
                                </m:r>
                              </m:e>
                            </m:d>
                          </m:e>
                          <m:sup>
                            <m:r>
                              <a:rPr lang="en-US" i="1">
                                <a:latin typeface="Cambria Math" panose="02040503050406030204" pitchFamily="18" charset="0"/>
                              </a:rPr>
                              <m:t>𝑇</m:t>
                            </m:r>
                          </m:sup>
                        </m:sSup>
                        <m:r>
                          <a:rPr lang="en-US" i="1">
                            <a:latin typeface="Cambria Math" panose="02040503050406030204" pitchFamily="18" charset="0"/>
                          </a:rPr>
                          <m:t>𝑃</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𝑡</m:t>
                            </m:r>
                          </m:e>
                        </m:d>
                      </m:e>
                    </m:d>
                    <m:r>
                      <a:rPr lang="en-US" i="1">
                        <a:latin typeface="Cambria Math" panose="02040503050406030204" pitchFamily="18" charset="0"/>
                        <a:ea typeface="Cambria Math" panose="02040503050406030204" pitchFamily="18" charset="0"/>
                      </a:rPr>
                      <m:t>𝑋</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𝑡</m:t>
                    </m:r>
                    <m:r>
                      <a:rPr lang="en-US" i="1">
                        <a:latin typeface="Cambria Math" panose="02040503050406030204" pitchFamily="18" charset="0"/>
                        <a:ea typeface="Cambria Math" panose="02040503050406030204" pitchFamily="18" charset="0"/>
                      </a:rPr>
                      <m:t>)</m:t>
                    </m:r>
                  </m:oMath>
                </a14:m>
                <a:endParaRPr lang="en-US" dirty="0" smtClean="0"/>
              </a:p>
              <a:p>
                <a:r>
                  <a:rPr lang="en-US" dirty="0"/>
                  <a:t>Put the values of </a:t>
                </a:r>
                <a:r>
                  <a:rPr lang="en-US" dirty="0" smtClean="0"/>
                  <a:t>above </a:t>
                </a:r>
                <a:r>
                  <a:rPr lang="en-US" dirty="0"/>
                  <a:t>equation and </a:t>
                </a:r>
                <a:r>
                  <a:rPr lang="en-US" dirty="0" smtClean="0"/>
                  <a:t>solve, we get </a:t>
                </a:r>
                <a:endParaRPr lang="en-US" dirty="0"/>
              </a:p>
              <a:p>
                <a14:m>
                  <m:oMath xmlns:m="http://schemas.openxmlformats.org/officeDocument/2006/math">
                    <m:r>
                      <a:rPr lang="en-US" i="1">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𝑉</m:t>
                        </m:r>
                      </m:e>
                    </m:acc>
                    <m:d>
                      <m:dPr>
                        <m:ctrlPr>
                          <a:rPr lang="en-US" i="1">
                            <a:latin typeface="Cambria Math" panose="02040503050406030204" pitchFamily="18" charset="0"/>
                          </a:rPr>
                        </m:ctrlPr>
                      </m:dPr>
                      <m:e>
                        <m:r>
                          <a:rPr lang="en-US" i="1">
                            <a:latin typeface="Cambria Math" panose="02040503050406030204" pitchFamily="18" charset="0"/>
                          </a:rPr>
                          <m:t>𝑋</m:t>
                        </m:r>
                      </m:e>
                    </m:d>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m:t>
                        </m:r>
                        <m:r>
                          <a:rPr lang="en-US" i="1">
                            <a:latin typeface="Cambria Math" panose="02040503050406030204" pitchFamily="18" charset="0"/>
                          </a:rPr>
                          <m:t>𝑋</m:t>
                        </m:r>
                      </m:e>
                      <m:sup>
                        <m:r>
                          <a:rPr lang="en-US" i="1">
                            <a:latin typeface="Cambria Math" panose="02040503050406030204" pitchFamily="18" charset="0"/>
                          </a:rPr>
                          <m:t>𝑇</m:t>
                        </m:r>
                      </m:sup>
                    </m:sSup>
                    <m:d>
                      <m:dPr>
                        <m:ctrlPr>
                          <a:rPr lang="en-US" i="1">
                            <a:latin typeface="Cambria Math" panose="02040503050406030204" pitchFamily="18" charset="0"/>
                          </a:rPr>
                        </m:ctrlPr>
                      </m:dPr>
                      <m:e>
                        <m:r>
                          <a:rPr lang="en-US" i="1">
                            <a:latin typeface="Cambria Math" panose="02040503050406030204" pitchFamily="18" charset="0"/>
                          </a:rPr>
                          <m:t>𝑡</m:t>
                        </m:r>
                      </m:e>
                    </m:d>
                    <m:d>
                      <m:dPr>
                        <m:begChr m:val="["/>
                        <m:endChr m:val="]"/>
                        <m:ctrlPr>
                          <a:rPr lang="en-US" i="1">
                            <a:latin typeface="Cambria Math" panose="02040503050406030204" pitchFamily="18" charset="0"/>
                          </a:rPr>
                        </m:ctrlPr>
                      </m:dPr>
                      <m:e>
                        <m:r>
                          <a:rPr lang="en-US" i="1">
                            <a:latin typeface="Cambria Math" panose="02040503050406030204" pitchFamily="18" charset="0"/>
                          </a:rPr>
                          <m:t>𝑃</m:t>
                        </m:r>
                        <m:d>
                          <m:dPr>
                            <m:ctrlPr>
                              <a:rPr lang="en-US"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𝐵</m:t>
                        </m:r>
                        <m:d>
                          <m:dPr>
                            <m:ctrlPr>
                              <a:rPr lang="en-US" i="1">
                                <a:latin typeface="Cambria Math" panose="02040503050406030204" pitchFamily="18" charset="0"/>
                              </a:rPr>
                            </m:ctrlPr>
                          </m:dPr>
                          <m:e>
                            <m:r>
                              <a:rPr lang="en-US" i="1">
                                <a:latin typeface="Cambria Math" panose="02040503050406030204" pitchFamily="18" charset="0"/>
                              </a:rPr>
                              <m:t>𝑡</m:t>
                            </m:r>
                          </m:e>
                        </m:d>
                        <m:sSup>
                          <m:sSupPr>
                            <m:ctrlPr>
                              <a:rPr lang="en-US" i="1">
                                <a:latin typeface="Cambria Math" panose="02040503050406030204" pitchFamily="18" charset="0"/>
                              </a:rPr>
                            </m:ctrlPr>
                          </m:sSupPr>
                          <m:e>
                            <m:r>
                              <a:rPr lang="en-US" i="1">
                                <a:latin typeface="Cambria Math" panose="02040503050406030204" pitchFamily="18" charset="0"/>
                              </a:rPr>
                              <m:t>𝑅</m:t>
                            </m:r>
                          </m:e>
                          <m:sup>
                            <m:r>
                              <a:rPr lang="en-US" i="1">
                                <a:latin typeface="Cambria Math" panose="02040503050406030204" pitchFamily="18" charset="0"/>
                              </a:rPr>
                              <m:t>−1</m:t>
                            </m:r>
                          </m:sup>
                        </m:sSup>
                        <m:d>
                          <m:dPr>
                            <m:ctrlPr>
                              <a:rPr lang="en-US" i="1">
                                <a:latin typeface="Cambria Math" panose="02040503050406030204" pitchFamily="18" charset="0"/>
                              </a:rPr>
                            </m:ctrlPr>
                          </m:dPr>
                          <m:e>
                            <m:r>
                              <a:rPr lang="en-US" i="1">
                                <a:latin typeface="Cambria Math" panose="02040503050406030204" pitchFamily="18" charset="0"/>
                              </a:rPr>
                              <m:t>𝑡</m:t>
                            </m:r>
                          </m:e>
                        </m:d>
                        <m:sSup>
                          <m:sSupPr>
                            <m:ctrlPr>
                              <a:rPr lang="en-US" i="1">
                                <a:latin typeface="Cambria Math" panose="02040503050406030204" pitchFamily="18" charset="0"/>
                              </a:rPr>
                            </m:ctrlPr>
                          </m:sSupPr>
                          <m:e>
                            <m:r>
                              <a:rPr lang="en-US" i="1">
                                <a:latin typeface="Cambria Math" panose="02040503050406030204" pitchFamily="18" charset="0"/>
                              </a:rPr>
                              <m:t>𝐵</m:t>
                            </m:r>
                          </m:e>
                          <m:sup>
                            <m:r>
                              <a:rPr lang="en-US" i="1">
                                <a:latin typeface="Cambria Math" panose="02040503050406030204" pitchFamily="18" charset="0"/>
                              </a:rPr>
                              <m:t>𝑇</m:t>
                            </m:r>
                          </m:sup>
                        </m:sSup>
                        <m:d>
                          <m:dPr>
                            <m:ctrlPr>
                              <a:rPr lang="en-US"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𝑃</m:t>
                        </m:r>
                        <m:d>
                          <m:dPr>
                            <m:ctrlPr>
                              <a:rPr lang="en-US"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m:t>
                        </m:r>
                        <m:r>
                          <a:rPr lang="en-US" i="1">
                            <a:latin typeface="Cambria Math" panose="02040503050406030204" pitchFamily="18" charset="0"/>
                          </a:rPr>
                          <m:t>𝑄</m:t>
                        </m:r>
                        <m:d>
                          <m:dPr>
                            <m:ctrlPr>
                              <a:rPr lang="en-US" i="1">
                                <a:latin typeface="Cambria Math" panose="02040503050406030204" pitchFamily="18" charset="0"/>
                              </a:rPr>
                            </m:ctrlPr>
                          </m:dPr>
                          <m:e>
                            <m:r>
                              <a:rPr lang="en-US" i="1">
                                <a:latin typeface="Cambria Math" panose="02040503050406030204" pitchFamily="18" charset="0"/>
                              </a:rPr>
                              <m:t>𝑡</m:t>
                            </m:r>
                          </m:e>
                        </m:d>
                      </m:e>
                    </m:d>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m:t>
                    </m:r>
                  </m:oMath>
                </a14:m>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043" t="-2241"/>
                </a:stretch>
              </a:blipFill>
            </p:spPr>
            <p:txBody>
              <a:bodyPr/>
              <a:lstStyle/>
              <a:p>
                <a:r>
                  <a:rPr lang="en-US">
                    <a:noFill/>
                  </a:rPr>
                  <a:t> </a:t>
                </a:r>
              </a:p>
            </p:txBody>
          </p:sp>
        </mc:Fallback>
      </mc:AlternateContent>
      <p:sp>
        <p:nvSpPr>
          <p:cNvPr id="4" name="Left Brace 3"/>
          <p:cNvSpPr/>
          <p:nvPr/>
        </p:nvSpPr>
        <p:spPr>
          <a:xfrm rot="16200000">
            <a:off x="6495143" y="2344056"/>
            <a:ext cx="268515" cy="5174343"/>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 name="TextBox 4"/>
              <p:cNvSpPr txBox="1"/>
              <p:nvPr/>
            </p:nvSpPr>
            <p:spPr>
              <a:xfrm>
                <a:off x="5181600" y="5200422"/>
                <a:ext cx="4905829" cy="377989"/>
              </a:xfrm>
              <a:prstGeom prst="rect">
                <a:avLst/>
              </a:prstGeom>
              <a:noFill/>
            </p:spPr>
            <p:txBody>
              <a:bodyPr wrap="square" rtlCol="0">
                <a:spAutoFit/>
              </a:bodyPr>
              <a:lstStyle/>
              <a:p>
                <a:r>
                  <a:rPr lang="en-US" dirty="0" smtClean="0"/>
                  <a:t>This is &gt;0, + Definite , so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𝑉</m:t>
                        </m:r>
                      </m:e>
                    </m:acc>
                    <m:d>
                      <m:dPr>
                        <m:ctrlPr>
                          <a:rPr lang="en-US" i="1">
                            <a:latin typeface="Cambria Math" panose="02040503050406030204" pitchFamily="18" charset="0"/>
                          </a:rPr>
                        </m:ctrlPr>
                      </m:dPr>
                      <m:e>
                        <m:r>
                          <a:rPr lang="en-US" i="1">
                            <a:latin typeface="Cambria Math" panose="02040503050406030204" pitchFamily="18" charset="0"/>
                          </a:rPr>
                          <m:t>𝑋</m:t>
                        </m:r>
                      </m:e>
                    </m:d>
                    <m:r>
                      <a:rPr lang="en-US" b="0" i="1" smtClean="0">
                        <a:latin typeface="Cambria Math" panose="02040503050406030204" pitchFamily="18" charset="0"/>
                      </a:rPr>
                      <m:t>&lt;0, −</m:t>
                    </m:r>
                    <m:r>
                      <a:rPr lang="en-US" b="0" i="1" smtClean="0">
                        <a:latin typeface="Cambria Math" panose="02040503050406030204" pitchFamily="18" charset="0"/>
                      </a:rPr>
                      <m:t>𝑣𝑒</m:t>
                    </m:r>
                    <m:r>
                      <a:rPr lang="en-US" b="0" i="1" smtClean="0">
                        <a:latin typeface="Cambria Math" panose="02040503050406030204" pitchFamily="18" charset="0"/>
                      </a:rPr>
                      <m:t> </m:t>
                    </m:r>
                    <m:r>
                      <a:rPr lang="en-US" b="0" i="1" smtClean="0">
                        <a:latin typeface="Cambria Math" panose="02040503050406030204" pitchFamily="18" charset="0"/>
                      </a:rPr>
                      <m:t>𝑑𝑒𝑓𝑖𝑛𝑖𝑡𝑒</m:t>
                    </m:r>
                    <m:r>
                      <a:rPr lang="en-US" b="0" i="1" smtClean="0">
                        <a:latin typeface="Cambria Math" panose="02040503050406030204" pitchFamily="18" charset="0"/>
                      </a:rPr>
                      <m:t> </m:t>
                    </m:r>
                  </m:oMath>
                </a14:m>
                <a:r>
                  <a:rPr lang="en-US" dirty="0" smtClean="0"/>
                  <a:t> </a:t>
                </a:r>
                <a:endParaRPr 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5181600" y="5200422"/>
                <a:ext cx="4905829" cy="377989"/>
              </a:xfrm>
              <a:prstGeom prst="rect">
                <a:avLst/>
              </a:prstGeom>
              <a:blipFill rotWithShape="0">
                <a:blip r:embed="rId3"/>
                <a:stretch>
                  <a:fillRect l="-994" t="-4839" b="-25806"/>
                </a:stretch>
              </a:blipFill>
            </p:spPr>
            <p:txBody>
              <a:bodyPr/>
              <a:lstStyle/>
              <a:p>
                <a:r>
                  <a:rPr lang="en-US">
                    <a:noFill/>
                  </a:rPr>
                  <a:t> </a:t>
                </a:r>
              </a:p>
            </p:txBody>
          </p:sp>
        </mc:Fallback>
      </mc:AlternateContent>
    </p:spTree>
    <p:extLst>
      <p:ext uri="{BB962C8B-B14F-4D97-AF65-F5344CB8AC3E}">
        <p14:creationId xmlns:p14="http://schemas.microsoft.com/office/powerpoint/2010/main" val="28481635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Why </a:t>
                </a:r>
                <a14:m>
                  <m:oMath xmlns:m="http://schemas.openxmlformats.org/officeDocument/2006/math">
                    <m:d>
                      <m:dPr>
                        <m:begChr m:val="["/>
                        <m:endChr m:val="]"/>
                        <m:ctrlPr>
                          <a:rPr lang="en-US" i="1">
                            <a:latin typeface="Cambria Math" panose="02040503050406030204" pitchFamily="18" charset="0"/>
                          </a:rPr>
                        </m:ctrlPr>
                      </m:dPr>
                      <m:e>
                        <m:r>
                          <a:rPr lang="en-US" i="1">
                            <a:latin typeface="Cambria Math" panose="02040503050406030204" pitchFamily="18" charset="0"/>
                          </a:rPr>
                          <m:t>𝑃</m:t>
                        </m:r>
                        <m:d>
                          <m:dPr>
                            <m:ctrlPr>
                              <a:rPr lang="en-US"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𝐵</m:t>
                        </m:r>
                        <m:d>
                          <m:dPr>
                            <m:ctrlPr>
                              <a:rPr lang="en-US" i="1">
                                <a:latin typeface="Cambria Math" panose="02040503050406030204" pitchFamily="18" charset="0"/>
                              </a:rPr>
                            </m:ctrlPr>
                          </m:dPr>
                          <m:e>
                            <m:r>
                              <a:rPr lang="en-US" i="1">
                                <a:latin typeface="Cambria Math" panose="02040503050406030204" pitchFamily="18" charset="0"/>
                              </a:rPr>
                              <m:t>𝑡</m:t>
                            </m:r>
                          </m:e>
                        </m:d>
                        <m:sSup>
                          <m:sSupPr>
                            <m:ctrlPr>
                              <a:rPr lang="en-US" i="1">
                                <a:latin typeface="Cambria Math" panose="02040503050406030204" pitchFamily="18" charset="0"/>
                              </a:rPr>
                            </m:ctrlPr>
                          </m:sSupPr>
                          <m:e>
                            <m:r>
                              <a:rPr lang="en-US" i="1">
                                <a:latin typeface="Cambria Math" panose="02040503050406030204" pitchFamily="18" charset="0"/>
                              </a:rPr>
                              <m:t>𝑅</m:t>
                            </m:r>
                          </m:e>
                          <m:sup>
                            <m:r>
                              <a:rPr lang="en-US" i="1">
                                <a:latin typeface="Cambria Math" panose="02040503050406030204" pitchFamily="18" charset="0"/>
                              </a:rPr>
                              <m:t>−1</m:t>
                            </m:r>
                          </m:sup>
                        </m:sSup>
                        <m:d>
                          <m:dPr>
                            <m:ctrlPr>
                              <a:rPr lang="en-US" i="1">
                                <a:latin typeface="Cambria Math" panose="02040503050406030204" pitchFamily="18" charset="0"/>
                              </a:rPr>
                            </m:ctrlPr>
                          </m:dPr>
                          <m:e>
                            <m:r>
                              <a:rPr lang="en-US" i="1">
                                <a:latin typeface="Cambria Math" panose="02040503050406030204" pitchFamily="18" charset="0"/>
                              </a:rPr>
                              <m:t>𝑡</m:t>
                            </m:r>
                          </m:e>
                        </m:d>
                        <m:sSup>
                          <m:sSupPr>
                            <m:ctrlPr>
                              <a:rPr lang="en-US" i="1">
                                <a:latin typeface="Cambria Math" panose="02040503050406030204" pitchFamily="18" charset="0"/>
                              </a:rPr>
                            </m:ctrlPr>
                          </m:sSupPr>
                          <m:e>
                            <m:r>
                              <a:rPr lang="en-US" i="1">
                                <a:latin typeface="Cambria Math" panose="02040503050406030204" pitchFamily="18" charset="0"/>
                              </a:rPr>
                              <m:t>𝐵</m:t>
                            </m:r>
                          </m:e>
                          <m:sup>
                            <m:r>
                              <a:rPr lang="en-US" i="1">
                                <a:latin typeface="Cambria Math" panose="02040503050406030204" pitchFamily="18" charset="0"/>
                              </a:rPr>
                              <m:t>𝑇</m:t>
                            </m:r>
                          </m:sup>
                        </m:sSup>
                        <m:d>
                          <m:dPr>
                            <m:ctrlPr>
                              <a:rPr lang="en-US"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𝑃</m:t>
                        </m:r>
                        <m:d>
                          <m:dPr>
                            <m:ctrlPr>
                              <a:rPr lang="en-US"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m:t>
                        </m:r>
                        <m:r>
                          <a:rPr lang="en-US" i="1">
                            <a:latin typeface="Cambria Math" panose="02040503050406030204" pitchFamily="18" charset="0"/>
                          </a:rPr>
                          <m:t>𝑄</m:t>
                        </m:r>
                        <m:d>
                          <m:dPr>
                            <m:ctrlPr>
                              <a:rPr lang="en-US" i="1">
                                <a:latin typeface="Cambria Math" panose="02040503050406030204" pitchFamily="18" charset="0"/>
                              </a:rPr>
                            </m:ctrlPr>
                          </m:dPr>
                          <m:e>
                            <m:r>
                              <a:rPr lang="en-US" i="1">
                                <a:latin typeface="Cambria Math" panose="02040503050406030204" pitchFamily="18" charset="0"/>
                              </a:rPr>
                              <m:t>𝑡</m:t>
                            </m:r>
                          </m:e>
                        </m:d>
                      </m:e>
                    </m:d>
                  </m:oMath>
                </a14:m>
                <a:r>
                  <a:rPr lang="en-US" dirty="0" smtClean="0"/>
                  <a:t> is +</a:t>
                </a:r>
                <a:r>
                  <a:rPr lang="en-US" dirty="0" err="1" smtClean="0"/>
                  <a:t>ve</a:t>
                </a:r>
                <a:r>
                  <a:rPr lang="en-US" dirty="0" smtClean="0"/>
                  <a:t> definite ??????</a:t>
                </a:r>
              </a:p>
              <a:p>
                <a:endParaRPr lang="en-US" dirty="0" smtClean="0"/>
              </a:p>
              <a:p>
                <a:endParaRPr lang="en-US" dirty="0"/>
              </a:p>
              <a:p>
                <a:endParaRPr lang="en-US" dirty="0" smtClean="0"/>
              </a:p>
              <a:p>
                <a:endParaRPr lang="en-US" dirty="0"/>
              </a:p>
              <a:p>
                <a14:m>
                  <m:oMath xmlns:m="http://schemas.openxmlformats.org/officeDocument/2006/math">
                    <m:d>
                      <m:dPr>
                        <m:begChr m:val="["/>
                        <m:endChr m:val="]"/>
                        <m:ctrlPr>
                          <a:rPr lang="en-US" i="1">
                            <a:latin typeface="Cambria Math" panose="02040503050406030204" pitchFamily="18" charset="0"/>
                          </a:rPr>
                        </m:ctrlPr>
                      </m:dPr>
                      <m:e>
                        <m:r>
                          <a:rPr lang="en-US" i="1">
                            <a:latin typeface="Cambria Math" panose="02040503050406030204" pitchFamily="18" charset="0"/>
                          </a:rPr>
                          <m:t>𝑃</m:t>
                        </m:r>
                        <m:d>
                          <m:dPr>
                            <m:ctrlPr>
                              <a:rPr lang="en-US"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𝐵</m:t>
                        </m:r>
                        <m:d>
                          <m:dPr>
                            <m:ctrlPr>
                              <a:rPr lang="en-US" i="1">
                                <a:latin typeface="Cambria Math" panose="02040503050406030204" pitchFamily="18" charset="0"/>
                              </a:rPr>
                            </m:ctrlPr>
                          </m:dPr>
                          <m:e>
                            <m:r>
                              <a:rPr lang="en-US" i="1">
                                <a:latin typeface="Cambria Math" panose="02040503050406030204" pitchFamily="18" charset="0"/>
                              </a:rPr>
                              <m:t>𝑡</m:t>
                            </m:r>
                          </m:e>
                        </m:d>
                        <m:sSup>
                          <m:sSupPr>
                            <m:ctrlPr>
                              <a:rPr lang="en-US" i="1">
                                <a:latin typeface="Cambria Math" panose="02040503050406030204" pitchFamily="18" charset="0"/>
                              </a:rPr>
                            </m:ctrlPr>
                          </m:sSupPr>
                          <m:e>
                            <m:r>
                              <a:rPr lang="en-US" i="1">
                                <a:latin typeface="Cambria Math" panose="02040503050406030204" pitchFamily="18" charset="0"/>
                              </a:rPr>
                              <m:t>𝑅</m:t>
                            </m:r>
                          </m:e>
                          <m:sup>
                            <m:r>
                              <a:rPr lang="en-US" i="1">
                                <a:latin typeface="Cambria Math" panose="02040503050406030204" pitchFamily="18" charset="0"/>
                              </a:rPr>
                              <m:t>−1</m:t>
                            </m:r>
                          </m:sup>
                        </m:sSup>
                        <m:d>
                          <m:dPr>
                            <m:ctrlPr>
                              <a:rPr lang="en-US" i="1">
                                <a:latin typeface="Cambria Math" panose="02040503050406030204" pitchFamily="18" charset="0"/>
                              </a:rPr>
                            </m:ctrlPr>
                          </m:dPr>
                          <m:e>
                            <m:r>
                              <a:rPr lang="en-US" i="1">
                                <a:latin typeface="Cambria Math" panose="02040503050406030204" pitchFamily="18" charset="0"/>
                              </a:rPr>
                              <m:t>𝑡</m:t>
                            </m:r>
                          </m:e>
                        </m:d>
                        <m:sSup>
                          <m:sSupPr>
                            <m:ctrlPr>
                              <a:rPr lang="en-US" i="1">
                                <a:latin typeface="Cambria Math" panose="02040503050406030204" pitchFamily="18" charset="0"/>
                              </a:rPr>
                            </m:ctrlPr>
                          </m:sSupPr>
                          <m:e>
                            <m:r>
                              <a:rPr lang="en-US" i="1">
                                <a:latin typeface="Cambria Math" panose="02040503050406030204" pitchFamily="18" charset="0"/>
                              </a:rPr>
                              <m:t>𝐵</m:t>
                            </m:r>
                          </m:e>
                          <m:sup>
                            <m:r>
                              <a:rPr lang="en-US" i="1">
                                <a:latin typeface="Cambria Math" panose="02040503050406030204" pitchFamily="18" charset="0"/>
                              </a:rPr>
                              <m:t>𝑇</m:t>
                            </m:r>
                          </m:sup>
                        </m:sSup>
                        <m:d>
                          <m:dPr>
                            <m:ctrlPr>
                              <a:rPr lang="en-US"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𝑃</m:t>
                        </m:r>
                        <m:d>
                          <m:dPr>
                            <m:ctrlPr>
                              <a:rPr lang="en-US"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m:t>
                        </m:r>
                        <m:r>
                          <a:rPr lang="en-US" i="1">
                            <a:latin typeface="Cambria Math" panose="02040503050406030204" pitchFamily="18" charset="0"/>
                          </a:rPr>
                          <m:t>𝑄</m:t>
                        </m:r>
                        <m:d>
                          <m:dPr>
                            <m:ctrlPr>
                              <a:rPr lang="en-US" i="1">
                                <a:latin typeface="Cambria Math" panose="02040503050406030204" pitchFamily="18" charset="0"/>
                              </a:rPr>
                            </m:ctrlPr>
                          </m:dPr>
                          <m:e>
                            <m:r>
                              <a:rPr lang="en-US" i="1">
                                <a:latin typeface="Cambria Math" panose="02040503050406030204" pitchFamily="18" charset="0"/>
                              </a:rPr>
                              <m:t>𝑡</m:t>
                            </m:r>
                          </m:e>
                        </m:d>
                      </m:e>
                    </m:d>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043" t="-2241"/>
                </a:stretch>
              </a:blipFill>
            </p:spPr>
            <p:txBody>
              <a:bodyPr/>
              <a:lstStyle/>
              <a:p>
                <a:r>
                  <a:rPr lang="en-US">
                    <a:noFill/>
                  </a:rPr>
                  <a:t> </a:t>
                </a:r>
              </a:p>
            </p:txBody>
          </p:sp>
        </mc:Fallback>
      </mc:AlternateContent>
      <p:sp>
        <p:nvSpPr>
          <p:cNvPr id="4" name="Left Brace 3"/>
          <p:cNvSpPr/>
          <p:nvPr/>
        </p:nvSpPr>
        <p:spPr>
          <a:xfrm rot="16200000">
            <a:off x="6596742" y="2082799"/>
            <a:ext cx="195945" cy="660399"/>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 name="TextBox 4"/>
              <p:cNvSpPr txBox="1"/>
              <p:nvPr/>
            </p:nvSpPr>
            <p:spPr>
              <a:xfrm>
                <a:off x="6453871" y="2557170"/>
                <a:ext cx="2510971" cy="369332"/>
              </a:xfrm>
              <a:prstGeom prst="rect">
                <a:avLst/>
              </a:prstGeom>
              <a:noFill/>
            </p:spPr>
            <p:txBody>
              <a:bodyPr wrap="square" rtlCol="0">
                <a:spAutoFit/>
              </a:bodyPr>
              <a:lstStyle/>
              <a:p>
                <a14:m>
                  <m:oMath xmlns:m="http://schemas.openxmlformats.org/officeDocument/2006/math">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rPr>
                      <m:t> </m:t>
                    </m:r>
                  </m:oMath>
                </a14:m>
                <a:r>
                  <a:rPr lang="en-US" dirty="0" smtClean="0"/>
                  <a:t> 0, +</a:t>
                </a:r>
                <a:r>
                  <a:rPr lang="en-US" dirty="0" err="1" smtClean="0"/>
                  <a:t>ve</a:t>
                </a:r>
                <a:r>
                  <a:rPr lang="en-US" dirty="0" smtClean="0"/>
                  <a:t> semi definite </a:t>
                </a:r>
                <a:endParaRPr 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6453871" y="2557170"/>
                <a:ext cx="2510971" cy="369332"/>
              </a:xfrm>
              <a:prstGeom prst="rect">
                <a:avLst/>
              </a:prstGeom>
              <a:blipFill rotWithShape="0">
                <a:blip r:embed="rId3"/>
                <a:stretch>
                  <a:fillRect t="-8197" b="-24590"/>
                </a:stretch>
              </a:blipFill>
            </p:spPr>
            <p:txBody>
              <a:bodyPr/>
              <a:lstStyle/>
              <a:p>
                <a:r>
                  <a:rPr lang="en-US">
                    <a:noFill/>
                  </a:rPr>
                  <a:t> </a:t>
                </a:r>
              </a:p>
            </p:txBody>
          </p:sp>
        </mc:Fallback>
      </mc:AlternateContent>
      <p:sp>
        <p:nvSpPr>
          <p:cNvPr id="6" name="Left Brace 5"/>
          <p:cNvSpPr/>
          <p:nvPr/>
        </p:nvSpPr>
        <p:spPr>
          <a:xfrm rot="16200000">
            <a:off x="3733801" y="1925295"/>
            <a:ext cx="195945" cy="899883"/>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7" name="TextBox 6"/>
          <p:cNvSpPr txBox="1"/>
          <p:nvPr/>
        </p:nvSpPr>
        <p:spPr>
          <a:xfrm>
            <a:off x="3258457" y="2500764"/>
            <a:ext cx="2510971" cy="923330"/>
          </a:xfrm>
          <a:prstGeom prst="rect">
            <a:avLst/>
          </a:prstGeom>
          <a:noFill/>
        </p:spPr>
        <p:txBody>
          <a:bodyPr wrap="square" rtlCol="0">
            <a:spAutoFit/>
          </a:bodyPr>
          <a:lstStyle/>
          <a:p>
            <a:r>
              <a:rPr lang="en-US" dirty="0" smtClean="0"/>
              <a:t>&gt; 0, +</a:t>
            </a:r>
            <a:r>
              <a:rPr lang="en-US" dirty="0" err="1" smtClean="0"/>
              <a:t>ve</a:t>
            </a:r>
            <a:r>
              <a:rPr lang="en-US" dirty="0" smtClean="0"/>
              <a:t>  definite , </a:t>
            </a:r>
          </a:p>
          <a:p>
            <a:r>
              <a:rPr lang="en-US" dirty="0" smtClean="0"/>
              <a:t>Because R(t)&gt;0, +</a:t>
            </a:r>
            <a:r>
              <a:rPr lang="en-US" dirty="0" err="1" smtClean="0"/>
              <a:t>ve</a:t>
            </a:r>
            <a:r>
              <a:rPr lang="en-US" dirty="0" smtClean="0"/>
              <a:t> definite </a:t>
            </a:r>
            <a:endParaRPr lang="en-US" dirty="0"/>
          </a:p>
        </p:txBody>
      </p:sp>
      <p:sp>
        <p:nvSpPr>
          <p:cNvPr id="8" name="Left Brace 7"/>
          <p:cNvSpPr/>
          <p:nvPr/>
        </p:nvSpPr>
        <p:spPr>
          <a:xfrm rot="16200000">
            <a:off x="2554279" y="1723804"/>
            <a:ext cx="123845" cy="1306286"/>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9" name="TextBox 8"/>
          <p:cNvSpPr txBox="1"/>
          <p:nvPr/>
        </p:nvSpPr>
        <p:spPr>
          <a:xfrm>
            <a:off x="2144491" y="2515749"/>
            <a:ext cx="1124854" cy="369332"/>
          </a:xfrm>
          <a:prstGeom prst="rect">
            <a:avLst/>
          </a:prstGeom>
          <a:noFill/>
        </p:spPr>
        <p:txBody>
          <a:bodyPr wrap="square" rtlCol="0">
            <a:spAutoFit/>
          </a:bodyPr>
          <a:lstStyle/>
          <a:p>
            <a:r>
              <a:rPr lang="en-US" dirty="0" smtClean="0"/>
              <a:t>Say M</a:t>
            </a:r>
            <a:r>
              <a:rPr lang="en-US" baseline="30000" dirty="0" smtClean="0"/>
              <a:t>T</a:t>
            </a:r>
            <a:endParaRPr lang="en-US" baseline="30000" dirty="0"/>
          </a:p>
        </p:txBody>
      </p:sp>
      <p:sp>
        <p:nvSpPr>
          <p:cNvPr id="10" name="Left Brace 9"/>
          <p:cNvSpPr/>
          <p:nvPr/>
        </p:nvSpPr>
        <p:spPr>
          <a:xfrm rot="16200000">
            <a:off x="5097911" y="1708819"/>
            <a:ext cx="123845" cy="1306286"/>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1" name="TextBox 10"/>
          <p:cNvSpPr txBox="1"/>
          <p:nvPr/>
        </p:nvSpPr>
        <p:spPr>
          <a:xfrm>
            <a:off x="5733968" y="2898299"/>
            <a:ext cx="1124854" cy="369332"/>
          </a:xfrm>
          <a:prstGeom prst="rect">
            <a:avLst/>
          </a:prstGeom>
          <a:noFill/>
        </p:spPr>
        <p:txBody>
          <a:bodyPr wrap="square" rtlCol="0">
            <a:spAutoFit/>
          </a:bodyPr>
          <a:lstStyle/>
          <a:p>
            <a:r>
              <a:rPr lang="en-US" dirty="0" smtClean="0"/>
              <a:t>M</a:t>
            </a:r>
            <a:endParaRPr lang="en-US" baseline="30000" dirty="0"/>
          </a:p>
        </p:txBody>
      </p:sp>
      <p:cxnSp>
        <p:nvCxnSpPr>
          <p:cNvPr id="13" name="Straight Arrow Connector 12"/>
          <p:cNvCxnSpPr/>
          <p:nvPr/>
        </p:nvCxnSpPr>
        <p:spPr>
          <a:xfrm>
            <a:off x="5138881" y="2530486"/>
            <a:ext cx="630547" cy="43194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4" name="Left Brace 13"/>
          <p:cNvSpPr/>
          <p:nvPr/>
        </p:nvSpPr>
        <p:spPr>
          <a:xfrm rot="5400000" flipH="1" flipV="1">
            <a:off x="3941921" y="1416882"/>
            <a:ext cx="161529" cy="4329712"/>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5" name="TextBox 14"/>
              <p:cNvSpPr txBox="1"/>
              <p:nvPr/>
            </p:nvSpPr>
            <p:spPr>
              <a:xfrm>
                <a:off x="3676656" y="3751529"/>
                <a:ext cx="5554430" cy="369332"/>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𝑀</m:t>
                        </m:r>
                      </m:e>
                      <m:sup>
                        <m:r>
                          <a:rPr lang="en-US" b="0" i="1" smtClean="0">
                            <a:latin typeface="Cambria Math" panose="02040503050406030204" pitchFamily="18" charset="0"/>
                          </a:rPr>
                          <m:t>𝑇</m:t>
                        </m:r>
                      </m:sup>
                    </m:sSup>
                    <m:sSup>
                      <m:sSupPr>
                        <m:ctrlPr>
                          <a:rPr lang="en-US" i="1">
                            <a:latin typeface="Cambria Math" panose="02040503050406030204" pitchFamily="18" charset="0"/>
                          </a:rPr>
                        </m:ctrlPr>
                      </m:sSupPr>
                      <m:e>
                        <m:r>
                          <a:rPr lang="en-US" i="1">
                            <a:latin typeface="Cambria Math" panose="02040503050406030204" pitchFamily="18" charset="0"/>
                          </a:rPr>
                          <m:t>𝑅</m:t>
                        </m:r>
                      </m:e>
                      <m:sup>
                        <m:r>
                          <a:rPr lang="en-US" i="1">
                            <a:latin typeface="Cambria Math" panose="02040503050406030204" pitchFamily="18" charset="0"/>
                          </a:rPr>
                          <m:t>−1</m:t>
                        </m:r>
                      </m:sup>
                    </m:sSup>
                    <m:d>
                      <m:dPr>
                        <m:ctrlPr>
                          <a:rPr lang="en-US" i="1">
                            <a:latin typeface="Cambria Math" panose="02040503050406030204" pitchFamily="18" charset="0"/>
                          </a:rPr>
                        </m:ctrlPr>
                      </m:dPr>
                      <m:e>
                        <m:r>
                          <a:rPr lang="en-US" i="1">
                            <a:latin typeface="Cambria Math" panose="02040503050406030204" pitchFamily="18" charset="0"/>
                          </a:rPr>
                          <m:t>𝑡</m:t>
                        </m:r>
                      </m:e>
                    </m:d>
                    <m:r>
                      <a:rPr lang="en-US" b="0" i="1" smtClean="0">
                        <a:latin typeface="Cambria Math" panose="02040503050406030204" pitchFamily="18" charset="0"/>
                      </a:rPr>
                      <m:t>𝑀</m:t>
                    </m:r>
                    <m:r>
                      <a:rPr lang="en-US" b="0" i="1" smtClean="0">
                        <a:latin typeface="Cambria Math" panose="02040503050406030204" pitchFamily="18" charset="0"/>
                      </a:rPr>
                      <m:t>&gt;0</m:t>
                    </m:r>
                  </m:oMath>
                </a14:m>
                <a:r>
                  <a:rPr lang="en-US" dirty="0" smtClean="0"/>
                  <a:t>, +</a:t>
                </a:r>
                <a:r>
                  <a:rPr lang="en-US" dirty="0" err="1" smtClean="0"/>
                  <a:t>ve</a:t>
                </a:r>
                <a:r>
                  <a:rPr lang="en-US" dirty="0" smtClean="0"/>
                  <a:t> definite as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𝑅</m:t>
                        </m:r>
                      </m:e>
                      <m:sup>
                        <m:r>
                          <a:rPr lang="en-US" i="1">
                            <a:latin typeface="Cambria Math" panose="02040503050406030204" pitchFamily="18" charset="0"/>
                          </a:rPr>
                          <m:t>−1</m:t>
                        </m:r>
                      </m:sup>
                    </m:sSup>
                    <m:d>
                      <m:dPr>
                        <m:ctrlPr>
                          <a:rPr lang="en-US" i="1">
                            <a:latin typeface="Cambria Math" panose="02040503050406030204" pitchFamily="18" charset="0"/>
                          </a:rPr>
                        </m:ctrlPr>
                      </m:dPr>
                      <m:e>
                        <m:r>
                          <a:rPr lang="en-US" i="1">
                            <a:latin typeface="Cambria Math" panose="02040503050406030204" pitchFamily="18" charset="0"/>
                          </a:rPr>
                          <m:t>𝑡</m:t>
                        </m:r>
                      </m:e>
                    </m:d>
                    <m:r>
                      <a:rPr lang="en-US" b="0" i="1" smtClean="0">
                        <a:latin typeface="Cambria Math" panose="02040503050406030204" pitchFamily="18" charset="0"/>
                      </a:rPr>
                      <m:t>&gt;0</m:t>
                    </m:r>
                  </m:oMath>
                </a14:m>
                <a:r>
                  <a:rPr lang="en-US" dirty="0" smtClean="0"/>
                  <a:t> </a:t>
                </a:r>
                <a:endParaRPr lang="en-US" dirty="0"/>
              </a:p>
            </p:txBody>
          </p:sp>
        </mc:Choice>
        <mc:Fallback xmlns="">
          <p:sp>
            <p:nvSpPr>
              <p:cNvPr id="15" name="TextBox 14"/>
              <p:cNvSpPr txBox="1">
                <a:spLocks noRot="1" noChangeAspect="1" noMove="1" noResize="1" noEditPoints="1" noAdjustHandles="1" noChangeArrowheads="1" noChangeShapeType="1" noTextEdit="1"/>
              </p:cNvSpPr>
              <p:nvPr/>
            </p:nvSpPr>
            <p:spPr>
              <a:xfrm>
                <a:off x="3676656" y="3751529"/>
                <a:ext cx="5554430" cy="369332"/>
              </a:xfrm>
              <a:prstGeom prst="rect">
                <a:avLst/>
              </a:prstGeom>
              <a:blipFill rotWithShape="0">
                <a:blip r:embed="rId4"/>
                <a:stretch>
                  <a:fillRect t="-8197" b="-24590"/>
                </a:stretch>
              </a:blipFill>
            </p:spPr>
            <p:txBody>
              <a:bodyPr/>
              <a:lstStyle/>
              <a:p>
                <a:r>
                  <a:rPr lang="en-US">
                    <a:noFill/>
                  </a:rPr>
                  <a:t> </a:t>
                </a:r>
              </a:p>
            </p:txBody>
          </p:sp>
        </mc:Fallback>
      </mc:AlternateContent>
      <p:sp>
        <p:nvSpPr>
          <p:cNvPr id="22" name="Left Brace 21"/>
          <p:cNvSpPr/>
          <p:nvPr/>
        </p:nvSpPr>
        <p:spPr>
          <a:xfrm rot="16200000">
            <a:off x="5912299" y="4625071"/>
            <a:ext cx="195945" cy="660399"/>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3" name="TextBox 22"/>
              <p:cNvSpPr txBox="1"/>
              <p:nvPr/>
            </p:nvSpPr>
            <p:spPr>
              <a:xfrm>
                <a:off x="5769428" y="5099442"/>
                <a:ext cx="684443" cy="369332"/>
              </a:xfrm>
              <a:prstGeom prst="rect">
                <a:avLst/>
              </a:prstGeom>
              <a:noFill/>
            </p:spPr>
            <p:txBody>
              <a:bodyPr wrap="square" rtlCol="0">
                <a:spAutoFit/>
              </a:bodyPr>
              <a:lstStyle/>
              <a:p>
                <a14:m>
                  <m:oMath xmlns:m="http://schemas.openxmlformats.org/officeDocument/2006/math">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rPr>
                      <m:t> </m:t>
                    </m:r>
                  </m:oMath>
                </a14:m>
                <a:r>
                  <a:rPr lang="en-US" dirty="0" smtClean="0"/>
                  <a:t> 0 </a:t>
                </a:r>
                <a:endParaRPr lang="en-US" dirty="0"/>
              </a:p>
            </p:txBody>
          </p:sp>
        </mc:Choice>
        <mc:Fallback xmlns="">
          <p:sp>
            <p:nvSpPr>
              <p:cNvPr id="23" name="TextBox 22"/>
              <p:cNvSpPr txBox="1">
                <a:spLocks noRot="1" noChangeAspect="1" noMove="1" noResize="1" noEditPoints="1" noAdjustHandles="1" noChangeArrowheads="1" noChangeShapeType="1" noTextEdit="1"/>
              </p:cNvSpPr>
              <p:nvPr/>
            </p:nvSpPr>
            <p:spPr>
              <a:xfrm>
                <a:off x="5769428" y="5099442"/>
                <a:ext cx="684443" cy="369332"/>
              </a:xfrm>
              <a:prstGeom prst="rect">
                <a:avLst/>
              </a:prstGeom>
              <a:blipFill rotWithShape="0">
                <a:blip r:embed="rId5"/>
                <a:stretch>
                  <a:fillRect t="-10000" b="-26667"/>
                </a:stretch>
              </a:blipFill>
            </p:spPr>
            <p:txBody>
              <a:bodyPr/>
              <a:lstStyle/>
              <a:p>
                <a:r>
                  <a:rPr lang="en-US">
                    <a:noFill/>
                  </a:rPr>
                  <a:t> </a:t>
                </a:r>
              </a:p>
            </p:txBody>
          </p:sp>
        </mc:Fallback>
      </mc:AlternateContent>
      <p:sp>
        <p:nvSpPr>
          <p:cNvPr id="24" name="Left Brace 23"/>
          <p:cNvSpPr/>
          <p:nvPr/>
        </p:nvSpPr>
        <p:spPr>
          <a:xfrm rot="5400000" flipH="1" flipV="1">
            <a:off x="3052632" y="3035391"/>
            <a:ext cx="250556" cy="3921947"/>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5" name="TextBox 24"/>
              <p:cNvSpPr txBox="1"/>
              <p:nvPr/>
            </p:nvSpPr>
            <p:spPr>
              <a:xfrm>
                <a:off x="3035762" y="5121644"/>
                <a:ext cx="640894" cy="369332"/>
              </a:xfrm>
              <a:prstGeom prst="rect">
                <a:avLst/>
              </a:prstGeom>
              <a:noFill/>
            </p:spPr>
            <p:txBody>
              <a:bodyPr wrap="square" rtlCol="0">
                <a:spAutoFit/>
              </a:bodyPr>
              <a:lstStyle/>
              <a:p>
                <a14:m>
                  <m:oMath xmlns:m="http://schemas.openxmlformats.org/officeDocument/2006/math">
                    <m:r>
                      <a:rPr lang="en-US" b="0" i="1" smtClean="0">
                        <a:latin typeface="Cambria Math" panose="02040503050406030204" pitchFamily="18" charset="0"/>
                      </a:rPr>
                      <m:t>&gt;0</m:t>
                    </m:r>
                  </m:oMath>
                </a14:m>
                <a:r>
                  <a:rPr lang="en-US" dirty="0" smtClean="0"/>
                  <a:t> </a:t>
                </a:r>
                <a:endParaRPr lang="en-US" dirty="0"/>
              </a:p>
            </p:txBody>
          </p:sp>
        </mc:Choice>
        <mc:Fallback xmlns="">
          <p:sp>
            <p:nvSpPr>
              <p:cNvPr id="25" name="TextBox 24"/>
              <p:cNvSpPr txBox="1">
                <a:spLocks noRot="1" noChangeAspect="1" noMove="1" noResize="1" noEditPoints="1" noAdjustHandles="1" noChangeArrowheads="1" noChangeShapeType="1" noTextEdit="1"/>
              </p:cNvSpPr>
              <p:nvPr/>
            </p:nvSpPr>
            <p:spPr>
              <a:xfrm>
                <a:off x="3035762" y="5121644"/>
                <a:ext cx="640894" cy="369332"/>
              </a:xfrm>
              <a:prstGeom prst="rect">
                <a:avLst/>
              </a:prstGeom>
              <a:blipFill rotWithShape="0">
                <a:blip r:embed="rId6"/>
                <a:stretch>
                  <a:fillRect/>
                </a:stretch>
              </a:blipFill>
            </p:spPr>
            <p:txBody>
              <a:bodyPr/>
              <a:lstStyle/>
              <a:p>
                <a:r>
                  <a:rPr lang="en-US">
                    <a:noFill/>
                  </a:rPr>
                  <a:t> </a:t>
                </a:r>
              </a:p>
            </p:txBody>
          </p:sp>
        </mc:Fallback>
      </mc:AlternateContent>
      <p:sp>
        <p:nvSpPr>
          <p:cNvPr id="26" name="Left Brace 25"/>
          <p:cNvSpPr/>
          <p:nvPr/>
        </p:nvSpPr>
        <p:spPr>
          <a:xfrm rot="5400000" flipH="1" flipV="1">
            <a:off x="3773665" y="3153610"/>
            <a:ext cx="123482" cy="5236936"/>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7" name="TextBox 26"/>
              <p:cNvSpPr txBox="1"/>
              <p:nvPr/>
            </p:nvSpPr>
            <p:spPr>
              <a:xfrm>
                <a:off x="3594795" y="5942568"/>
                <a:ext cx="855779" cy="369332"/>
              </a:xfrm>
              <a:prstGeom prst="rect">
                <a:avLst/>
              </a:prstGeom>
              <a:noFill/>
            </p:spPr>
            <p:txBody>
              <a:bodyPr wrap="square" rtlCol="0">
                <a:spAutoFit/>
              </a:bodyPr>
              <a:lstStyle/>
              <a:p>
                <a14:m>
                  <m:oMath xmlns:m="http://schemas.openxmlformats.org/officeDocument/2006/math">
                    <m:r>
                      <a:rPr lang="en-US" b="0" i="1" smtClean="0">
                        <a:latin typeface="Cambria Math" panose="02040503050406030204" pitchFamily="18" charset="0"/>
                      </a:rPr>
                      <m:t>&gt;0</m:t>
                    </m:r>
                  </m:oMath>
                </a14:m>
                <a:r>
                  <a:rPr lang="en-US" dirty="0" smtClean="0"/>
                  <a:t> </a:t>
                </a:r>
                <a:endParaRPr lang="en-US" dirty="0"/>
              </a:p>
            </p:txBody>
          </p:sp>
        </mc:Choice>
        <mc:Fallback xmlns="">
          <p:sp>
            <p:nvSpPr>
              <p:cNvPr id="27" name="TextBox 26"/>
              <p:cNvSpPr txBox="1">
                <a:spLocks noRot="1" noChangeAspect="1" noMove="1" noResize="1" noEditPoints="1" noAdjustHandles="1" noChangeArrowheads="1" noChangeShapeType="1" noTextEdit="1"/>
              </p:cNvSpPr>
              <p:nvPr/>
            </p:nvSpPr>
            <p:spPr>
              <a:xfrm>
                <a:off x="3594795" y="5942568"/>
                <a:ext cx="855779" cy="369332"/>
              </a:xfrm>
              <a:prstGeom prst="rect">
                <a:avLst/>
              </a:prstGeom>
              <a:blipFill rotWithShape="0">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5690951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Performance </a:t>
            </a:r>
            <a:r>
              <a:rPr lang="en-US" dirty="0" smtClean="0"/>
              <a:t>Indices...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b="1" dirty="0" smtClean="0"/>
                  <a:t>Note: </a:t>
                </a:r>
              </a:p>
              <a:p>
                <a:pPr lvl="1"/>
                <a:r>
                  <a:rPr lang="en-US" dirty="0" smtClean="0"/>
                  <a:t>We can not minimize performance indices </a:t>
                </a:r>
                <a14:m>
                  <m:oMath xmlns:m="http://schemas.openxmlformats.org/officeDocument/2006/math">
                    <m:d>
                      <m:dPr>
                        <m:begChr m:val="["/>
                        <m:endChr m:val="]"/>
                        <m:ctrlPr>
                          <a:rPr lang="en-US" i="1">
                            <a:latin typeface="Cambria Math" panose="02040503050406030204" pitchFamily="18" charset="0"/>
                          </a:rPr>
                        </m:ctrlPr>
                      </m:dPr>
                      <m:e>
                        <m:sSub>
                          <m:sSubPr>
                            <m:ctrlPr>
                              <a:rPr lang="en-US" i="1" smtClean="0">
                                <a:latin typeface="Cambria Math" panose="02040503050406030204" pitchFamily="18" charset="0"/>
                              </a:rPr>
                            </m:ctrlPr>
                          </m:sSubPr>
                          <m:e>
                            <m:r>
                              <a:rPr lang="en-US" i="1">
                                <a:latin typeface="Cambria Math" panose="02040503050406030204" pitchFamily="18" charset="0"/>
                              </a:rPr>
                              <m:t>𝐽</m:t>
                            </m:r>
                          </m:e>
                          <m:sub>
                            <m:r>
                              <a:rPr lang="en-US" i="1">
                                <a:latin typeface="Cambria Math" panose="02040503050406030204" pitchFamily="18" charset="0"/>
                              </a:rPr>
                              <m:t>1</m:t>
                            </m:r>
                          </m:sub>
                        </m:sSub>
                        <m:d>
                          <m:dPr>
                            <m:ctrlPr>
                              <a:rPr lang="en-US" i="1">
                                <a:latin typeface="Cambria Math" panose="02040503050406030204" pitchFamily="18" charset="0"/>
                              </a:rPr>
                            </m:ctrlPr>
                          </m:dPr>
                          <m:e>
                            <m:r>
                              <a:rPr lang="en-US" i="1">
                                <a:latin typeface="Cambria Math" panose="02040503050406030204" pitchFamily="18" charset="0"/>
                              </a:rPr>
                              <m:t>.</m:t>
                            </m:r>
                          </m:e>
                        </m:d>
                        <m:r>
                          <a:rPr lang="en-US" i="1">
                            <a:latin typeface="Cambria Math" panose="02040503050406030204" pitchFamily="18" charset="0"/>
                          </a:rPr>
                          <m:t>&amp;</m:t>
                        </m:r>
                        <m:sSub>
                          <m:sSubPr>
                            <m:ctrlPr>
                              <a:rPr lang="en-US" i="1">
                                <a:latin typeface="Cambria Math" panose="02040503050406030204" pitchFamily="18" charset="0"/>
                              </a:rPr>
                            </m:ctrlPr>
                          </m:sSubPr>
                          <m:e>
                            <m:r>
                              <a:rPr lang="en-US" i="1">
                                <a:latin typeface="Cambria Math" panose="02040503050406030204" pitchFamily="18" charset="0"/>
                              </a:rPr>
                              <m:t>𝐽</m:t>
                            </m:r>
                          </m:e>
                          <m:sub>
                            <m:r>
                              <a:rPr lang="en-US" i="1">
                                <a:latin typeface="Cambria Math" panose="02040503050406030204" pitchFamily="18" charset="0"/>
                              </a:rPr>
                              <m:t>2</m:t>
                            </m:r>
                          </m:sub>
                        </m:sSub>
                        <m:d>
                          <m:dPr>
                            <m:ctrlPr>
                              <a:rPr lang="en-US" i="1">
                                <a:latin typeface="Cambria Math" panose="02040503050406030204" pitchFamily="18" charset="0"/>
                              </a:rPr>
                            </m:ctrlPr>
                          </m:dPr>
                          <m:e>
                            <m:r>
                              <a:rPr lang="en-US" i="1">
                                <a:latin typeface="Cambria Math" panose="02040503050406030204" pitchFamily="18" charset="0"/>
                              </a:rPr>
                              <m:t>.</m:t>
                            </m:r>
                          </m:e>
                        </m:d>
                      </m:e>
                    </m:d>
                  </m:oMath>
                </a14:m>
                <a:r>
                  <a:rPr lang="en-US" dirty="0" smtClean="0"/>
                  <a:t> given by (3) &amp; (5) simultaneously </a:t>
                </a:r>
              </a:p>
              <a:p>
                <a:pPr lvl="1"/>
                <a:r>
                  <a:rPr lang="en-US" dirty="0" smtClean="0"/>
                  <a:t>Because minimization of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𝐽</m:t>
                        </m:r>
                      </m:e>
                      <m:sub>
                        <m:r>
                          <a:rPr lang="en-US" i="1">
                            <a:latin typeface="Cambria Math" panose="02040503050406030204" pitchFamily="18" charset="0"/>
                          </a:rPr>
                          <m:t>1</m:t>
                        </m:r>
                      </m:sub>
                    </m:sSub>
                    <m:d>
                      <m:dPr>
                        <m:ctrlPr>
                          <a:rPr lang="en-US" i="1">
                            <a:latin typeface="Cambria Math" panose="02040503050406030204" pitchFamily="18" charset="0"/>
                          </a:rPr>
                        </m:ctrlPr>
                      </m:dPr>
                      <m:e>
                        <m:r>
                          <a:rPr lang="en-US" i="1">
                            <a:latin typeface="Cambria Math" panose="02040503050406030204" pitchFamily="18" charset="0"/>
                          </a:rPr>
                          <m:t>.</m:t>
                        </m:r>
                      </m:e>
                    </m:d>
                  </m:oMath>
                </a14:m>
                <a:r>
                  <a:rPr lang="en-US" dirty="0" smtClean="0"/>
                  <a:t> results into large control signal </a:t>
                </a:r>
                <a:r>
                  <a:rPr lang="en-US" dirty="0"/>
                  <a:t>[</a:t>
                </a:r>
                <a:r>
                  <a:rPr lang="en-US" dirty="0" smtClean="0"/>
                  <a:t>=&gt; large U(t)]</a:t>
                </a:r>
              </a:p>
              <a:p>
                <a:pPr lvl="1"/>
                <a:r>
                  <a:rPr lang="en-US" dirty="0" smtClean="0"/>
                  <a:t>While minimization of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𝐽</m:t>
                        </m:r>
                      </m:e>
                      <m:sub>
                        <m:r>
                          <a:rPr lang="en-US" b="0" i="1" smtClean="0">
                            <a:latin typeface="Cambria Math" panose="02040503050406030204" pitchFamily="18" charset="0"/>
                          </a:rPr>
                          <m:t>2</m:t>
                        </m:r>
                      </m:sub>
                    </m:sSub>
                    <m:d>
                      <m:dPr>
                        <m:ctrlPr>
                          <a:rPr lang="en-US" i="1">
                            <a:latin typeface="Cambria Math" panose="02040503050406030204" pitchFamily="18" charset="0"/>
                          </a:rPr>
                        </m:ctrlPr>
                      </m:dPr>
                      <m:e>
                        <m:r>
                          <a:rPr lang="en-US" i="1">
                            <a:latin typeface="Cambria Math" panose="02040503050406030204" pitchFamily="18" charset="0"/>
                          </a:rPr>
                          <m:t>.</m:t>
                        </m:r>
                      </m:e>
                    </m:d>
                  </m:oMath>
                </a14:m>
                <a:r>
                  <a:rPr lang="en-US" dirty="0" smtClean="0"/>
                  <a:t> results into small control signal </a:t>
                </a:r>
                <a:r>
                  <a:rPr lang="en-US" dirty="0"/>
                  <a:t>[=&gt; </a:t>
                </a:r>
                <a:r>
                  <a:rPr lang="en-US" dirty="0" smtClean="0"/>
                  <a:t>small </a:t>
                </a:r>
                <a:r>
                  <a:rPr lang="en-US" dirty="0"/>
                  <a:t>U(t)]</a:t>
                </a:r>
              </a:p>
              <a:p>
                <a:pPr lvl="1"/>
                <a:r>
                  <a:rPr lang="en-US" dirty="0" smtClean="0"/>
                  <a:t>To solve this dilemma, we could compromise between two conflicting performance indices, by taking is a convex combination of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𝐽</m:t>
                        </m:r>
                      </m:e>
                      <m:sub>
                        <m:r>
                          <a:rPr lang="en-US" i="1">
                            <a:latin typeface="Cambria Math" panose="02040503050406030204" pitchFamily="18" charset="0"/>
                          </a:rPr>
                          <m:t>1</m:t>
                        </m:r>
                      </m:sub>
                    </m:sSub>
                    <m:d>
                      <m:dPr>
                        <m:ctrlPr>
                          <a:rPr lang="en-US" i="1">
                            <a:latin typeface="Cambria Math" panose="02040503050406030204" pitchFamily="18" charset="0"/>
                          </a:rPr>
                        </m:ctrlPr>
                      </m:dPr>
                      <m:e>
                        <m:r>
                          <a:rPr lang="en-US" i="1">
                            <a:latin typeface="Cambria Math" panose="02040503050406030204" pitchFamily="18" charset="0"/>
                          </a:rPr>
                          <m:t>.</m:t>
                        </m:r>
                      </m:e>
                    </m:d>
                    <m:r>
                      <a:rPr lang="en-US" i="1">
                        <a:latin typeface="Cambria Math" panose="02040503050406030204" pitchFamily="18" charset="0"/>
                      </a:rPr>
                      <m:t>&amp;</m:t>
                    </m:r>
                    <m:sSub>
                      <m:sSubPr>
                        <m:ctrlPr>
                          <a:rPr lang="en-US" i="1">
                            <a:latin typeface="Cambria Math" panose="02040503050406030204" pitchFamily="18" charset="0"/>
                          </a:rPr>
                        </m:ctrlPr>
                      </m:sSubPr>
                      <m:e>
                        <m:r>
                          <a:rPr lang="en-US" i="1">
                            <a:latin typeface="Cambria Math" panose="02040503050406030204" pitchFamily="18" charset="0"/>
                          </a:rPr>
                          <m:t>𝐽</m:t>
                        </m:r>
                      </m:e>
                      <m:sub>
                        <m:r>
                          <a:rPr lang="en-US" i="1">
                            <a:latin typeface="Cambria Math" panose="02040503050406030204" pitchFamily="18" charset="0"/>
                          </a:rPr>
                          <m:t>2</m:t>
                        </m:r>
                      </m:sub>
                    </m:sSub>
                    <m:d>
                      <m:dPr>
                        <m:ctrlPr>
                          <a:rPr lang="en-US" i="1">
                            <a:latin typeface="Cambria Math" panose="02040503050406030204" pitchFamily="18" charset="0"/>
                          </a:rPr>
                        </m:ctrlPr>
                      </m:dPr>
                      <m:e>
                        <m:r>
                          <a:rPr lang="en-US" i="1">
                            <a:latin typeface="Cambria Math" panose="02040503050406030204" pitchFamily="18" charset="0"/>
                          </a:rPr>
                          <m:t>.</m:t>
                        </m:r>
                      </m:e>
                    </m:d>
                  </m:oMath>
                </a14:m>
                <a:r>
                  <a:rPr lang="en-US" dirty="0" smtClean="0"/>
                  <a:t> i.e.</a:t>
                </a:r>
              </a:p>
              <a:p>
                <a:pPr lvl="1"/>
                <a:r>
                  <a:rPr lang="en-US" dirty="0"/>
                  <a:t> </a:t>
                </a:r>
                <a14:m>
                  <m:oMath xmlns:m="http://schemas.openxmlformats.org/officeDocument/2006/math">
                    <m:r>
                      <a:rPr lang="en-US" b="0" i="1" smtClean="0">
                        <a:latin typeface="Cambria Math" panose="02040503050406030204" pitchFamily="18" charset="0"/>
                      </a:rPr>
                      <m:t>𝐽</m:t>
                    </m:r>
                    <m:d>
                      <m:dPr>
                        <m:ctrlPr>
                          <a:rPr lang="en-US" b="0" i="1" smtClean="0">
                            <a:latin typeface="Cambria Math" panose="02040503050406030204" pitchFamily="18" charset="0"/>
                          </a:rPr>
                        </m:ctrlPr>
                      </m:dPr>
                      <m:e>
                        <m:r>
                          <a:rPr lang="en-US" b="0" i="1" smtClean="0">
                            <a:latin typeface="Cambria Math" panose="02040503050406030204" pitchFamily="18" charset="0"/>
                          </a:rPr>
                          <m:t>.</m:t>
                        </m:r>
                      </m:e>
                    </m:d>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𝜆</m:t>
                    </m:r>
                    <m:sSub>
                      <m:sSubPr>
                        <m:ctrlPr>
                          <a:rPr lang="en-US" i="1">
                            <a:latin typeface="Cambria Math" panose="02040503050406030204" pitchFamily="18" charset="0"/>
                          </a:rPr>
                        </m:ctrlPr>
                      </m:sSubPr>
                      <m:e>
                        <m:r>
                          <a:rPr lang="en-US" i="1">
                            <a:latin typeface="Cambria Math" panose="02040503050406030204" pitchFamily="18" charset="0"/>
                          </a:rPr>
                          <m:t>𝐽</m:t>
                        </m:r>
                      </m:e>
                      <m:sub>
                        <m:r>
                          <a:rPr lang="en-US" i="1">
                            <a:latin typeface="Cambria Math" panose="02040503050406030204" pitchFamily="18" charset="0"/>
                          </a:rPr>
                          <m:t>1</m:t>
                        </m:r>
                      </m:sub>
                    </m:sSub>
                    <m:d>
                      <m:dPr>
                        <m:ctrlPr>
                          <a:rPr lang="en-US" i="1">
                            <a:latin typeface="Cambria Math" panose="02040503050406030204" pitchFamily="18" charset="0"/>
                          </a:rPr>
                        </m:ctrlPr>
                      </m:dPr>
                      <m:e>
                        <m:r>
                          <a:rPr lang="en-US" i="1">
                            <a:latin typeface="Cambria Math" panose="02040503050406030204" pitchFamily="18" charset="0"/>
                          </a:rPr>
                          <m:t>.</m:t>
                        </m:r>
                      </m:e>
                    </m:d>
                    <m:r>
                      <a:rPr lang="en-US" b="0" i="1" smtClean="0">
                        <a:latin typeface="Cambria Math" panose="02040503050406030204" pitchFamily="18" charset="0"/>
                      </a:rPr>
                      <m:t>+(1−</m:t>
                    </m:r>
                    <m:r>
                      <a:rPr lang="en-US" i="1">
                        <a:latin typeface="Cambria Math" panose="02040503050406030204" pitchFamily="18" charset="0"/>
                        <a:ea typeface="Cambria Math" panose="02040503050406030204" pitchFamily="18" charset="0"/>
                      </a:rPr>
                      <m:t>𝜆</m:t>
                    </m:r>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𝐽</m:t>
                        </m:r>
                      </m:e>
                      <m:sub>
                        <m:r>
                          <a:rPr lang="en-US" i="1">
                            <a:latin typeface="Cambria Math" panose="02040503050406030204" pitchFamily="18" charset="0"/>
                          </a:rPr>
                          <m:t>2</m:t>
                        </m:r>
                      </m:sub>
                    </m:sSub>
                    <m:d>
                      <m:dPr>
                        <m:ctrlPr>
                          <a:rPr lang="en-US" i="1">
                            <a:latin typeface="Cambria Math" panose="02040503050406030204" pitchFamily="18" charset="0"/>
                          </a:rPr>
                        </m:ctrlPr>
                      </m:dPr>
                      <m:e>
                        <m:r>
                          <a:rPr lang="en-US" i="1">
                            <a:latin typeface="Cambria Math" panose="02040503050406030204" pitchFamily="18" charset="0"/>
                          </a:rPr>
                          <m:t>.</m:t>
                        </m:r>
                      </m:e>
                    </m:d>
                  </m:oMath>
                </a14:m>
                <a:r>
                  <a:rPr lang="en-US" dirty="0" smtClean="0"/>
                  <a:t>			</a:t>
                </a:r>
                <a:r>
                  <a:rPr lang="en-US" dirty="0">
                    <a:ea typeface="Cambria Math" panose="02040503050406030204" pitchFamily="18" charset="0"/>
                  </a:rPr>
                  <a:t> </a:t>
                </a:r>
                <a14:m>
                  <m:oMath xmlns:m="http://schemas.openxmlformats.org/officeDocument/2006/math">
                    <m:r>
                      <a:rPr lang="en-US" b="0" i="0" smtClean="0">
                        <a:latin typeface="Cambria Math" panose="02040503050406030204" pitchFamily="18" charset="0"/>
                        <a:ea typeface="Cambria Math" panose="02040503050406030204" pitchFamily="18" charset="0"/>
                      </a:rPr>
                      <m:t>0</m:t>
                    </m:r>
                    <m:r>
                      <a:rPr lang="en-US"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𝜆</m:t>
                    </m:r>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1</m:t>
                    </m:r>
                  </m:oMath>
                </a14:m>
                <a:endParaRPr lang="en-US" dirty="0" smtClean="0"/>
              </a:p>
              <a:p>
                <a:pPr lvl="2"/>
                <a:r>
                  <a:rPr lang="en-US" dirty="0" smtClean="0"/>
                  <a:t>If </a:t>
                </a:r>
                <a14:m>
                  <m:oMath xmlns:m="http://schemas.openxmlformats.org/officeDocument/2006/math">
                    <m:r>
                      <a:rPr lang="en-US" i="1">
                        <a:latin typeface="Cambria Math" panose="02040503050406030204" pitchFamily="18" charset="0"/>
                        <a:ea typeface="Cambria Math" panose="02040503050406030204" pitchFamily="18" charset="0"/>
                      </a:rPr>
                      <m:t>𝜆</m:t>
                    </m:r>
                    <m:r>
                      <a:rPr lang="en-US" b="0" i="1" smtClean="0">
                        <a:latin typeface="Cambria Math" panose="02040503050406030204" pitchFamily="18" charset="0"/>
                        <a:ea typeface="Cambria Math" panose="02040503050406030204" pitchFamily="18" charset="0"/>
                      </a:rPr>
                      <m:t>=1</m:t>
                    </m:r>
                  </m:oMath>
                </a14:m>
                <a:r>
                  <a:rPr lang="en-US" dirty="0" smtClean="0"/>
                  <a:t>	minimization of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𝐽</m:t>
                        </m:r>
                      </m:e>
                      <m:sub>
                        <m:r>
                          <a:rPr lang="en-US" i="1">
                            <a:latin typeface="Cambria Math" panose="02040503050406030204" pitchFamily="18" charset="0"/>
                          </a:rPr>
                          <m:t>1</m:t>
                        </m:r>
                      </m:sub>
                    </m:sSub>
                    <m:d>
                      <m:dPr>
                        <m:ctrlPr>
                          <a:rPr lang="en-US" i="1">
                            <a:latin typeface="Cambria Math" panose="02040503050406030204" pitchFamily="18" charset="0"/>
                          </a:rPr>
                        </m:ctrlPr>
                      </m:dPr>
                      <m:e>
                        <m:r>
                          <a:rPr lang="en-US" i="1">
                            <a:latin typeface="Cambria Math" panose="02040503050406030204" pitchFamily="18" charset="0"/>
                          </a:rPr>
                          <m:t>.</m:t>
                        </m:r>
                      </m:e>
                    </m:d>
                  </m:oMath>
                </a14:m>
                <a:endParaRPr lang="en-US" dirty="0" smtClean="0"/>
              </a:p>
              <a:p>
                <a:pPr lvl="2"/>
                <a:r>
                  <a:rPr lang="en-US" dirty="0"/>
                  <a:t>If </a:t>
                </a:r>
                <a14:m>
                  <m:oMath xmlns:m="http://schemas.openxmlformats.org/officeDocument/2006/math">
                    <m:r>
                      <a:rPr lang="en-US" i="1">
                        <a:latin typeface="Cambria Math" panose="02040503050406030204" pitchFamily="18" charset="0"/>
                        <a:ea typeface="Cambria Math" panose="02040503050406030204" pitchFamily="18" charset="0"/>
                      </a:rPr>
                      <m:t>𝜆</m:t>
                    </m:r>
                    <m:r>
                      <a:rPr lang="en-US" i="1">
                        <a:latin typeface="Cambria Math" panose="02040503050406030204" pitchFamily="18" charset="0"/>
                        <a:ea typeface="Cambria Math" panose="02040503050406030204" pitchFamily="18" charset="0"/>
                      </a:rPr>
                      <m:t>=0</m:t>
                    </m:r>
                  </m:oMath>
                </a14:m>
                <a:r>
                  <a:rPr lang="en-US" dirty="0"/>
                  <a:t>	</a:t>
                </a:r>
                <a:r>
                  <a:rPr lang="en-US" dirty="0" smtClean="0"/>
                  <a:t>minimization </a:t>
                </a:r>
                <a:r>
                  <a:rPr lang="en-US" dirty="0"/>
                  <a:t>of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𝐽</m:t>
                        </m:r>
                      </m:e>
                      <m:sub>
                        <m:r>
                          <a:rPr lang="en-US" b="0" i="1" smtClean="0">
                            <a:latin typeface="Cambria Math" panose="02040503050406030204" pitchFamily="18" charset="0"/>
                          </a:rPr>
                          <m:t>2</m:t>
                        </m:r>
                      </m:sub>
                    </m:sSub>
                    <m:d>
                      <m:dPr>
                        <m:ctrlPr>
                          <a:rPr lang="en-US" i="1">
                            <a:latin typeface="Cambria Math" panose="02040503050406030204" pitchFamily="18" charset="0"/>
                          </a:rPr>
                        </m:ctrlPr>
                      </m:dPr>
                      <m:e>
                        <m:r>
                          <a:rPr lang="en-US" i="1">
                            <a:latin typeface="Cambria Math" panose="02040503050406030204" pitchFamily="18" charset="0"/>
                          </a:rPr>
                          <m:t>.</m:t>
                        </m:r>
                      </m:e>
                    </m:d>
                  </m:oMath>
                </a14:m>
                <a:endParaRPr lang="en-US" dirty="0" smtClean="0"/>
              </a:p>
              <a:p>
                <a:pPr lvl="1"/>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043" t="-2241"/>
                </a:stretch>
              </a:blipFill>
            </p:spPr>
            <p:txBody>
              <a:bodyPr/>
              <a:lstStyle/>
              <a:p>
                <a:r>
                  <a:rPr lang="en-US">
                    <a:noFill/>
                  </a:rPr>
                  <a:t> </a:t>
                </a:r>
              </a:p>
            </p:txBody>
          </p:sp>
        </mc:Fallback>
      </mc:AlternateContent>
    </p:spTree>
    <p:extLst>
      <p:ext uri="{BB962C8B-B14F-4D97-AF65-F5344CB8AC3E}">
        <p14:creationId xmlns:p14="http://schemas.microsoft.com/office/powerpoint/2010/main" val="28954106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Clearly if </a:t>
                </a:r>
                <a14:m>
                  <m:oMath xmlns:m="http://schemas.openxmlformats.org/officeDocument/2006/math">
                    <m:r>
                      <a:rPr lang="en-US" b="0" i="1" smtClean="0">
                        <a:latin typeface="Cambria Math" panose="02040503050406030204" pitchFamily="18" charset="0"/>
                      </a:rPr>
                      <m:t>𝑅</m:t>
                    </m:r>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r>
                      <a:rPr lang="en-US" b="0" i="1" smtClean="0">
                        <a:latin typeface="Cambria Math" panose="02040503050406030204" pitchFamily="18" charset="0"/>
                      </a:rPr>
                      <m:t>&gt;0 </m:t>
                    </m:r>
                  </m:oMath>
                </a14:m>
                <a:r>
                  <a:rPr lang="en-US" dirty="0" smtClean="0"/>
                  <a:t>and </a:t>
                </a:r>
                <a14:m>
                  <m:oMath xmlns:m="http://schemas.openxmlformats.org/officeDocument/2006/math">
                    <m:r>
                      <a:rPr lang="en-US" b="0" i="1" smtClean="0">
                        <a:latin typeface="Cambria Math" panose="02040503050406030204" pitchFamily="18" charset="0"/>
                      </a:rPr>
                      <m:t>𝑄</m:t>
                    </m:r>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)≥0</m:t>
                    </m:r>
                  </m:oMath>
                </a14:m>
                <a:r>
                  <a:rPr lang="en-US" dirty="0" smtClean="0"/>
                  <a:t> , then Lyapunov condition is satisfied and the LQR controller or closed loop system is stable.</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043" t="-2241"/>
                </a:stretch>
              </a:blipFill>
            </p:spPr>
            <p:txBody>
              <a:bodyPr/>
              <a:lstStyle/>
              <a:p>
                <a:r>
                  <a:rPr lang="en-US">
                    <a:noFill/>
                  </a:rPr>
                  <a:t> </a:t>
                </a:r>
              </a:p>
            </p:txBody>
          </p:sp>
        </mc:Fallback>
      </mc:AlternateContent>
    </p:spTree>
    <p:extLst>
      <p:ext uri="{BB962C8B-B14F-4D97-AF65-F5344CB8AC3E}">
        <p14:creationId xmlns:p14="http://schemas.microsoft.com/office/powerpoint/2010/main" val="30175743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Computation of Optimal Cost (Objective function):</a:t>
            </a:r>
            <a:endParaRPr lang="en-US" b="1"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14:m>
                  <m:oMath xmlns:m="http://schemas.openxmlformats.org/officeDocument/2006/math">
                    <m:sSup>
                      <m:sSupPr>
                        <m:ctrlPr>
                          <a:rPr lang="en-US" i="1" smtClean="0">
                            <a:latin typeface="Cambria Math" panose="02040503050406030204" pitchFamily="18" charset="0"/>
                          </a:rPr>
                        </m:ctrlPr>
                      </m:sSupPr>
                      <m:e>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𝑋</m:t>
                            </m:r>
                          </m:e>
                        </m:acc>
                      </m:e>
                      <m:sup>
                        <m:r>
                          <a:rPr lang="en-US" b="0" i="1" smtClean="0">
                            <a:latin typeface="Cambria Math" panose="02040503050406030204" pitchFamily="18" charset="0"/>
                          </a:rPr>
                          <m:t>∗</m:t>
                        </m:r>
                      </m:sup>
                    </m:sSup>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r>
                      <a:rPr lang="en-US" b="0" i="1" smtClean="0">
                        <a:latin typeface="Cambria Math" panose="02040503050406030204" pitchFamily="18" charset="0"/>
                      </a:rPr>
                      <m:t>=</m:t>
                    </m:r>
                    <m:r>
                      <a:rPr lang="en-US" b="0" i="1" smtClean="0">
                        <a:latin typeface="Cambria Math" panose="02040503050406030204" pitchFamily="18" charset="0"/>
                      </a:rPr>
                      <m:t>𝐴</m:t>
                    </m:r>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sSup>
                      <m:sSupPr>
                        <m:ctrlPr>
                          <a:rPr lang="en-US" b="0" i="1" smtClean="0">
                            <a:latin typeface="Cambria Math" panose="02040503050406030204" pitchFamily="18" charset="0"/>
                          </a:rPr>
                        </m:ctrlPr>
                      </m:sSupPr>
                      <m:e>
                        <m:r>
                          <a:rPr lang="en-US" b="0" i="1" smtClean="0">
                            <a:latin typeface="Cambria Math" panose="02040503050406030204" pitchFamily="18" charset="0"/>
                          </a:rPr>
                          <m:t>𝑋</m:t>
                        </m:r>
                      </m:e>
                      <m:sup>
                        <m:r>
                          <a:rPr lang="en-US" b="0" i="1" smtClean="0">
                            <a:latin typeface="Cambria Math" panose="02040503050406030204" pitchFamily="18" charset="0"/>
                          </a:rPr>
                          <m:t>∗</m:t>
                        </m:r>
                      </m:sup>
                    </m:sSup>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r>
                      <a:rPr lang="en-US" b="0"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𝑈</m:t>
                        </m:r>
                      </m:e>
                      <m:sup>
                        <m:r>
                          <a:rPr lang="en-US" b="0" i="1" smtClean="0">
                            <a:latin typeface="Cambria Math" panose="02040503050406030204" pitchFamily="18" charset="0"/>
                          </a:rPr>
                          <m:t>∗</m:t>
                        </m:r>
                      </m:sup>
                    </m:sSup>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m:t>
                    </m:r>
                  </m:oMath>
                </a14:m>
                <a:endParaRPr lang="en-US" dirty="0" smtClean="0"/>
              </a:p>
              <a:p>
                <a14:m>
                  <m:oMath xmlns:m="http://schemas.openxmlformats.org/officeDocument/2006/math">
                    <m:r>
                      <a:rPr lang="en-US" b="0" i="1" smtClean="0">
                        <a:latin typeface="Cambria Math" panose="02040503050406030204" pitchFamily="18" charset="0"/>
                      </a:rPr>
                      <m:t>⇒</m:t>
                    </m:r>
                    <m:r>
                      <a:rPr lang="en-US" i="1">
                        <a:latin typeface="Cambria Math" panose="02040503050406030204" pitchFamily="18" charset="0"/>
                      </a:rPr>
                      <m:t>𝐴</m:t>
                    </m:r>
                    <m:d>
                      <m:dPr>
                        <m:ctrlPr>
                          <a:rPr lang="en-US" i="1">
                            <a:latin typeface="Cambria Math" panose="02040503050406030204" pitchFamily="18" charset="0"/>
                          </a:rPr>
                        </m:ctrlPr>
                      </m:dPr>
                      <m:e>
                        <m:r>
                          <a:rPr lang="en-US" i="1">
                            <a:latin typeface="Cambria Math" panose="02040503050406030204" pitchFamily="18" charset="0"/>
                          </a:rPr>
                          <m:t>𝑡</m:t>
                        </m:r>
                      </m:e>
                    </m:d>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m:t>
                        </m:r>
                      </m:sup>
                    </m:sSup>
                    <m:d>
                      <m:dPr>
                        <m:ctrlPr>
                          <a:rPr lang="en-US" i="1">
                            <a:latin typeface="Cambria Math" panose="02040503050406030204" pitchFamily="18" charset="0"/>
                          </a:rPr>
                        </m:ctrlPr>
                      </m:dPr>
                      <m:e>
                        <m:r>
                          <a:rPr lang="en-US" i="1">
                            <a:latin typeface="Cambria Math" panose="02040503050406030204" pitchFamily="18" charset="0"/>
                          </a:rPr>
                          <m:t>𝑡</m:t>
                        </m:r>
                      </m:e>
                    </m:d>
                    <m:r>
                      <a:rPr lang="en-US" b="0" i="1" smtClean="0">
                        <a:latin typeface="Cambria Math" panose="02040503050406030204" pitchFamily="18" charset="0"/>
                      </a:rPr>
                      <m:t>+</m:t>
                    </m:r>
                    <m:r>
                      <a:rPr lang="en-US" i="1">
                        <a:latin typeface="Cambria Math" panose="02040503050406030204" pitchFamily="18" charset="0"/>
                      </a:rPr>
                      <m:t>𝐵</m:t>
                    </m:r>
                    <m:d>
                      <m:dPr>
                        <m:ctrlPr>
                          <a:rPr lang="en-US" i="1">
                            <a:latin typeface="Cambria Math" panose="02040503050406030204" pitchFamily="18" charset="0"/>
                          </a:rPr>
                        </m:ctrlPr>
                      </m:dPr>
                      <m:e>
                        <m:r>
                          <a:rPr lang="en-US" i="1">
                            <a:latin typeface="Cambria Math" panose="02040503050406030204" pitchFamily="18" charset="0"/>
                          </a:rPr>
                          <m:t>𝑡</m:t>
                        </m:r>
                      </m:e>
                    </m:d>
                    <m:sSup>
                      <m:sSupPr>
                        <m:ctrlPr>
                          <a:rPr lang="en-US" i="1">
                            <a:latin typeface="Cambria Math" panose="02040503050406030204" pitchFamily="18" charset="0"/>
                          </a:rPr>
                        </m:ctrlPr>
                      </m:sSupPr>
                      <m:e>
                        <m:r>
                          <a:rPr lang="en-US" i="1">
                            <a:latin typeface="Cambria Math" panose="02040503050406030204" pitchFamily="18" charset="0"/>
                          </a:rPr>
                          <m:t>𝑈</m:t>
                        </m:r>
                      </m:e>
                      <m:sup>
                        <m:r>
                          <a:rPr lang="en-US" i="1">
                            <a:latin typeface="Cambria Math" panose="02040503050406030204" pitchFamily="18" charset="0"/>
                          </a:rPr>
                          <m:t>∗</m:t>
                        </m:r>
                      </m:sup>
                    </m:sSup>
                    <m:d>
                      <m:dPr>
                        <m:ctrlPr>
                          <a:rPr lang="en-US" i="1">
                            <a:latin typeface="Cambria Math" panose="02040503050406030204" pitchFamily="18" charset="0"/>
                          </a:rPr>
                        </m:ctrlPr>
                      </m:dPr>
                      <m:e>
                        <m:r>
                          <a:rPr lang="en-US" i="1">
                            <a:latin typeface="Cambria Math" panose="02040503050406030204" pitchFamily="18" charset="0"/>
                          </a:rPr>
                          <m:t>𝑡</m:t>
                        </m:r>
                      </m:e>
                    </m:d>
                    <m:r>
                      <a:rPr lang="en-US" b="0" i="1" smtClean="0">
                        <a:latin typeface="Cambria Math" panose="02040503050406030204" pitchFamily="18" charset="0"/>
                      </a:rPr>
                      <m:t>−</m:t>
                    </m:r>
                    <m:sSup>
                      <m:sSupPr>
                        <m:ctrlPr>
                          <a:rPr lang="en-US" i="1">
                            <a:latin typeface="Cambria Math" panose="02040503050406030204" pitchFamily="18" charset="0"/>
                          </a:rPr>
                        </m:ctrlPr>
                      </m:sSupPr>
                      <m:e>
                        <m:acc>
                          <m:accPr>
                            <m:chr m:val="̇"/>
                            <m:ctrlPr>
                              <a:rPr lang="en-US" i="1">
                                <a:latin typeface="Cambria Math" panose="02040503050406030204" pitchFamily="18" charset="0"/>
                              </a:rPr>
                            </m:ctrlPr>
                          </m:accPr>
                          <m:e>
                            <m:r>
                              <a:rPr lang="en-US" i="1">
                                <a:latin typeface="Cambria Math" panose="02040503050406030204" pitchFamily="18" charset="0"/>
                              </a:rPr>
                              <m:t>𝑋</m:t>
                            </m:r>
                          </m:e>
                        </m:acc>
                      </m:e>
                      <m:sup>
                        <m:r>
                          <a:rPr lang="en-US" i="1">
                            <a:latin typeface="Cambria Math" panose="02040503050406030204" pitchFamily="18" charset="0"/>
                          </a:rPr>
                          <m:t>∗</m:t>
                        </m:r>
                      </m:sup>
                    </m:sSup>
                    <m:d>
                      <m:dPr>
                        <m:ctrlPr>
                          <a:rPr lang="en-US" i="1">
                            <a:latin typeface="Cambria Math" panose="02040503050406030204" pitchFamily="18" charset="0"/>
                          </a:rPr>
                        </m:ctrlPr>
                      </m:dPr>
                      <m:e>
                        <m:r>
                          <a:rPr lang="en-US" i="1">
                            <a:latin typeface="Cambria Math" panose="02040503050406030204" pitchFamily="18" charset="0"/>
                          </a:rPr>
                          <m:t>𝑡</m:t>
                        </m:r>
                      </m:e>
                    </m:d>
                    <m:r>
                      <a:rPr lang="en-US" b="0" i="1" smtClean="0">
                        <a:latin typeface="Cambria Math" panose="02040503050406030204" pitchFamily="18" charset="0"/>
                      </a:rPr>
                      <m:t>=0</m:t>
                    </m:r>
                  </m:oMath>
                </a14:m>
                <a:r>
                  <a:rPr lang="en-US" dirty="0" smtClean="0"/>
                  <a:t> 			---(1)</a:t>
                </a:r>
              </a:p>
              <a:p>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𝑈</m:t>
                        </m:r>
                      </m:e>
                      <m:sup>
                        <m:r>
                          <a:rPr lang="en-US" i="1">
                            <a:latin typeface="Cambria Math" panose="02040503050406030204" pitchFamily="18" charset="0"/>
                          </a:rPr>
                          <m:t>∗</m:t>
                        </m:r>
                      </m:sup>
                    </m:sSup>
                    <m:d>
                      <m:dPr>
                        <m:ctrlPr>
                          <a:rPr lang="en-US" i="1">
                            <a:latin typeface="Cambria Math" panose="02040503050406030204" pitchFamily="18" charset="0"/>
                          </a:rPr>
                        </m:ctrlPr>
                      </m:dPr>
                      <m:e>
                        <m:r>
                          <a:rPr lang="en-US" i="1">
                            <a:latin typeface="Cambria Math" panose="02040503050406030204" pitchFamily="18" charset="0"/>
                          </a:rPr>
                          <m:t>𝑡</m:t>
                        </m:r>
                      </m:e>
                    </m:d>
                  </m:oMath>
                </a14:m>
                <a:r>
                  <a:rPr lang="en-US" dirty="0" smtClean="0"/>
                  <a:t> is optimal control law we have already derived, corresponding to this we can find out optimal state trajectory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m:t>
                        </m:r>
                      </m:sup>
                    </m:sSup>
                    <m:d>
                      <m:dPr>
                        <m:ctrlPr>
                          <a:rPr lang="en-US" i="1">
                            <a:latin typeface="Cambria Math" panose="02040503050406030204" pitchFamily="18" charset="0"/>
                          </a:rPr>
                        </m:ctrlPr>
                      </m:dPr>
                      <m:e>
                        <m:r>
                          <a:rPr lang="en-US" i="1">
                            <a:latin typeface="Cambria Math" panose="02040503050406030204" pitchFamily="18" charset="0"/>
                          </a:rPr>
                          <m:t>𝑡</m:t>
                        </m:r>
                      </m:e>
                    </m:d>
                  </m:oMath>
                </a14:m>
                <a:endParaRPr lang="en-US" dirty="0" smtClean="0"/>
              </a:p>
              <a:p>
                <a:r>
                  <a:rPr lang="en-US" dirty="0" smtClean="0"/>
                  <a:t>And we know P.I. </a:t>
                </a:r>
              </a:p>
              <a:p>
                <a14:m>
                  <m:oMath xmlns:m="http://schemas.openxmlformats.org/officeDocument/2006/math">
                    <m:r>
                      <a:rPr lang="en-US" i="1">
                        <a:latin typeface="Cambria Math" panose="02040503050406030204" pitchFamily="18" charset="0"/>
                      </a:rPr>
                      <m:t>𝐽</m:t>
                    </m:r>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m:t>
                        </m:r>
                      </m:sup>
                    </m:sSup>
                    <m:d>
                      <m:dPr>
                        <m:ctrlPr>
                          <a:rPr lang="en-US"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m:t>
                    </m:r>
                    <m:f>
                      <m:fPr>
                        <m:ctrlPr>
                          <a:rPr lang="en-US"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sSup>
                      <m:sSupPr>
                        <m:ctrlPr>
                          <a:rPr lang="en-US" i="1" smtClean="0">
                            <a:latin typeface="Cambria Math" panose="02040503050406030204" pitchFamily="18" charset="0"/>
                          </a:rPr>
                        </m:ctrlPr>
                      </m:sSupPr>
                      <m:e>
                        <m:sSup>
                          <m:sSupPr>
                            <m:ctrlPr>
                              <a:rPr lang="en-US" i="1" smtClean="0">
                                <a:latin typeface="Cambria Math" panose="02040503050406030204" pitchFamily="18" charset="0"/>
                              </a:rPr>
                            </m:ctrlPr>
                          </m:sSupPr>
                          <m:e>
                            <m:r>
                              <a:rPr lang="en-US" b="0" i="1" smtClean="0">
                                <a:latin typeface="Cambria Math" panose="02040503050406030204" pitchFamily="18" charset="0"/>
                              </a:rPr>
                              <m:t>𝑋</m:t>
                            </m:r>
                          </m:e>
                          <m:sup>
                            <m:r>
                              <a:rPr lang="en-US" b="0" i="1" smtClean="0">
                                <a:latin typeface="Cambria Math" panose="02040503050406030204" pitchFamily="18" charset="0"/>
                              </a:rPr>
                              <m:t>∗</m:t>
                            </m:r>
                          </m:sup>
                        </m:sSup>
                      </m:e>
                      <m:sup>
                        <m:r>
                          <a:rPr lang="en-US" b="0" i="1" smtClean="0">
                            <a:latin typeface="Cambria Math" panose="02040503050406030204" pitchFamily="18" charset="0"/>
                          </a:rPr>
                          <m:t>𝑇</m:t>
                        </m:r>
                      </m:sup>
                    </m:sSup>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𝑓</m:t>
                            </m:r>
                          </m:sub>
                        </m:sSub>
                      </m:e>
                    </m:d>
                    <m:r>
                      <a:rPr lang="en-US" b="0" i="1" smtClean="0">
                        <a:latin typeface="Cambria Math" panose="02040503050406030204" pitchFamily="18" charset="0"/>
                      </a:rPr>
                      <m:t>𝑃</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𝑓</m:t>
                        </m:r>
                      </m:sub>
                    </m:sSub>
                    <m:r>
                      <a:rPr lang="en-US" i="1">
                        <a:latin typeface="Cambria Math" panose="02040503050406030204" pitchFamily="18" charset="0"/>
                      </a:rPr>
                      <m:t>)</m:t>
                    </m:r>
                    <m:sSup>
                      <m:sSupPr>
                        <m:ctrlPr>
                          <a:rPr lang="en-US" i="1" smtClean="0">
                            <a:latin typeface="Cambria Math" panose="02040503050406030204" pitchFamily="18" charset="0"/>
                          </a:rPr>
                        </m:ctrlPr>
                      </m:sSupPr>
                      <m:e>
                        <m:r>
                          <a:rPr lang="en-US" b="0" i="1" smtClean="0">
                            <a:latin typeface="Cambria Math" panose="02040503050406030204" pitchFamily="18" charset="0"/>
                          </a:rPr>
                          <m:t>𝑋</m:t>
                        </m:r>
                      </m:e>
                      <m:sup>
                        <m:r>
                          <a:rPr lang="en-US" b="0" i="1" smtClean="0">
                            <a:latin typeface="Cambria Math" panose="02040503050406030204" pitchFamily="18" charset="0"/>
                          </a:rPr>
                          <m:t>∗</m:t>
                        </m:r>
                      </m:sup>
                    </m:sSup>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𝑓</m:t>
                        </m:r>
                      </m:sub>
                    </m:sSub>
                    <m:r>
                      <a:rPr lang="en-US" i="1">
                        <a:latin typeface="Cambria Math" panose="02040503050406030204" pitchFamily="18" charset="0"/>
                      </a:rPr>
                      <m:t>)</m:t>
                    </m:r>
                  </m:oMath>
                </a14:m>
                <a:endParaRPr lang="en-US" dirty="0" smtClean="0"/>
              </a:p>
              <a:p>
                <a14:m>
                  <m:oMath xmlns:m="http://schemas.openxmlformats.org/officeDocument/2006/math">
                    <m:r>
                      <a:rPr lang="en-US" b="0" i="1" smtClean="0">
                        <a:latin typeface="Cambria Math" panose="02040503050406030204" pitchFamily="18" charset="0"/>
                      </a:rPr>
                      <m:t>+</m:t>
                    </m:r>
                    <m:f>
                      <m:fPr>
                        <m:ctrlPr>
                          <a:rPr lang="en-US"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nary>
                      <m:naryPr>
                        <m:limLoc m:val="undOvr"/>
                        <m:ctrlPr>
                          <a:rPr lang="en-US" i="1" smtClean="0">
                            <a:latin typeface="Cambria Math" panose="02040503050406030204" pitchFamily="18" charset="0"/>
                          </a:rPr>
                        </m:ctrlPr>
                      </m:naryPr>
                      <m:sub>
                        <m:sSub>
                          <m:sSubPr>
                            <m:ctrlPr>
                              <a:rPr lang="en-US"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0</m:t>
                            </m:r>
                          </m:sub>
                        </m:sSub>
                      </m:sub>
                      <m:sup>
                        <m:sSub>
                          <m:sSubPr>
                            <m:ctrlPr>
                              <a:rPr lang="en-US"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𝑓</m:t>
                            </m:r>
                          </m:sub>
                        </m:sSub>
                      </m:sup>
                      <m:e>
                        <m:d>
                          <m:dPr>
                            <m:begChr m:val="{"/>
                            <m:endChr m:val="}"/>
                            <m:ctrlPr>
                              <a:rPr lang="en-US" i="1" smtClean="0">
                                <a:latin typeface="Cambria Math" panose="02040503050406030204" pitchFamily="18" charset="0"/>
                              </a:rPr>
                            </m:ctrlPr>
                          </m:dPr>
                          <m:e>
                            <m:eqArr>
                              <m:eqArrPr>
                                <m:ctrlPr>
                                  <a:rPr lang="en-US" i="1" smtClean="0">
                                    <a:latin typeface="Cambria Math" panose="02040503050406030204" pitchFamily="18" charset="0"/>
                                  </a:rPr>
                                </m:ctrlPr>
                              </m:eqArrPr>
                              <m:e>
                                <m:d>
                                  <m:dPr>
                                    <m:begChr m:val="["/>
                                    <m:endChr m:val="]"/>
                                    <m:ctrlPr>
                                      <a:rPr lang="en-US" i="1" smtClean="0">
                                        <a:latin typeface="Cambria Math" panose="02040503050406030204" pitchFamily="18" charset="0"/>
                                      </a:rPr>
                                    </m:ctrlPr>
                                  </m:dPr>
                                  <m:e>
                                    <m:sSup>
                                      <m:sSupPr>
                                        <m:ctrlPr>
                                          <a:rPr lang="en-US" i="1" smtClean="0">
                                            <a:latin typeface="Cambria Math" panose="02040503050406030204" pitchFamily="18" charset="0"/>
                                          </a:rPr>
                                        </m:ctrlPr>
                                      </m:sSupPr>
                                      <m:e>
                                        <m:r>
                                          <a:rPr lang="en-US" b="0" i="1" smtClean="0">
                                            <a:latin typeface="Cambria Math" panose="02040503050406030204" pitchFamily="18" charset="0"/>
                                          </a:rPr>
                                          <m:t>𝑋</m:t>
                                        </m:r>
                                      </m:e>
                                      <m:sup>
                                        <m:r>
                                          <a:rPr lang="en-US" b="0" i="1" smtClean="0">
                                            <a:latin typeface="Cambria Math" panose="02040503050406030204" pitchFamily="18" charset="0"/>
                                          </a:rPr>
                                          <m:t>𝑇</m:t>
                                        </m:r>
                                      </m:sup>
                                    </m:sSup>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r>
                                      <a:rPr lang="en-US" b="0" i="1" smtClean="0">
                                        <a:latin typeface="Cambria Math" panose="02040503050406030204" pitchFamily="18" charset="0"/>
                                      </a:rPr>
                                      <m:t>𝑄</m:t>
                                    </m:r>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r>
                                      <a:rPr lang="en-US" b="0" i="1" smtClean="0">
                                        <a:latin typeface="Cambria Math" panose="02040503050406030204" pitchFamily="18" charset="0"/>
                                      </a:rPr>
                                      <m:t>𝑋</m:t>
                                    </m:r>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𝑈</m:t>
                                            </m:r>
                                          </m:e>
                                          <m:sup>
                                            <m:r>
                                              <a:rPr lang="en-US" b="0" i="1" smtClean="0">
                                                <a:latin typeface="Cambria Math" panose="02040503050406030204" pitchFamily="18" charset="0"/>
                                              </a:rPr>
                                              <m:t>∗</m:t>
                                            </m:r>
                                          </m:sup>
                                        </m:sSup>
                                      </m:e>
                                      <m:sup>
                                        <m:r>
                                          <a:rPr lang="en-US" b="0" i="1" smtClean="0">
                                            <a:latin typeface="Cambria Math" panose="02040503050406030204" pitchFamily="18" charset="0"/>
                                          </a:rPr>
                                          <m:t>𝑇</m:t>
                                        </m:r>
                                      </m:sup>
                                    </m:sSup>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r>
                                      <a:rPr lang="en-US" b="0" i="1" smtClean="0">
                                        <a:latin typeface="Cambria Math" panose="02040503050406030204" pitchFamily="18" charset="0"/>
                                      </a:rPr>
                                      <m:t>𝑅</m:t>
                                    </m:r>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𝑈</m:t>
                                        </m:r>
                                      </m:e>
                                      <m:sup>
                                        <m:r>
                                          <a:rPr lang="en-US" b="0" i="1" smtClean="0">
                                            <a:latin typeface="Cambria Math" panose="02040503050406030204" pitchFamily="18" charset="0"/>
                                          </a:rPr>
                                          <m:t>∗</m:t>
                                        </m:r>
                                      </m:sup>
                                    </m:sSup>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m:t>
                                    </m:r>
                                  </m:e>
                                </m:d>
                              </m:e>
                              <m:e>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sSup>
                                      <m:sSupPr>
                                        <m:ctrlPr>
                                          <a:rPr lang="en-US" b="0" i="1" smtClean="0">
                                            <a:latin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𝜆</m:t>
                                        </m:r>
                                      </m:e>
                                      <m:sup>
                                        <m:r>
                                          <a:rPr lang="en-US" b="0" i="1" smtClean="0">
                                            <a:latin typeface="Cambria Math" panose="02040503050406030204" pitchFamily="18" charset="0"/>
                                          </a:rPr>
                                          <m:t>∗</m:t>
                                        </m:r>
                                      </m:sup>
                                    </m:sSup>
                                  </m:e>
                                  <m:sup>
                                    <m:r>
                                      <a:rPr lang="en-US" b="0" i="1" smtClean="0">
                                        <a:latin typeface="Cambria Math" panose="02040503050406030204" pitchFamily="18" charset="0"/>
                                      </a:rPr>
                                      <m:t>𝑇</m:t>
                                    </m:r>
                                  </m:sup>
                                </m:sSup>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i="1">
                                        <a:latin typeface="Cambria Math" panose="02040503050406030204" pitchFamily="18" charset="0"/>
                                      </a:rPr>
                                      <m:t>𝐴</m:t>
                                    </m:r>
                                    <m:d>
                                      <m:dPr>
                                        <m:ctrlPr>
                                          <a:rPr lang="en-US" i="1">
                                            <a:latin typeface="Cambria Math" panose="02040503050406030204" pitchFamily="18" charset="0"/>
                                          </a:rPr>
                                        </m:ctrlPr>
                                      </m:dPr>
                                      <m:e>
                                        <m:r>
                                          <a:rPr lang="en-US" i="1">
                                            <a:latin typeface="Cambria Math" panose="02040503050406030204" pitchFamily="18" charset="0"/>
                                          </a:rPr>
                                          <m:t>𝑡</m:t>
                                        </m:r>
                                      </m:e>
                                    </m:d>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m:t>
                                        </m:r>
                                      </m:sup>
                                    </m:sSup>
                                    <m:d>
                                      <m:dPr>
                                        <m:ctrlPr>
                                          <a:rPr lang="en-US"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m:t>
                                    </m:r>
                                    <m:r>
                                      <a:rPr lang="en-US" i="1">
                                        <a:latin typeface="Cambria Math" panose="02040503050406030204" pitchFamily="18" charset="0"/>
                                      </a:rPr>
                                      <m:t>𝐵</m:t>
                                    </m:r>
                                    <m:d>
                                      <m:dPr>
                                        <m:ctrlPr>
                                          <a:rPr lang="en-US" i="1">
                                            <a:latin typeface="Cambria Math" panose="02040503050406030204" pitchFamily="18" charset="0"/>
                                          </a:rPr>
                                        </m:ctrlPr>
                                      </m:dPr>
                                      <m:e>
                                        <m:r>
                                          <a:rPr lang="en-US" i="1">
                                            <a:latin typeface="Cambria Math" panose="02040503050406030204" pitchFamily="18" charset="0"/>
                                          </a:rPr>
                                          <m:t>𝑡</m:t>
                                        </m:r>
                                      </m:e>
                                    </m:d>
                                    <m:sSup>
                                      <m:sSupPr>
                                        <m:ctrlPr>
                                          <a:rPr lang="en-US" i="1">
                                            <a:latin typeface="Cambria Math" panose="02040503050406030204" pitchFamily="18" charset="0"/>
                                          </a:rPr>
                                        </m:ctrlPr>
                                      </m:sSupPr>
                                      <m:e>
                                        <m:r>
                                          <a:rPr lang="en-US" i="1">
                                            <a:latin typeface="Cambria Math" panose="02040503050406030204" pitchFamily="18" charset="0"/>
                                          </a:rPr>
                                          <m:t>𝑈</m:t>
                                        </m:r>
                                      </m:e>
                                      <m:sup>
                                        <m:r>
                                          <a:rPr lang="en-US" i="1">
                                            <a:latin typeface="Cambria Math" panose="02040503050406030204" pitchFamily="18" charset="0"/>
                                          </a:rPr>
                                          <m:t>∗</m:t>
                                        </m:r>
                                      </m:sup>
                                    </m:sSup>
                                    <m:d>
                                      <m:dPr>
                                        <m:ctrlPr>
                                          <a:rPr lang="en-US"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m:t>
                                    </m:r>
                                    <m:sSup>
                                      <m:sSupPr>
                                        <m:ctrlPr>
                                          <a:rPr lang="en-US" i="1">
                                            <a:latin typeface="Cambria Math" panose="02040503050406030204" pitchFamily="18" charset="0"/>
                                          </a:rPr>
                                        </m:ctrlPr>
                                      </m:sSupPr>
                                      <m:e>
                                        <m:acc>
                                          <m:accPr>
                                            <m:chr m:val="̇"/>
                                            <m:ctrlPr>
                                              <a:rPr lang="en-US" i="1">
                                                <a:latin typeface="Cambria Math" panose="02040503050406030204" pitchFamily="18" charset="0"/>
                                              </a:rPr>
                                            </m:ctrlPr>
                                          </m:accPr>
                                          <m:e>
                                            <m:r>
                                              <a:rPr lang="en-US" i="1">
                                                <a:latin typeface="Cambria Math" panose="02040503050406030204" pitchFamily="18" charset="0"/>
                                              </a:rPr>
                                              <m:t>𝑋</m:t>
                                            </m:r>
                                          </m:e>
                                        </m:acc>
                                      </m:e>
                                      <m:sup>
                                        <m:r>
                                          <a:rPr lang="en-US" i="1">
                                            <a:latin typeface="Cambria Math" panose="02040503050406030204" pitchFamily="18" charset="0"/>
                                          </a:rPr>
                                          <m:t>∗</m:t>
                                        </m:r>
                                      </m:sup>
                                    </m:sSup>
                                    <m:d>
                                      <m:dPr>
                                        <m:ctrlPr>
                                          <a:rPr lang="en-US" i="1">
                                            <a:latin typeface="Cambria Math" panose="02040503050406030204" pitchFamily="18" charset="0"/>
                                          </a:rPr>
                                        </m:ctrlPr>
                                      </m:dPr>
                                      <m:e>
                                        <m:r>
                                          <a:rPr lang="en-US" i="1">
                                            <a:latin typeface="Cambria Math" panose="02040503050406030204" pitchFamily="18" charset="0"/>
                                          </a:rPr>
                                          <m:t>𝑡</m:t>
                                        </m:r>
                                      </m:e>
                                    </m:d>
                                  </m:e>
                                </m:d>
                              </m:e>
                            </m:eqArr>
                          </m:e>
                        </m:d>
                      </m:e>
                    </m:nary>
                    <m:r>
                      <m:rPr>
                        <m:sty m:val="p"/>
                      </m:rPr>
                      <a:rPr lang="en-US" b="0" i="0" smtClean="0">
                        <a:latin typeface="Cambria Math" panose="02040503050406030204" pitchFamily="18" charset="0"/>
                      </a:rPr>
                      <m:t>dt</m:t>
                    </m:r>
                  </m:oMath>
                </a14:m>
                <a:r>
                  <a:rPr lang="en-US" dirty="0" smtClean="0"/>
                  <a:t>	---(2)</a:t>
                </a:r>
                <a:endParaRPr lang="en-US" dirty="0"/>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043"/>
                </a:stretch>
              </a:blipFill>
            </p:spPr>
            <p:txBody>
              <a:bodyPr/>
              <a:lstStyle/>
              <a:p>
                <a:r>
                  <a:rPr lang="en-US">
                    <a:noFill/>
                  </a:rPr>
                  <a:t> </a:t>
                </a:r>
              </a:p>
            </p:txBody>
          </p:sp>
        </mc:Fallback>
      </mc:AlternateContent>
      <p:sp>
        <p:nvSpPr>
          <p:cNvPr id="4" name="Left Brace 3"/>
          <p:cNvSpPr/>
          <p:nvPr/>
        </p:nvSpPr>
        <p:spPr>
          <a:xfrm rot="16200000">
            <a:off x="5641639" y="3781993"/>
            <a:ext cx="233816" cy="4825999"/>
          </a:xfrm>
          <a:prstGeom prst="leftBrace">
            <a:avLst>
              <a:gd name="adj1" fmla="val 8333"/>
              <a:gd name="adj2" fmla="val 51240"/>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5" name="TextBox 4"/>
          <p:cNvSpPr txBox="1"/>
          <p:nvPr/>
        </p:nvSpPr>
        <p:spPr>
          <a:xfrm>
            <a:off x="5370285" y="6311900"/>
            <a:ext cx="2525485" cy="369332"/>
          </a:xfrm>
          <a:prstGeom prst="rect">
            <a:avLst/>
          </a:prstGeom>
          <a:noFill/>
        </p:spPr>
        <p:txBody>
          <a:bodyPr wrap="square" rtlCol="0">
            <a:spAutoFit/>
          </a:bodyPr>
          <a:lstStyle/>
          <a:p>
            <a:r>
              <a:rPr lang="en-US" dirty="0" smtClean="0"/>
              <a:t>Zero from </a:t>
            </a:r>
            <a:r>
              <a:rPr lang="en-US" dirty="0" err="1" smtClean="0"/>
              <a:t>equ</a:t>
            </a:r>
            <a:r>
              <a:rPr lang="en-US" dirty="0" smtClean="0"/>
              <a:t>(1)</a:t>
            </a:r>
            <a:endParaRPr lang="en-US" dirty="0"/>
          </a:p>
        </p:txBody>
      </p:sp>
    </p:spTree>
    <p:extLst>
      <p:ext uri="{BB962C8B-B14F-4D97-AF65-F5344CB8AC3E}">
        <p14:creationId xmlns:p14="http://schemas.microsoft.com/office/powerpoint/2010/main" val="36813011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We know</a:t>
                </a:r>
              </a:p>
              <a:p>
                <a14:m>
                  <m:oMath xmlns:m="http://schemas.openxmlformats.org/officeDocument/2006/math">
                    <m:sSup>
                      <m:sSupPr>
                        <m:ctrlPr>
                          <a:rPr lang="en-US" i="1" smtClean="0">
                            <a:latin typeface="Cambria Math" panose="02040503050406030204" pitchFamily="18" charset="0"/>
                          </a:rPr>
                        </m:ctrlPr>
                      </m:sSupPr>
                      <m:e>
                        <m:acc>
                          <m:accPr>
                            <m:chr m:val="̇"/>
                            <m:ctrlPr>
                              <a:rPr lang="en-US" i="1" smtClean="0">
                                <a:latin typeface="Cambria Math" panose="02040503050406030204" pitchFamily="18" charset="0"/>
                              </a:rPr>
                            </m:ctrlPr>
                          </m:accPr>
                          <m:e>
                            <m:r>
                              <a:rPr lang="en-US" i="1" smtClean="0">
                                <a:latin typeface="Cambria Math" panose="02040503050406030204" pitchFamily="18" charset="0"/>
                                <a:ea typeface="Cambria Math" panose="02040503050406030204" pitchFamily="18" charset="0"/>
                              </a:rPr>
                              <m:t>𝜆</m:t>
                            </m:r>
                          </m:e>
                        </m:acc>
                      </m:e>
                      <m:sup>
                        <m:r>
                          <a:rPr lang="en-US" b="0" i="1" smtClean="0">
                            <a:latin typeface="Cambria Math" panose="02040503050406030204" pitchFamily="18" charset="0"/>
                          </a:rPr>
                          <m:t>∗</m:t>
                        </m:r>
                      </m:sup>
                    </m:sSup>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r>
                      <a:rPr lang="en-US" b="0" i="1" smtClean="0">
                        <a:latin typeface="Cambria Math" panose="02040503050406030204" pitchFamily="18" charset="0"/>
                      </a:rPr>
                      <m:t>=−</m:t>
                    </m:r>
                    <m:r>
                      <a:rPr lang="en-US" b="0" i="1" smtClean="0">
                        <a:latin typeface="Cambria Math" panose="02040503050406030204" pitchFamily="18" charset="0"/>
                      </a:rPr>
                      <m:t>𝑄</m:t>
                    </m:r>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sSup>
                      <m:sSupPr>
                        <m:ctrlPr>
                          <a:rPr lang="en-US" b="0" i="1" smtClean="0">
                            <a:latin typeface="Cambria Math" panose="02040503050406030204" pitchFamily="18" charset="0"/>
                          </a:rPr>
                        </m:ctrlPr>
                      </m:sSupPr>
                      <m:e>
                        <m:r>
                          <a:rPr lang="en-US" b="0" i="1" smtClean="0">
                            <a:latin typeface="Cambria Math" panose="02040503050406030204" pitchFamily="18" charset="0"/>
                          </a:rPr>
                          <m:t>𝑋</m:t>
                        </m:r>
                      </m:e>
                      <m:sup>
                        <m:r>
                          <a:rPr lang="en-US" b="0" i="1" smtClean="0">
                            <a:latin typeface="Cambria Math" panose="02040503050406030204" pitchFamily="18" charset="0"/>
                          </a:rPr>
                          <m:t>∗</m:t>
                        </m:r>
                      </m:sup>
                    </m:sSup>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𝐴</m:t>
                        </m:r>
                      </m:e>
                      <m:sup>
                        <m:r>
                          <a:rPr lang="en-US" b="0" i="1" smtClean="0">
                            <a:latin typeface="Cambria Math" panose="02040503050406030204" pitchFamily="18" charset="0"/>
                          </a:rPr>
                          <m:t>𝑇</m:t>
                        </m:r>
                      </m:sup>
                    </m:sSup>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𝜆</m:t>
                        </m:r>
                      </m:e>
                      <m:sup>
                        <m:r>
                          <a:rPr lang="en-US" b="0" i="1" smtClean="0">
                            <a:latin typeface="Cambria Math" panose="02040503050406030204" pitchFamily="18" charset="0"/>
                          </a:rPr>
                          <m:t>∗</m:t>
                        </m:r>
                      </m:sup>
                    </m:sSup>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m:t>
                    </m:r>
                  </m:oMath>
                </a14:m>
                <a:r>
                  <a:rPr lang="en-US" dirty="0" smtClean="0"/>
                  <a:t> </a:t>
                </a:r>
              </a:p>
              <a:p>
                <a14:m>
                  <m:oMath xmlns:m="http://schemas.openxmlformats.org/officeDocument/2006/math">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𝐴</m:t>
                        </m:r>
                      </m:e>
                      <m:sup>
                        <m:r>
                          <a:rPr lang="en-US" i="1">
                            <a:latin typeface="Cambria Math" panose="02040503050406030204" pitchFamily="18" charset="0"/>
                          </a:rPr>
                          <m:t>𝑇</m:t>
                        </m:r>
                      </m:sup>
                    </m:sSup>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ea typeface="Cambria Math" panose="02040503050406030204" pitchFamily="18" charset="0"/>
                          </a:rPr>
                          <m:t>𝜆</m:t>
                        </m:r>
                      </m:e>
                      <m:sup>
                        <m:r>
                          <a:rPr lang="en-US" i="1">
                            <a:latin typeface="Cambria Math" panose="02040503050406030204" pitchFamily="18" charset="0"/>
                          </a:rPr>
                          <m:t>∗</m:t>
                        </m:r>
                      </m:sup>
                    </m:sSup>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 =−</m:t>
                    </m:r>
                    <m:r>
                      <a:rPr lang="en-US" i="1">
                        <a:latin typeface="Cambria Math" panose="02040503050406030204" pitchFamily="18" charset="0"/>
                      </a:rPr>
                      <m:t>𝑄</m:t>
                    </m:r>
                    <m:d>
                      <m:dPr>
                        <m:ctrlPr>
                          <a:rPr lang="en-US" i="1">
                            <a:latin typeface="Cambria Math" panose="02040503050406030204" pitchFamily="18" charset="0"/>
                          </a:rPr>
                        </m:ctrlPr>
                      </m:dPr>
                      <m:e>
                        <m:r>
                          <a:rPr lang="en-US" i="1">
                            <a:latin typeface="Cambria Math" panose="02040503050406030204" pitchFamily="18" charset="0"/>
                          </a:rPr>
                          <m:t>𝑡</m:t>
                        </m:r>
                      </m:e>
                    </m:d>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m:t>
                        </m:r>
                      </m:sup>
                    </m:sSup>
                    <m:d>
                      <m:dPr>
                        <m:ctrlPr>
                          <a:rPr lang="en-US"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m:t>
                    </m:r>
                    <m:sSup>
                      <m:sSupPr>
                        <m:ctrlPr>
                          <a:rPr lang="en-US" i="1">
                            <a:latin typeface="Cambria Math" panose="02040503050406030204" pitchFamily="18" charset="0"/>
                          </a:rPr>
                        </m:ctrlPr>
                      </m:sSupPr>
                      <m:e>
                        <m:acc>
                          <m:accPr>
                            <m:chr m:val="̇"/>
                            <m:ctrlPr>
                              <a:rPr lang="en-US" i="1">
                                <a:latin typeface="Cambria Math" panose="02040503050406030204" pitchFamily="18" charset="0"/>
                              </a:rPr>
                            </m:ctrlPr>
                          </m:accPr>
                          <m:e>
                            <m:r>
                              <a:rPr lang="en-US" i="1">
                                <a:latin typeface="Cambria Math" panose="02040503050406030204" pitchFamily="18" charset="0"/>
                                <a:ea typeface="Cambria Math" panose="02040503050406030204" pitchFamily="18" charset="0"/>
                              </a:rPr>
                              <m:t>𝜆</m:t>
                            </m:r>
                          </m:e>
                        </m:acc>
                      </m:e>
                      <m:sup>
                        <m:r>
                          <a:rPr lang="en-US" i="1">
                            <a:latin typeface="Cambria Math" panose="02040503050406030204" pitchFamily="18" charset="0"/>
                          </a:rPr>
                          <m:t>∗</m:t>
                        </m:r>
                      </m:sup>
                    </m:sSup>
                    <m:d>
                      <m:dPr>
                        <m:ctrlPr>
                          <a:rPr lang="en-US" i="1">
                            <a:latin typeface="Cambria Math" panose="02040503050406030204" pitchFamily="18" charset="0"/>
                          </a:rPr>
                        </m:ctrlPr>
                      </m:dPr>
                      <m:e>
                        <m:r>
                          <a:rPr lang="en-US" i="1">
                            <a:latin typeface="Cambria Math" panose="02040503050406030204" pitchFamily="18" charset="0"/>
                          </a:rPr>
                          <m:t>𝑡</m:t>
                        </m:r>
                      </m:e>
                    </m:d>
                  </m:oMath>
                </a14:m>
                <a:endParaRPr lang="en-US" dirty="0" smtClean="0"/>
              </a:p>
              <a:p>
                <a:r>
                  <a:rPr lang="en-US" dirty="0" smtClean="0"/>
                  <a:t>Take the transpose of above </a:t>
                </a:r>
                <a:r>
                  <a:rPr lang="en-US" dirty="0" err="1" smtClean="0"/>
                  <a:t>equ</a:t>
                </a:r>
                <a:endParaRPr lang="en-US" dirty="0" smtClean="0"/>
              </a:p>
              <a:p>
                <a:r>
                  <a:rPr lang="en-US" dirty="0"/>
                  <a:t> </a:t>
                </a:r>
                <a14:m>
                  <m:oMath xmlns:m="http://schemas.openxmlformats.org/officeDocument/2006/math">
                    <m:sSup>
                      <m:sSupPr>
                        <m:ctrlPr>
                          <a:rPr lang="en-US" i="1" smtClean="0">
                            <a:latin typeface="Cambria Math" panose="02040503050406030204" pitchFamily="18" charset="0"/>
                          </a:rPr>
                        </m:ctrlPr>
                      </m:sSupPr>
                      <m:e>
                        <m:sSup>
                          <m:sSupPr>
                            <m:ctrlPr>
                              <a:rPr lang="en-US" i="1" smtClean="0">
                                <a:latin typeface="Cambria Math" panose="02040503050406030204" pitchFamily="18" charset="0"/>
                              </a:rPr>
                            </m:ctrlPr>
                          </m:sSupPr>
                          <m:e>
                            <m:r>
                              <a:rPr lang="en-US" i="1" smtClean="0">
                                <a:latin typeface="Cambria Math" panose="02040503050406030204" pitchFamily="18" charset="0"/>
                                <a:ea typeface="Cambria Math" panose="02040503050406030204" pitchFamily="18" charset="0"/>
                              </a:rPr>
                              <m:t>𝜆</m:t>
                            </m:r>
                          </m:e>
                          <m:sup>
                            <m:r>
                              <a:rPr lang="en-US" b="0" i="1" smtClean="0">
                                <a:latin typeface="Cambria Math" panose="02040503050406030204" pitchFamily="18" charset="0"/>
                              </a:rPr>
                              <m:t>∗</m:t>
                            </m:r>
                          </m:sup>
                        </m:sSup>
                      </m:e>
                      <m:sup>
                        <m:r>
                          <a:rPr lang="en-US" b="0" i="1" smtClean="0">
                            <a:latin typeface="Cambria Math" panose="02040503050406030204" pitchFamily="18" charset="0"/>
                          </a:rPr>
                          <m:t>𝑇</m:t>
                        </m:r>
                      </m:sup>
                    </m:sSup>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r>
                      <a:rPr lang="en-US" b="0" i="1" smtClean="0">
                        <a:latin typeface="Cambria Math" panose="02040503050406030204" pitchFamily="18" charset="0"/>
                      </a:rPr>
                      <m:t>𝐴</m:t>
                    </m:r>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r>
                      <a:rPr lang="en-US" b="0" i="1" smtClean="0">
                        <a:latin typeface="Cambria Math" panose="02040503050406030204" pitchFamily="18" charset="0"/>
                      </a:rPr>
                      <m:t>=</m:t>
                    </m:r>
                    <m:sSup>
                      <m:sSupPr>
                        <m:ctrlPr>
                          <a:rPr lang="en-US" i="1">
                            <a:latin typeface="Cambria Math" panose="02040503050406030204" pitchFamily="18" charset="0"/>
                          </a:rPr>
                        </m:ctrlPr>
                      </m:sSupPr>
                      <m:e>
                        <m:sSup>
                          <m:sSupPr>
                            <m:ctrlPr>
                              <a:rPr lang="en-US" i="1">
                                <a:latin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𝑋</m:t>
                            </m:r>
                          </m:e>
                          <m:sup>
                            <m:r>
                              <a:rPr lang="en-US" i="1">
                                <a:latin typeface="Cambria Math" panose="02040503050406030204" pitchFamily="18" charset="0"/>
                              </a:rPr>
                              <m:t>∗</m:t>
                            </m:r>
                          </m:sup>
                        </m:sSup>
                      </m:e>
                      <m:sup>
                        <m:r>
                          <a:rPr lang="en-US" i="1">
                            <a:latin typeface="Cambria Math" panose="02040503050406030204" pitchFamily="18" charset="0"/>
                          </a:rPr>
                          <m:t>𝑇</m:t>
                        </m:r>
                      </m:sup>
                    </m:sSup>
                    <m:d>
                      <m:dPr>
                        <m:ctrlPr>
                          <a:rPr lang="en-US" i="1">
                            <a:latin typeface="Cambria Math" panose="02040503050406030204" pitchFamily="18" charset="0"/>
                          </a:rPr>
                        </m:ctrlPr>
                      </m:dPr>
                      <m:e>
                        <m:r>
                          <a:rPr lang="en-US" i="1">
                            <a:latin typeface="Cambria Math" panose="02040503050406030204" pitchFamily="18" charset="0"/>
                          </a:rPr>
                          <m:t>𝑡</m:t>
                        </m:r>
                      </m:e>
                    </m:d>
                    <m:r>
                      <a:rPr lang="en-US" b="0" i="1" smtClean="0">
                        <a:latin typeface="Cambria Math" panose="02040503050406030204" pitchFamily="18" charset="0"/>
                      </a:rPr>
                      <m:t>𝑄</m:t>
                    </m:r>
                    <m:d>
                      <m:dPr>
                        <m:ctrlPr>
                          <a:rPr lang="en-US" i="1">
                            <a:latin typeface="Cambria Math" panose="02040503050406030204" pitchFamily="18" charset="0"/>
                          </a:rPr>
                        </m:ctrlPr>
                      </m:dPr>
                      <m:e>
                        <m:r>
                          <a:rPr lang="en-US" i="1">
                            <a:latin typeface="Cambria Math" panose="02040503050406030204" pitchFamily="18" charset="0"/>
                          </a:rPr>
                          <m:t>𝑡</m:t>
                        </m:r>
                      </m:e>
                    </m:d>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sSup>
                          <m:sSupPr>
                            <m:ctrlPr>
                              <a:rPr lang="en-US" b="0" i="1" smtClean="0">
                                <a:latin typeface="Cambria Math" panose="02040503050406030204" pitchFamily="18" charset="0"/>
                              </a:rPr>
                            </m:ctrlPr>
                          </m:sSupPr>
                          <m:e>
                            <m:acc>
                              <m:accPr>
                                <m:chr m:val="̇"/>
                                <m:ctrlPr>
                                  <a:rPr lang="en-US" b="0" i="1" smtClean="0">
                                    <a:latin typeface="Cambria Math" panose="02040503050406030204" pitchFamily="18" charset="0"/>
                                  </a:rPr>
                                </m:ctrlPr>
                              </m:accPr>
                              <m:e>
                                <m:r>
                                  <a:rPr lang="en-US" b="0" i="1" smtClean="0">
                                    <a:latin typeface="Cambria Math" panose="02040503050406030204" pitchFamily="18" charset="0"/>
                                    <a:ea typeface="Cambria Math" panose="02040503050406030204" pitchFamily="18" charset="0"/>
                                  </a:rPr>
                                  <m:t>𝜆</m:t>
                                </m:r>
                              </m:e>
                            </m:acc>
                          </m:e>
                          <m:sup>
                            <m:r>
                              <a:rPr lang="en-US" b="0" i="1" smtClean="0">
                                <a:latin typeface="Cambria Math" panose="02040503050406030204" pitchFamily="18" charset="0"/>
                              </a:rPr>
                              <m:t>∗</m:t>
                            </m:r>
                          </m:sup>
                        </m:sSup>
                      </m:e>
                      <m:sup>
                        <m:r>
                          <a:rPr lang="en-US" b="0" i="1" smtClean="0">
                            <a:latin typeface="Cambria Math" panose="02040503050406030204" pitchFamily="18" charset="0"/>
                          </a:rPr>
                          <m:t>𝑇</m:t>
                        </m:r>
                      </m:sup>
                    </m:sSup>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m:t>
                    </m:r>
                  </m:oMath>
                </a14:m>
                <a:r>
                  <a:rPr lang="en-US" dirty="0" smtClean="0"/>
                  <a:t>			---(3)</a:t>
                </a:r>
                <a:endParaRPr lang="en-US" dirty="0"/>
              </a:p>
              <a:p>
                <a:endParaRPr lang="en-US" dirty="0"/>
              </a:p>
              <a:p>
                <a:r>
                  <a:rPr lang="en-US" dirty="0" smtClean="0"/>
                  <a:t>And </a:t>
                </a:r>
              </a:p>
              <a:p>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𝑈</m:t>
                        </m:r>
                      </m:e>
                      <m:sup>
                        <m:r>
                          <a:rPr lang="en-US" b="0" i="1" smtClean="0">
                            <a:latin typeface="Cambria Math" panose="02040503050406030204" pitchFamily="18" charset="0"/>
                          </a:rPr>
                          <m:t>∗</m:t>
                        </m:r>
                      </m:sup>
                    </m:sSup>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𝑅</m:t>
                        </m:r>
                      </m:e>
                      <m:sup>
                        <m:r>
                          <a:rPr lang="en-US" b="0" i="1" smtClean="0">
                            <a:latin typeface="Cambria Math" panose="02040503050406030204" pitchFamily="18" charset="0"/>
                          </a:rPr>
                          <m:t>−1</m:t>
                        </m:r>
                      </m:sup>
                    </m:sSup>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𝐵</m:t>
                        </m:r>
                      </m:e>
                      <m:sup>
                        <m:r>
                          <a:rPr lang="en-US" b="0" i="1" smtClean="0">
                            <a:latin typeface="Cambria Math" panose="02040503050406030204" pitchFamily="18" charset="0"/>
                          </a:rPr>
                          <m:t>𝑇</m:t>
                        </m:r>
                      </m:sup>
                    </m:sSup>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𝜆</m:t>
                        </m:r>
                      </m:e>
                      <m:sup>
                        <m:r>
                          <a:rPr lang="en-US" b="0" i="1" smtClean="0">
                            <a:latin typeface="Cambria Math" panose="02040503050406030204" pitchFamily="18" charset="0"/>
                          </a:rPr>
                          <m:t>∗</m:t>
                        </m:r>
                      </m:sup>
                    </m:sSup>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m:t>
                    </m:r>
                  </m:oMath>
                </a14:m>
                <a:r>
                  <a:rPr lang="en-US" dirty="0" smtClean="0"/>
                  <a:t>		multiply both side by R(t)</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043" t="-2241" b="-42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5936343" y="4572001"/>
                <a:ext cx="5297714" cy="369332"/>
              </a:xfrm>
              <a:prstGeom prst="rect">
                <a:avLst/>
              </a:prstGeom>
              <a:noFill/>
            </p:spPr>
            <p:txBody>
              <a:bodyPr wrap="square" rtlCol="0">
                <a:spAutoFit/>
              </a:bodyPr>
              <a:lstStyle/>
              <a:p>
                <a:r>
                  <a:rPr lang="en-US" dirty="0" smtClean="0"/>
                  <a:t>Note: </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𝑄</m:t>
                        </m:r>
                      </m:e>
                      <m:sup>
                        <m:r>
                          <a:rPr lang="en-US" b="0" i="1" smtClean="0">
                            <a:latin typeface="Cambria Math" panose="02040503050406030204" pitchFamily="18" charset="0"/>
                          </a:rPr>
                          <m:t>𝑇</m:t>
                        </m:r>
                      </m:sup>
                    </m:sSup>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r>
                      <a:rPr lang="en-US" b="0" i="1" smtClean="0">
                        <a:latin typeface="Cambria Math" panose="02040503050406030204" pitchFamily="18" charset="0"/>
                      </a:rPr>
                      <m:t>=</m:t>
                    </m:r>
                    <m:r>
                      <a:rPr lang="en-US" b="0" i="1" smtClean="0">
                        <a:latin typeface="Cambria Math" panose="02040503050406030204" pitchFamily="18" charset="0"/>
                      </a:rPr>
                      <m:t>𝑄</m:t>
                    </m:r>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r>
                      <a:rPr lang="en-US" b="0" i="1" smtClean="0">
                        <a:latin typeface="Cambria Math" panose="02040503050406030204" pitchFamily="18" charset="0"/>
                      </a:rPr>
                      <m:t>, </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𝑄</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𝑡</m:t>
                        </m:r>
                      </m:e>
                    </m:d>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𝑖𝑠</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𝑠𝑦𝑚𝑚𝑒𝑡𝑟𝑖𝑐𝑎𝑙</m:t>
                    </m:r>
                    <m:r>
                      <a:rPr lang="en-US" b="0" i="1" smtClean="0">
                        <a:latin typeface="Cambria Math" panose="02040503050406030204" pitchFamily="18" charset="0"/>
                        <a:ea typeface="Cambria Math" panose="02040503050406030204" pitchFamily="18" charset="0"/>
                      </a:rPr>
                      <m:t> </m:t>
                    </m:r>
                  </m:oMath>
                </a14:m>
                <a:endParaRPr 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5936343" y="4572001"/>
                <a:ext cx="5297714" cy="369332"/>
              </a:xfrm>
              <a:prstGeom prst="rect">
                <a:avLst/>
              </a:prstGeom>
              <a:blipFill rotWithShape="0">
                <a:blip r:embed="rId3"/>
                <a:stretch>
                  <a:fillRect l="-1036" t="-8197" b="-24590"/>
                </a:stretch>
              </a:blipFill>
            </p:spPr>
            <p:txBody>
              <a:bodyPr/>
              <a:lstStyle/>
              <a:p>
                <a:r>
                  <a:rPr lang="en-US">
                    <a:noFill/>
                  </a:rPr>
                  <a:t> </a:t>
                </a:r>
              </a:p>
            </p:txBody>
          </p:sp>
        </mc:Fallback>
      </mc:AlternateContent>
    </p:spTree>
    <p:extLst>
      <p:ext uri="{BB962C8B-B14F-4D97-AF65-F5344CB8AC3E}">
        <p14:creationId xmlns:p14="http://schemas.microsoft.com/office/powerpoint/2010/main" val="3965829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𝑅</m:t>
                    </m:r>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sSup>
                      <m:sSupPr>
                        <m:ctrlPr>
                          <a:rPr lang="en-US" i="1">
                            <a:latin typeface="Cambria Math" panose="02040503050406030204" pitchFamily="18" charset="0"/>
                          </a:rPr>
                        </m:ctrlPr>
                      </m:sSupPr>
                      <m:e>
                        <m:r>
                          <a:rPr lang="en-US" i="1">
                            <a:latin typeface="Cambria Math" panose="02040503050406030204" pitchFamily="18" charset="0"/>
                          </a:rPr>
                          <m:t>𝑈</m:t>
                        </m:r>
                      </m:e>
                      <m:sup>
                        <m:r>
                          <a:rPr lang="en-US" i="1">
                            <a:latin typeface="Cambria Math" panose="02040503050406030204" pitchFamily="18" charset="0"/>
                          </a:rPr>
                          <m:t>∗</m:t>
                        </m:r>
                      </m:sup>
                    </m:sSup>
                    <m:d>
                      <m:dPr>
                        <m:ctrlPr>
                          <a:rPr lang="en-US"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𝐵</m:t>
                        </m:r>
                      </m:e>
                      <m:sup>
                        <m:r>
                          <a:rPr lang="en-US" i="1">
                            <a:latin typeface="Cambria Math" panose="02040503050406030204" pitchFamily="18" charset="0"/>
                          </a:rPr>
                          <m:t>𝑇</m:t>
                        </m:r>
                      </m:sup>
                    </m:sSup>
                    <m:d>
                      <m:dPr>
                        <m:ctrlPr>
                          <a:rPr lang="en-US" i="1">
                            <a:latin typeface="Cambria Math" panose="02040503050406030204" pitchFamily="18" charset="0"/>
                          </a:rPr>
                        </m:ctrlPr>
                      </m:dPr>
                      <m:e>
                        <m:r>
                          <a:rPr lang="en-US" i="1">
                            <a:latin typeface="Cambria Math" panose="02040503050406030204" pitchFamily="18" charset="0"/>
                          </a:rPr>
                          <m:t>𝑡</m:t>
                        </m:r>
                      </m:e>
                    </m:d>
                    <m:sSup>
                      <m:sSupPr>
                        <m:ctrlPr>
                          <a:rPr lang="en-US" i="1">
                            <a:latin typeface="Cambria Math" panose="02040503050406030204" pitchFamily="18" charset="0"/>
                          </a:rPr>
                        </m:ctrlPr>
                      </m:sSupPr>
                      <m:e>
                        <m:r>
                          <a:rPr lang="en-US" i="1">
                            <a:latin typeface="Cambria Math" panose="02040503050406030204" pitchFamily="18" charset="0"/>
                            <a:ea typeface="Cambria Math" panose="02040503050406030204" pitchFamily="18" charset="0"/>
                          </a:rPr>
                          <m:t>𝜆</m:t>
                        </m:r>
                      </m:e>
                      <m:sup>
                        <m:r>
                          <a:rPr lang="en-US" i="1">
                            <a:latin typeface="Cambria Math" panose="02040503050406030204" pitchFamily="18" charset="0"/>
                          </a:rPr>
                          <m:t>∗</m:t>
                        </m:r>
                      </m:sup>
                    </m:sSup>
                    <m:d>
                      <m:dPr>
                        <m:ctrlPr>
                          <a:rPr lang="en-US" i="1">
                            <a:latin typeface="Cambria Math" panose="02040503050406030204" pitchFamily="18" charset="0"/>
                          </a:rPr>
                        </m:ctrlPr>
                      </m:dPr>
                      <m:e>
                        <m:r>
                          <a:rPr lang="en-US" i="1">
                            <a:latin typeface="Cambria Math" panose="02040503050406030204" pitchFamily="18" charset="0"/>
                          </a:rPr>
                          <m:t>𝑡</m:t>
                        </m:r>
                      </m:e>
                    </m:d>
                  </m:oMath>
                </a14:m>
                <a:endParaRPr lang="en-US" dirty="0" smtClean="0"/>
              </a:p>
              <a:p>
                <a:r>
                  <a:rPr lang="en-US" dirty="0" smtClean="0"/>
                  <a:t>Take the transpose of above equation </a:t>
                </a:r>
              </a:p>
              <a:p>
                <a14:m>
                  <m:oMath xmlns:m="http://schemas.openxmlformats.org/officeDocument/2006/math">
                    <m:sSup>
                      <m:sSupPr>
                        <m:ctrlPr>
                          <a:rPr lang="en-US" i="1" smtClean="0">
                            <a:latin typeface="Cambria Math" panose="02040503050406030204" pitchFamily="18" charset="0"/>
                          </a:rPr>
                        </m:ctrlPr>
                      </m:sSupPr>
                      <m:e>
                        <m:sSup>
                          <m:sSupPr>
                            <m:ctrlPr>
                              <a:rPr lang="en-US" i="1" smtClean="0">
                                <a:latin typeface="Cambria Math" panose="02040503050406030204" pitchFamily="18" charset="0"/>
                              </a:rPr>
                            </m:ctrlPr>
                          </m:sSupPr>
                          <m:e>
                            <m:r>
                              <a:rPr lang="en-US" i="1" smtClean="0">
                                <a:latin typeface="Cambria Math" panose="02040503050406030204" pitchFamily="18" charset="0"/>
                                <a:ea typeface="Cambria Math" panose="02040503050406030204" pitchFamily="18" charset="0"/>
                              </a:rPr>
                              <m:t>𝜆</m:t>
                            </m:r>
                          </m:e>
                          <m:sup>
                            <m:r>
                              <a:rPr lang="en-US" b="0" i="1" smtClean="0">
                                <a:latin typeface="Cambria Math" panose="02040503050406030204" pitchFamily="18" charset="0"/>
                              </a:rPr>
                              <m:t>∗</m:t>
                            </m:r>
                          </m:sup>
                        </m:sSup>
                      </m:e>
                      <m:sup>
                        <m:r>
                          <a:rPr lang="en-US" b="0" i="1" smtClean="0">
                            <a:latin typeface="Cambria Math" panose="02040503050406030204" pitchFamily="18" charset="0"/>
                          </a:rPr>
                          <m:t>𝑇</m:t>
                        </m:r>
                      </m:sup>
                    </m:sSup>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r>
                      <a:rPr lang="en-US" b="0" i="1" smtClean="0">
                        <a:latin typeface="Cambria Math" panose="02040503050406030204" pitchFamily="18" charset="0"/>
                      </a:rPr>
                      <m:t>𝐵</m:t>
                    </m:r>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𝑈</m:t>
                            </m:r>
                          </m:e>
                          <m:sup>
                            <m:r>
                              <a:rPr lang="en-US" b="0" i="1" smtClean="0">
                                <a:latin typeface="Cambria Math" panose="02040503050406030204" pitchFamily="18" charset="0"/>
                              </a:rPr>
                              <m:t>∗</m:t>
                            </m:r>
                          </m:sup>
                        </m:sSup>
                      </m:e>
                      <m:sup>
                        <m:r>
                          <a:rPr lang="en-US" b="0" i="1" smtClean="0">
                            <a:latin typeface="Cambria Math" panose="02040503050406030204" pitchFamily="18" charset="0"/>
                          </a:rPr>
                          <m:t>𝑇</m:t>
                        </m:r>
                      </m:sup>
                    </m:sSup>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r>
                      <a:rPr lang="en-US" b="0" i="1" smtClean="0">
                        <a:latin typeface="Cambria Math" panose="02040503050406030204" pitchFamily="18" charset="0"/>
                      </a:rPr>
                      <m:t>𝑅</m:t>
                    </m:r>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m:t>
                    </m:r>
                  </m:oMath>
                </a14:m>
                <a:r>
                  <a:rPr lang="en-US" dirty="0" smtClean="0"/>
                  <a:t>		---(4)</a:t>
                </a:r>
              </a:p>
              <a:p>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0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5413828" y="3425373"/>
                <a:ext cx="5297714" cy="369332"/>
              </a:xfrm>
              <a:prstGeom prst="rect">
                <a:avLst/>
              </a:prstGeom>
              <a:noFill/>
            </p:spPr>
            <p:txBody>
              <a:bodyPr wrap="square" rtlCol="0">
                <a:spAutoFit/>
              </a:bodyPr>
              <a:lstStyle/>
              <a:p>
                <a:r>
                  <a:rPr lang="en-US" dirty="0" smtClean="0"/>
                  <a:t>Note: </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𝑅</m:t>
                        </m:r>
                      </m:e>
                      <m:sup>
                        <m:r>
                          <a:rPr lang="en-US" b="0" i="1" smtClean="0">
                            <a:latin typeface="Cambria Math" panose="02040503050406030204" pitchFamily="18" charset="0"/>
                          </a:rPr>
                          <m:t>𝑇</m:t>
                        </m:r>
                      </m:sup>
                    </m:sSup>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r>
                      <a:rPr lang="en-US" b="0" i="1" smtClean="0">
                        <a:latin typeface="Cambria Math" panose="02040503050406030204" pitchFamily="18" charset="0"/>
                      </a:rPr>
                      <m:t>=</m:t>
                    </m:r>
                    <m:r>
                      <a:rPr lang="en-US" b="0" i="1" smtClean="0">
                        <a:latin typeface="Cambria Math" panose="02040503050406030204" pitchFamily="18" charset="0"/>
                      </a:rPr>
                      <m:t>𝑅</m:t>
                    </m:r>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r>
                      <a:rPr lang="en-US" b="0" i="1" smtClean="0">
                        <a:latin typeface="Cambria Math" panose="02040503050406030204" pitchFamily="18" charset="0"/>
                      </a:rPr>
                      <m:t>, </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𝑅</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𝑡</m:t>
                        </m:r>
                      </m:e>
                    </m:d>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𝑖𝑠</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𝑠𝑦𝑚𝑚𝑒𝑡𝑟𝑖𝑐𝑎𝑙</m:t>
                    </m:r>
                    <m:r>
                      <a:rPr lang="en-US" b="0" i="1" smtClean="0">
                        <a:latin typeface="Cambria Math" panose="02040503050406030204" pitchFamily="18" charset="0"/>
                        <a:ea typeface="Cambria Math" panose="02040503050406030204" pitchFamily="18" charset="0"/>
                      </a:rPr>
                      <m:t> </m:t>
                    </m:r>
                  </m:oMath>
                </a14:m>
                <a:endParaRPr 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5413828" y="3425373"/>
                <a:ext cx="5297714" cy="369332"/>
              </a:xfrm>
              <a:prstGeom prst="rect">
                <a:avLst/>
              </a:prstGeom>
              <a:blipFill rotWithShape="0">
                <a:blip r:embed="rId3"/>
                <a:stretch>
                  <a:fillRect l="-921" t="-10000" b="-26667"/>
                </a:stretch>
              </a:blipFill>
            </p:spPr>
            <p:txBody>
              <a:bodyPr/>
              <a:lstStyle/>
              <a:p>
                <a:r>
                  <a:rPr lang="en-US">
                    <a:noFill/>
                  </a:rPr>
                  <a:t> </a:t>
                </a:r>
              </a:p>
            </p:txBody>
          </p:sp>
        </mc:Fallback>
      </mc:AlternateContent>
    </p:spTree>
    <p:extLst>
      <p:ext uri="{BB962C8B-B14F-4D97-AF65-F5344CB8AC3E}">
        <p14:creationId xmlns:p14="http://schemas.microsoft.com/office/powerpoint/2010/main" val="32944532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85000" lnSpcReduction="10000"/>
              </a:bodyPr>
              <a:lstStyle/>
              <a:p>
                <a:r>
                  <a:rPr lang="en-US" dirty="0" smtClean="0"/>
                  <a:t>Putting the values of equation (3) &amp; (4) in equation (2) </a:t>
                </a:r>
              </a:p>
              <a:p>
                <a14:m>
                  <m:oMath xmlns:m="http://schemas.openxmlformats.org/officeDocument/2006/math">
                    <m:r>
                      <a:rPr lang="en-US" i="1">
                        <a:latin typeface="Cambria Math" panose="02040503050406030204" pitchFamily="18" charset="0"/>
                      </a:rPr>
                      <m:t>𝐽</m:t>
                    </m:r>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m:t>
                        </m:r>
                      </m:sup>
                    </m:sSup>
                    <m:d>
                      <m:dPr>
                        <m:ctrlPr>
                          <a:rPr lang="en-US"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sSup>
                      <m:sSupPr>
                        <m:ctrlPr>
                          <a:rPr lang="en-US" i="1">
                            <a:latin typeface="Cambria Math" panose="02040503050406030204" pitchFamily="18" charset="0"/>
                          </a:rPr>
                        </m:ctrlPr>
                      </m:sSupPr>
                      <m:e>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m:t>
                            </m:r>
                          </m:sup>
                        </m:sSup>
                      </m:e>
                      <m:sup>
                        <m:r>
                          <a:rPr lang="en-US" i="1">
                            <a:latin typeface="Cambria Math" panose="02040503050406030204" pitchFamily="18" charset="0"/>
                          </a:rPr>
                          <m:t>𝑇</m:t>
                        </m:r>
                      </m:sup>
                    </m:sSup>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𝑓</m:t>
                            </m:r>
                          </m:sub>
                        </m:sSub>
                      </m:e>
                    </m:d>
                    <m:r>
                      <a:rPr lang="en-US" i="1">
                        <a:latin typeface="Cambria Math" panose="02040503050406030204" pitchFamily="18" charset="0"/>
                      </a:rPr>
                      <m:t>𝑃</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𝑓</m:t>
                        </m:r>
                      </m:sub>
                    </m:sSub>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m:t>
                        </m:r>
                      </m:sup>
                    </m:sSup>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𝑓</m:t>
                        </m:r>
                      </m:sub>
                    </m:sSub>
                    <m:r>
                      <a:rPr lang="en-US" i="1">
                        <a:latin typeface="Cambria Math" panose="02040503050406030204" pitchFamily="18" charset="0"/>
                      </a:rPr>
                      <m:t>)</m:t>
                    </m:r>
                  </m:oMath>
                </a14:m>
                <a:endParaRPr lang="en-US" dirty="0" smtClean="0"/>
              </a:p>
              <a:p>
                <a14:m>
                  <m:oMath xmlns:m="http://schemas.openxmlformats.org/officeDocument/2006/math">
                    <m:r>
                      <a:rPr lang="en-US" b="0" i="1" smtClean="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nary>
                      <m:naryPr>
                        <m:limLoc m:val="undOvr"/>
                        <m:ctrlPr>
                          <a:rPr lang="en-US" i="1">
                            <a:latin typeface="Cambria Math" panose="02040503050406030204" pitchFamily="18" charset="0"/>
                          </a:rPr>
                        </m:ctrlPr>
                      </m:naryPr>
                      <m:sub>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0</m:t>
                            </m:r>
                          </m:sub>
                        </m:sSub>
                      </m:sub>
                      <m:sup>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𝑓</m:t>
                            </m:r>
                          </m:sub>
                        </m:sSub>
                      </m:sup>
                      <m:e>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d>
                                  <m:dPr>
                                    <m:begChr m:val="["/>
                                    <m:endChr m:val="]"/>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𝑇</m:t>
                                        </m:r>
                                      </m:sup>
                                    </m:sSup>
                                    <m:d>
                                      <m:dPr>
                                        <m:ctrlPr>
                                          <a:rPr lang="en-US"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𝑄</m:t>
                                    </m:r>
                                    <m:d>
                                      <m:dPr>
                                        <m:ctrlPr>
                                          <a:rPr lang="en-US"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𝑋</m:t>
                                    </m:r>
                                    <m:d>
                                      <m:dPr>
                                        <m:ctrlPr>
                                          <a:rPr lang="en-US"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m:t>
                                    </m:r>
                                    <m:sSup>
                                      <m:sSupPr>
                                        <m:ctrlPr>
                                          <a:rPr lang="en-US" i="1">
                                            <a:latin typeface="Cambria Math" panose="02040503050406030204" pitchFamily="18" charset="0"/>
                                          </a:rPr>
                                        </m:ctrlPr>
                                      </m:sSupPr>
                                      <m:e>
                                        <m:sSup>
                                          <m:sSupPr>
                                            <m:ctrlPr>
                                              <a:rPr lang="en-US" i="1">
                                                <a:latin typeface="Cambria Math" panose="02040503050406030204" pitchFamily="18" charset="0"/>
                                              </a:rPr>
                                            </m:ctrlPr>
                                          </m:sSupPr>
                                          <m:e>
                                            <m:r>
                                              <a:rPr lang="en-US" i="1">
                                                <a:latin typeface="Cambria Math" panose="02040503050406030204" pitchFamily="18" charset="0"/>
                                              </a:rPr>
                                              <m:t>𝑈</m:t>
                                            </m:r>
                                          </m:e>
                                          <m:sup>
                                            <m:r>
                                              <a:rPr lang="en-US" i="1">
                                                <a:latin typeface="Cambria Math" panose="02040503050406030204" pitchFamily="18" charset="0"/>
                                              </a:rPr>
                                              <m:t>∗</m:t>
                                            </m:r>
                                          </m:sup>
                                        </m:sSup>
                                      </m:e>
                                      <m:sup>
                                        <m:r>
                                          <a:rPr lang="en-US" i="1">
                                            <a:latin typeface="Cambria Math" panose="02040503050406030204" pitchFamily="18" charset="0"/>
                                          </a:rPr>
                                          <m:t>𝑇</m:t>
                                        </m:r>
                                      </m:sup>
                                    </m:sSup>
                                    <m:d>
                                      <m:dPr>
                                        <m:ctrlPr>
                                          <a:rPr lang="en-US"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𝑅</m:t>
                                    </m:r>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𝑈</m:t>
                                        </m:r>
                                      </m:e>
                                      <m:sup>
                                        <m:r>
                                          <a:rPr lang="en-US" i="1">
                                            <a:latin typeface="Cambria Math" panose="02040503050406030204" pitchFamily="18" charset="0"/>
                                          </a:rPr>
                                          <m:t>∗</m:t>
                                        </m:r>
                                      </m:sup>
                                    </m:sSup>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m:t>
                                    </m:r>
                                  </m:e>
                                </m:d>
                              </m:e>
                              <m:e>
                                <m:r>
                                  <a:rPr lang="en-US" i="1">
                                    <a:latin typeface="Cambria Math" panose="02040503050406030204" pitchFamily="18" charset="0"/>
                                  </a:rPr>
                                  <m:t>+</m:t>
                                </m:r>
                                <m:d>
                                  <m:dPr>
                                    <m:begChr m:val="["/>
                                    <m:endChr m:val="]"/>
                                    <m:ctrlPr>
                                      <a:rPr lang="en-US" i="1">
                                        <a:latin typeface="Cambria Math" panose="02040503050406030204" pitchFamily="18" charset="0"/>
                                      </a:rPr>
                                    </m:ctrlPr>
                                  </m:dPr>
                                  <m:e>
                                    <m:d>
                                      <m:dPr>
                                        <m:begChr m:val="["/>
                                        <m:endChr m:val="]"/>
                                        <m:ctrlPr>
                                          <a:rPr lang="en-US" i="1" smtClean="0">
                                            <a:latin typeface="Cambria Math" panose="02040503050406030204" pitchFamily="18" charset="0"/>
                                          </a:rPr>
                                        </m:ctrlPr>
                                      </m:dPr>
                                      <m:e>
                                        <m:sSup>
                                          <m:sSupPr>
                                            <m:ctrlPr>
                                              <a:rPr lang="en-US" i="1">
                                                <a:latin typeface="Cambria Math" panose="02040503050406030204" pitchFamily="18" charset="0"/>
                                              </a:rPr>
                                            </m:ctrlPr>
                                          </m:sSupPr>
                                          <m:e>
                                            <m:sSup>
                                              <m:sSupPr>
                                                <m:ctrlPr>
                                                  <a:rPr lang="en-US" i="1">
                                                    <a:latin typeface="Cambria Math" panose="02040503050406030204" pitchFamily="18" charset="0"/>
                                                  </a:rPr>
                                                </m:ctrlPr>
                                              </m:sSupPr>
                                              <m:e>
                                                <m:r>
                                                  <a:rPr lang="en-US" i="1">
                                                    <a:latin typeface="Cambria Math" panose="02040503050406030204" pitchFamily="18" charset="0"/>
                                                    <a:ea typeface="Cambria Math" panose="02040503050406030204" pitchFamily="18" charset="0"/>
                                                  </a:rPr>
                                                  <m:t>𝑋</m:t>
                                                </m:r>
                                              </m:e>
                                              <m:sup>
                                                <m:r>
                                                  <a:rPr lang="en-US" i="1">
                                                    <a:latin typeface="Cambria Math" panose="02040503050406030204" pitchFamily="18" charset="0"/>
                                                  </a:rPr>
                                                  <m:t>∗</m:t>
                                                </m:r>
                                              </m:sup>
                                            </m:sSup>
                                          </m:e>
                                          <m:sup>
                                            <m:r>
                                              <a:rPr lang="en-US" i="1">
                                                <a:latin typeface="Cambria Math" panose="02040503050406030204" pitchFamily="18" charset="0"/>
                                              </a:rPr>
                                              <m:t>𝑇</m:t>
                                            </m:r>
                                          </m:sup>
                                        </m:sSup>
                                        <m:d>
                                          <m:dPr>
                                            <m:ctrlPr>
                                              <a:rPr lang="en-US"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𝑄</m:t>
                                        </m:r>
                                        <m:d>
                                          <m:dPr>
                                            <m:ctrlPr>
                                              <a:rPr lang="en-US"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m:t>
                                        </m:r>
                                        <m:sSup>
                                          <m:sSupPr>
                                            <m:ctrlPr>
                                              <a:rPr lang="en-US" i="1">
                                                <a:latin typeface="Cambria Math" panose="02040503050406030204" pitchFamily="18" charset="0"/>
                                              </a:rPr>
                                            </m:ctrlPr>
                                          </m:sSupPr>
                                          <m:e>
                                            <m:sSup>
                                              <m:sSupPr>
                                                <m:ctrlPr>
                                                  <a:rPr lang="en-US" i="1">
                                                    <a:latin typeface="Cambria Math" panose="02040503050406030204" pitchFamily="18" charset="0"/>
                                                  </a:rPr>
                                                </m:ctrlPr>
                                              </m:sSupPr>
                                              <m:e>
                                                <m:acc>
                                                  <m:accPr>
                                                    <m:chr m:val="̇"/>
                                                    <m:ctrlPr>
                                                      <a:rPr lang="en-US" i="1">
                                                        <a:latin typeface="Cambria Math" panose="02040503050406030204" pitchFamily="18" charset="0"/>
                                                      </a:rPr>
                                                    </m:ctrlPr>
                                                  </m:accPr>
                                                  <m:e>
                                                    <m:r>
                                                      <a:rPr lang="en-US" i="1">
                                                        <a:latin typeface="Cambria Math" panose="02040503050406030204" pitchFamily="18" charset="0"/>
                                                        <a:ea typeface="Cambria Math" panose="02040503050406030204" pitchFamily="18" charset="0"/>
                                                      </a:rPr>
                                                      <m:t>𝜆</m:t>
                                                    </m:r>
                                                  </m:e>
                                                </m:acc>
                                              </m:e>
                                              <m:sup>
                                                <m:r>
                                                  <a:rPr lang="en-US" i="1">
                                                    <a:latin typeface="Cambria Math" panose="02040503050406030204" pitchFamily="18" charset="0"/>
                                                  </a:rPr>
                                                  <m:t>∗</m:t>
                                                </m:r>
                                              </m:sup>
                                            </m:sSup>
                                          </m:e>
                                          <m:sup>
                                            <m:r>
                                              <a:rPr lang="en-US" i="1">
                                                <a:latin typeface="Cambria Math" panose="02040503050406030204" pitchFamily="18" charset="0"/>
                                              </a:rPr>
                                              <m:t>𝑇</m:t>
                                            </m:r>
                                          </m:sup>
                                        </m:sSup>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m:t>
                                        </m:r>
                                        <m:r>
                                          <m:rPr>
                                            <m:nor/>
                                          </m:rPr>
                                          <a:rPr lang="en-US" dirty="0"/>
                                          <m:t>	</m:t>
                                        </m:r>
                                      </m:e>
                                    </m:d>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m:t>
                                        </m:r>
                                      </m:sup>
                                    </m:sSup>
                                    <m:d>
                                      <m:dPr>
                                        <m:ctrlPr>
                                          <a:rPr lang="en-US"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m:t>
                                    </m:r>
                                    <m:d>
                                      <m:dPr>
                                        <m:begChr m:val="["/>
                                        <m:endChr m:val="]"/>
                                        <m:ctrlPr>
                                          <a:rPr lang="en-US" i="1" smtClean="0">
                                            <a:latin typeface="Cambria Math" panose="02040503050406030204" pitchFamily="18" charset="0"/>
                                          </a:rPr>
                                        </m:ctrlPr>
                                      </m:dPr>
                                      <m:e>
                                        <m:sSup>
                                          <m:sSupPr>
                                            <m:ctrlPr>
                                              <a:rPr lang="en-US" i="1">
                                                <a:latin typeface="Cambria Math" panose="02040503050406030204" pitchFamily="18" charset="0"/>
                                              </a:rPr>
                                            </m:ctrlPr>
                                          </m:sSupPr>
                                          <m:e>
                                            <m:sSup>
                                              <m:sSupPr>
                                                <m:ctrlPr>
                                                  <a:rPr lang="en-US" i="1">
                                                    <a:latin typeface="Cambria Math" panose="02040503050406030204" pitchFamily="18" charset="0"/>
                                                  </a:rPr>
                                                </m:ctrlPr>
                                              </m:sSupPr>
                                              <m:e>
                                                <m:r>
                                                  <a:rPr lang="en-US" i="1">
                                                    <a:latin typeface="Cambria Math" panose="02040503050406030204" pitchFamily="18" charset="0"/>
                                                  </a:rPr>
                                                  <m:t>𝑈</m:t>
                                                </m:r>
                                              </m:e>
                                              <m:sup>
                                                <m:r>
                                                  <a:rPr lang="en-US" i="1">
                                                    <a:latin typeface="Cambria Math" panose="02040503050406030204" pitchFamily="18" charset="0"/>
                                                  </a:rPr>
                                                  <m:t>∗</m:t>
                                                </m:r>
                                              </m:sup>
                                            </m:sSup>
                                          </m:e>
                                          <m:sup>
                                            <m:r>
                                              <a:rPr lang="en-US" i="1">
                                                <a:latin typeface="Cambria Math" panose="02040503050406030204" pitchFamily="18" charset="0"/>
                                              </a:rPr>
                                              <m:t>𝑇</m:t>
                                            </m:r>
                                          </m:sup>
                                        </m:sSup>
                                        <m:d>
                                          <m:dPr>
                                            <m:ctrlPr>
                                              <a:rPr lang="en-US"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𝑅</m:t>
                                        </m:r>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m:t>
                                        </m:r>
                                      </m:e>
                                    </m:d>
                                    <m:sSup>
                                      <m:sSupPr>
                                        <m:ctrlPr>
                                          <a:rPr lang="en-US" i="1">
                                            <a:latin typeface="Cambria Math" panose="02040503050406030204" pitchFamily="18" charset="0"/>
                                          </a:rPr>
                                        </m:ctrlPr>
                                      </m:sSupPr>
                                      <m:e>
                                        <m:r>
                                          <a:rPr lang="en-US" i="1">
                                            <a:latin typeface="Cambria Math" panose="02040503050406030204" pitchFamily="18" charset="0"/>
                                          </a:rPr>
                                          <m:t>𝑈</m:t>
                                        </m:r>
                                      </m:e>
                                      <m:sup>
                                        <m:r>
                                          <a:rPr lang="en-US" i="1">
                                            <a:latin typeface="Cambria Math" panose="02040503050406030204" pitchFamily="18" charset="0"/>
                                          </a:rPr>
                                          <m:t>∗</m:t>
                                        </m:r>
                                      </m:sup>
                                    </m:sSup>
                                    <m:d>
                                      <m:dPr>
                                        <m:ctrlPr>
                                          <a:rPr lang="en-US"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m:t>
                                    </m:r>
                                    <m:sSup>
                                      <m:sSupPr>
                                        <m:ctrlPr>
                                          <a:rPr lang="en-US" i="1">
                                            <a:latin typeface="Cambria Math" panose="02040503050406030204" pitchFamily="18" charset="0"/>
                                          </a:rPr>
                                        </m:ctrlPr>
                                      </m:sSupPr>
                                      <m:e>
                                        <m:sSup>
                                          <m:sSupPr>
                                            <m:ctrlPr>
                                              <a:rPr lang="en-US" i="1">
                                                <a:latin typeface="Cambria Math" panose="02040503050406030204" pitchFamily="18" charset="0"/>
                                              </a:rPr>
                                            </m:ctrlPr>
                                          </m:sSupPr>
                                          <m:e>
                                            <m:r>
                                              <a:rPr lang="en-US" i="1">
                                                <a:latin typeface="Cambria Math" panose="02040503050406030204" pitchFamily="18" charset="0"/>
                                                <a:ea typeface="Cambria Math" panose="02040503050406030204" pitchFamily="18" charset="0"/>
                                              </a:rPr>
                                              <m:t>𝜆</m:t>
                                            </m:r>
                                          </m:e>
                                          <m:sup>
                                            <m:r>
                                              <a:rPr lang="en-US" i="1">
                                                <a:latin typeface="Cambria Math" panose="02040503050406030204" pitchFamily="18" charset="0"/>
                                              </a:rPr>
                                              <m:t>∗</m:t>
                                            </m:r>
                                          </m:sup>
                                        </m:sSup>
                                      </m:e>
                                      <m:sup>
                                        <m:r>
                                          <a:rPr lang="en-US" i="1">
                                            <a:latin typeface="Cambria Math" panose="02040503050406030204" pitchFamily="18" charset="0"/>
                                          </a:rPr>
                                          <m:t>𝑇</m:t>
                                        </m:r>
                                      </m:sup>
                                    </m:sSup>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m:t>
                                    </m:r>
                                    <m:sSup>
                                      <m:sSupPr>
                                        <m:ctrlPr>
                                          <a:rPr lang="en-US" i="1">
                                            <a:latin typeface="Cambria Math" panose="02040503050406030204" pitchFamily="18" charset="0"/>
                                          </a:rPr>
                                        </m:ctrlPr>
                                      </m:sSupPr>
                                      <m:e>
                                        <m:acc>
                                          <m:accPr>
                                            <m:chr m:val="̇"/>
                                            <m:ctrlPr>
                                              <a:rPr lang="en-US" i="1">
                                                <a:latin typeface="Cambria Math" panose="02040503050406030204" pitchFamily="18" charset="0"/>
                                              </a:rPr>
                                            </m:ctrlPr>
                                          </m:accPr>
                                          <m:e>
                                            <m:r>
                                              <a:rPr lang="en-US" i="1">
                                                <a:latin typeface="Cambria Math" panose="02040503050406030204" pitchFamily="18" charset="0"/>
                                              </a:rPr>
                                              <m:t>𝑋</m:t>
                                            </m:r>
                                          </m:e>
                                        </m:acc>
                                      </m:e>
                                      <m:sup>
                                        <m:r>
                                          <a:rPr lang="en-US" i="1">
                                            <a:latin typeface="Cambria Math" panose="02040503050406030204" pitchFamily="18" charset="0"/>
                                          </a:rPr>
                                          <m:t>∗</m:t>
                                        </m:r>
                                      </m:sup>
                                    </m:sSup>
                                    <m:d>
                                      <m:dPr>
                                        <m:ctrlPr>
                                          <a:rPr lang="en-US" i="1">
                                            <a:latin typeface="Cambria Math" panose="02040503050406030204" pitchFamily="18" charset="0"/>
                                          </a:rPr>
                                        </m:ctrlPr>
                                      </m:dPr>
                                      <m:e>
                                        <m:r>
                                          <a:rPr lang="en-US" i="1">
                                            <a:latin typeface="Cambria Math" panose="02040503050406030204" pitchFamily="18" charset="0"/>
                                          </a:rPr>
                                          <m:t>𝑡</m:t>
                                        </m:r>
                                      </m:e>
                                    </m:d>
                                  </m:e>
                                </m:d>
                              </m:e>
                            </m:eqArr>
                          </m:e>
                        </m:d>
                      </m:e>
                    </m:nary>
                    <m:r>
                      <a:rPr lang="en-US" b="0" i="1" smtClean="0">
                        <a:latin typeface="Cambria Math" panose="02040503050406030204" pitchFamily="18" charset="0"/>
                      </a:rPr>
                      <m:t>𝑑𝑡</m:t>
                    </m:r>
                  </m:oMath>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812" t="-2661" r="-1971"/>
                </a:stretch>
              </a:blipFill>
            </p:spPr>
            <p:txBody>
              <a:bodyPr/>
              <a:lstStyle/>
              <a:p>
                <a:r>
                  <a:rPr lang="en-US">
                    <a:noFill/>
                  </a:rPr>
                  <a:t> </a:t>
                </a:r>
              </a:p>
            </p:txBody>
          </p:sp>
        </mc:Fallback>
      </mc:AlternateContent>
      <p:cxnSp>
        <p:nvCxnSpPr>
          <p:cNvPr id="5" name="Straight Arrow Connector 4"/>
          <p:cNvCxnSpPr/>
          <p:nvPr/>
        </p:nvCxnSpPr>
        <p:spPr>
          <a:xfrm flipH="1">
            <a:off x="3106057" y="3207657"/>
            <a:ext cx="638629" cy="78377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 name="Straight Arrow Connector 5"/>
          <p:cNvCxnSpPr/>
          <p:nvPr/>
        </p:nvCxnSpPr>
        <p:spPr>
          <a:xfrm flipH="1">
            <a:off x="5101771" y="2590799"/>
            <a:ext cx="638629" cy="78377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p:cNvCxnSpPr/>
          <p:nvPr/>
        </p:nvCxnSpPr>
        <p:spPr>
          <a:xfrm flipH="1">
            <a:off x="7287985" y="2590799"/>
            <a:ext cx="638629" cy="78377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 name="Straight Arrow Connector 7"/>
          <p:cNvCxnSpPr/>
          <p:nvPr/>
        </p:nvCxnSpPr>
        <p:spPr>
          <a:xfrm flipH="1">
            <a:off x="7425871" y="3355973"/>
            <a:ext cx="638629" cy="78377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9015354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14:m>
                  <m:oMath xmlns:m="http://schemas.openxmlformats.org/officeDocument/2006/math">
                    <m:r>
                      <a:rPr lang="en-US" b="0" i="1" smtClean="0">
                        <a:latin typeface="Cambria Math" panose="02040503050406030204" pitchFamily="18" charset="0"/>
                      </a:rPr>
                      <m:t>⇒</m:t>
                    </m:r>
                    <m:r>
                      <a:rPr lang="en-US" i="1" smtClean="0">
                        <a:latin typeface="Cambria Math" panose="02040503050406030204" pitchFamily="18" charset="0"/>
                      </a:rPr>
                      <m:t>𝐽</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m:t>
                            </m:r>
                          </m:sup>
                        </m:sSup>
                        <m:d>
                          <m:dPr>
                            <m:ctrlPr>
                              <a:rPr lang="en-US"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m:t>
                        </m:r>
                        <m:r>
                          <a:rPr lang="en-US" i="1">
                            <a:latin typeface="Cambria Math" panose="02040503050406030204" pitchFamily="18" charset="0"/>
                          </a:rPr>
                          <m:t>𝑡</m:t>
                        </m:r>
                      </m:e>
                    </m:d>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sSup>
                      <m:sSupPr>
                        <m:ctrlPr>
                          <a:rPr lang="en-US" i="1">
                            <a:latin typeface="Cambria Math" panose="02040503050406030204" pitchFamily="18" charset="0"/>
                          </a:rPr>
                        </m:ctrlPr>
                      </m:sSupPr>
                      <m:e>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m:t>
                            </m:r>
                          </m:sup>
                        </m:sSup>
                      </m:e>
                      <m:sup>
                        <m:r>
                          <a:rPr lang="en-US" i="1">
                            <a:latin typeface="Cambria Math" panose="02040503050406030204" pitchFamily="18" charset="0"/>
                          </a:rPr>
                          <m:t>𝑇</m:t>
                        </m:r>
                      </m:sup>
                    </m:sSup>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𝑓</m:t>
                            </m:r>
                          </m:sub>
                        </m:sSub>
                      </m:e>
                    </m:d>
                    <m:r>
                      <a:rPr lang="en-US" i="1">
                        <a:latin typeface="Cambria Math" panose="02040503050406030204" pitchFamily="18" charset="0"/>
                      </a:rPr>
                      <m:t>𝑃</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𝑓</m:t>
                            </m:r>
                          </m:sub>
                        </m:sSub>
                      </m:e>
                    </m:d>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m:t>
                        </m:r>
                      </m:sup>
                    </m:sSup>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𝑓</m:t>
                            </m:r>
                          </m:sub>
                        </m:sSub>
                      </m:e>
                    </m:d>
                  </m:oMath>
                </a14:m>
                <a:endParaRPr lang="en-US" dirty="0" smtClean="0"/>
              </a:p>
              <a:p>
                <a14:m>
                  <m:oMath xmlns:m="http://schemas.openxmlformats.org/officeDocument/2006/math">
                    <m:r>
                      <a:rPr lang="en-US" b="0" i="1" smtClean="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nary>
                      <m:naryPr>
                        <m:limLoc m:val="undOvr"/>
                        <m:ctrlPr>
                          <a:rPr lang="en-US" i="1">
                            <a:latin typeface="Cambria Math" panose="02040503050406030204" pitchFamily="18" charset="0"/>
                          </a:rPr>
                        </m:ctrlPr>
                      </m:naryPr>
                      <m:sub>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0</m:t>
                            </m:r>
                          </m:sub>
                        </m:sSub>
                      </m:sub>
                      <m:sup>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𝑓</m:t>
                            </m:r>
                          </m:sub>
                        </m:sSub>
                      </m:sup>
                      <m:e>
                        <m:d>
                          <m:dPr>
                            <m:begChr m:val="["/>
                            <m:endChr m:val="]"/>
                            <m:ctrlPr>
                              <a:rPr lang="en-US" i="1" smtClean="0">
                                <a:latin typeface="Cambria Math" panose="02040503050406030204" pitchFamily="18" charset="0"/>
                              </a:rPr>
                            </m:ctrlPr>
                          </m:dPr>
                          <m:e>
                            <m:sSup>
                              <m:sSupPr>
                                <m:ctrlPr>
                                  <a:rPr lang="en-US" i="1">
                                    <a:latin typeface="Cambria Math" panose="02040503050406030204" pitchFamily="18" charset="0"/>
                                  </a:rPr>
                                </m:ctrlPr>
                              </m:sSupPr>
                              <m:e>
                                <m:sSup>
                                  <m:sSupPr>
                                    <m:ctrlPr>
                                      <a:rPr lang="en-US" i="1">
                                        <a:latin typeface="Cambria Math" panose="02040503050406030204" pitchFamily="18" charset="0"/>
                                      </a:rPr>
                                    </m:ctrlPr>
                                  </m:sSupPr>
                                  <m:e>
                                    <m:acc>
                                      <m:accPr>
                                        <m:chr m:val="̇"/>
                                        <m:ctrlPr>
                                          <a:rPr lang="en-US" i="1">
                                            <a:latin typeface="Cambria Math" panose="02040503050406030204" pitchFamily="18" charset="0"/>
                                          </a:rPr>
                                        </m:ctrlPr>
                                      </m:accPr>
                                      <m:e>
                                        <m:r>
                                          <a:rPr lang="en-US" i="1">
                                            <a:latin typeface="Cambria Math" panose="02040503050406030204" pitchFamily="18" charset="0"/>
                                            <a:ea typeface="Cambria Math" panose="02040503050406030204" pitchFamily="18" charset="0"/>
                                          </a:rPr>
                                          <m:t>𝜆</m:t>
                                        </m:r>
                                      </m:e>
                                    </m:acc>
                                  </m:e>
                                  <m:sup>
                                    <m:r>
                                      <a:rPr lang="en-US" i="1">
                                        <a:latin typeface="Cambria Math" panose="02040503050406030204" pitchFamily="18" charset="0"/>
                                      </a:rPr>
                                      <m:t>∗</m:t>
                                    </m:r>
                                  </m:sup>
                                </m:sSup>
                              </m:e>
                              <m:sup>
                                <m:r>
                                  <a:rPr lang="en-US" i="1">
                                    <a:latin typeface="Cambria Math" panose="02040503050406030204" pitchFamily="18" charset="0"/>
                                  </a:rPr>
                                  <m:t>𝑇</m:t>
                                </m:r>
                              </m:sup>
                            </m:sSup>
                            <m:d>
                              <m:dPr>
                                <m:ctrlPr>
                                  <a:rPr lang="en-US" i="1">
                                    <a:latin typeface="Cambria Math" panose="02040503050406030204" pitchFamily="18" charset="0"/>
                                  </a:rPr>
                                </m:ctrlPr>
                              </m:dPr>
                              <m:e>
                                <m:r>
                                  <a:rPr lang="en-US" i="1">
                                    <a:latin typeface="Cambria Math" panose="02040503050406030204" pitchFamily="18" charset="0"/>
                                  </a:rPr>
                                  <m:t>𝑡</m:t>
                                </m:r>
                              </m:e>
                            </m:d>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m:t>
                                </m:r>
                              </m:sup>
                            </m:sSup>
                            <m:d>
                              <m:dPr>
                                <m:ctrlPr>
                                  <a:rPr lang="en-US"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m:t>
                            </m:r>
                            <m:sSup>
                              <m:sSupPr>
                                <m:ctrlPr>
                                  <a:rPr lang="en-US" i="1">
                                    <a:latin typeface="Cambria Math" panose="02040503050406030204" pitchFamily="18" charset="0"/>
                                  </a:rPr>
                                </m:ctrlPr>
                              </m:sSupPr>
                              <m:e>
                                <m:sSup>
                                  <m:sSupPr>
                                    <m:ctrlPr>
                                      <a:rPr lang="en-US" i="1">
                                        <a:latin typeface="Cambria Math" panose="02040503050406030204" pitchFamily="18" charset="0"/>
                                      </a:rPr>
                                    </m:ctrlPr>
                                  </m:sSupPr>
                                  <m:e>
                                    <m:r>
                                      <a:rPr lang="en-US" i="1">
                                        <a:latin typeface="Cambria Math" panose="02040503050406030204" pitchFamily="18" charset="0"/>
                                        <a:ea typeface="Cambria Math" panose="02040503050406030204" pitchFamily="18" charset="0"/>
                                      </a:rPr>
                                      <m:t>𝜆</m:t>
                                    </m:r>
                                  </m:e>
                                  <m:sup>
                                    <m:r>
                                      <a:rPr lang="en-US" i="1">
                                        <a:latin typeface="Cambria Math" panose="02040503050406030204" pitchFamily="18" charset="0"/>
                                      </a:rPr>
                                      <m:t>∗</m:t>
                                    </m:r>
                                  </m:sup>
                                </m:sSup>
                              </m:e>
                              <m:sup>
                                <m:r>
                                  <a:rPr lang="en-US" i="1">
                                    <a:latin typeface="Cambria Math" panose="02040503050406030204" pitchFamily="18" charset="0"/>
                                  </a:rPr>
                                  <m:t>𝑇</m:t>
                                </m:r>
                              </m:sup>
                            </m:sSup>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m:t>
                            </m:r>
                            <m:sSup>
                              <m:sSupPr>
                                <m:ctrlPr>
                                  <a:rPr lang="en-US" i="1">
                                    <a:latin typeface="Cambria Math" panose="02040503050406030204" pitchFamily="18" charset="0"/>
                                  </a:rPr>
                                </m:ctrlPr>
                              </m:sSupPr>
                              <m:e>
                                <m:acc>
                                  <m:accPr>
                                    <m:chr m:val="̇"/>
                                    <m:ctrlPr>
                                      <a:rPr lang="en-US" i="1">
                                        <a:latin typeface="Cambria Math" panose="02040503050406030204" pitchFamily="18" charset="0"/>
                                      </a:rPr>
                                    </m:ctrlPr>
                                  </m:accPr>
                                  <m:e>
                                    <m:r>
                                      <a:rPr lang="en-US" i="1">
                                        <a:latin typeface="Cambria Math" panose="02040503050406030204" pitchFamily="18" charset="0"/>
                                      </a:rPr>
                                      <m:t>𝑋</m:t>
                                    </m:r>
                                  </m:e>
                                </m:acc>
                              </m:e>
                              <m:sup>
                                <m:r>
                                  <a:rPr lang="en-US" i="1">
                                    <a:latin typeface="Cambria Math" panose="02040503050406030204" pitchFamily="18" charset="0"/>
                                  </a:rPr>
                                  <m:t>∗</m:t>
                                </m:r>
                              </m:sup>
                            </m:sSup>
                            <m:d>
                              <m:dPr>
                                <m:ctrlPr>
                                  <a:rPr lang="en-US" i="1">
                                    <a:latin typeface="Cambria Math" panose="02040503050406030204" pitchFamily="18" charset="0"/>
                                  </a:rPr>
                                </m:ctrlPr>
                              </m:dPr>
                              <m:e>
                                <m:r>
                                  <a:rPr lang="en-US" i="1">
                                    <a:latin typeface="Cambria Math" panose="02040503050406030204" pitchFamily="18" charset="0"/>
                                  </a:rPr>
                                  <m:t>𝑡</m:t>
                                </m:r>
                              </m:e>
                            </m:d>
                          </m:e>
                        </m:d>
                      </m:e>
                    </m:nary>
                    <m:r>
                      <a:rPr lang="en-US" i="1">
                        <a:latin typeface="Cambria Math" panose="02040503050406030204" pitchFamily="18" charset="0"/>
                      </a:rPr>
                      <m:t>𝑑𝑡</m:t>
                    </m:r>
                  </m:oMath>
                </a14:m>
                <a:endParaRPr lang="en-US" dirty="0"/>
              </a:p>
              <a:p>
                <a14:m>
                  <m:oMath xmlns:m="http://schemas.openxmlformats.org/officeDocument/2006/math">
                    <m:r>
                      <a:rPr lang="en-US" i="1">
                        <a:latin typeface="Cambria Math" panose="02040503050406030204" pitchFamily="18" charset="0"/>
                      </a:rPr>
                      <m:t>⇒</m:t>
                    </m:r>
                    <m:r>
                      <a:rPr lang="en-US" i="1">
                        <a:latin typeface="Cambria Math" panose="02040503050406030204" pitchFamily="18" charset="0"/>
                      </a:rPr>
                      <m:t>𝐽</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m:t>
                            </m:r>
                          </m:sup>
                        </m:sSup>
                        <m:d>
                          <m:dPr>
                            <m:ctrlPr>
                              <a:rPr lang="en-US"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m:t>
                        </m:r>
                        <m:r>
                          <a:rPr lang="en-US" i="1">
                            <a:latin typeface="Cambria Math" panose="02040503050406030204" pitchFamily="18" charset="0"/>
                          </a:rPr>
                          <m:t>𝑡</m:t>
                        </m:r>
                      </m:e>
                    </m:d>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sSup>
                      <m:sSupPr>
                        <m:ctrlPr>
                          <a:rPr lang="en-US" i="1">
                            <a:latin typeface="Cambria Math" panose="02040503050406030204" pitchFamily="18" charset="0"/>
                          </a:rPr>
                        </m:ctrlPr>
                      </m:sSupPr>
                      <m:e>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m:t>
                            </m:r>
                          </m:sup>
                        </m:sSup>
                      </m:e>
                      <m:sup>
                        <m:r>
                          <a:rPr lang="en-US" i="1">
                            <a:latin typeface="Cambria Math" panose="02040503050406030204" pitchFamily="18" charset="0"/>
                          </a:rPr>
                          <m:t>𝑇</m:t>
                        </m:r>
                      </m:sup>
                    </m:sSup>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𝑓</m:t>
                            </m:r>
                          </m:sub>
                        </m:sSub>
                      </m:e>
                    </m:d>
                    <m:r>
                      <a:rPr lang="en-US" i="1">
                        <a:latin typeface="Cambria Math" panose="02040503050406030204" pitchFamily="18" charset="0"/>
                      </a:rPr>
                      <m:t>𝑃</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𝑓</m:t>
                            </m:r>
                          </m:sub>
                        </m:sSub>
                      </m:e>
                    </m:d>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m:t>
                        </m:r>
                      </m:sup>
                    </m:sSup>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𝑓</m:t>
                            </m:r>
                          </m:sub>
                        </m:sSub>
                      </m:e>
                    </m:d>
                  </m:oMath>
                </a14:m>
                <a:endParaRPr lang="en-US" dirty="0"/>
              </a:p>
              <a:p>
                <a14:m>
                  <m:oMath xmlns:m="http://schemas.openxmlformats.org/officeDocument/2006/math">
                    <m:r>
                      <a:rPr lang="en-US" b="0" i="1" smtClean="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nary>
                      <m:naryPr>
                        <m:limLoc m:val="undOvr"/>
                        <m:ctrlPr>
                          <a:rPr lang="en-US" i="1">
                            <a:latin typeface="Cambria Math" panose="02040503050406030204" pitchFamily="18" charset="0"/>
                          </a:rPr>
                        </m:ctrlPr>
                      </m:naryPr>
                      <m:sub>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0</m:t>
                            </m:r>
                          </m:sub>
                        </m:sSub>
                      </m:sub>
                      <m:sup>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𝑓</m:t>
                            </m:r>
                          </m:sub>
                        </m:sSub>
                      </m:sup>
                      <m:e>
                        <m:f>
                          <m:fPr>
                            <m:ctrlPr>
                              <a:rPr lang="en-US" i="1" smtClean="0">
                                <a:latin typeface="Cambria Math" panose="02040503050406030204" pitchFamily="18" charset="0"/>
                              </a:rPr>
                            </m:ctrlPr>
                          </m:fPr>
                          <m:num>
                            <m:r>
                              <a:rPr lang="en-US" i="1" smtClean="0">
                                <a:latin typeface="Cambria Math" panose="02040503050406030204" pitchFamily="18" charset="0"/>
                              </a:rPr>
                              <m:t>𝑑</m:t>
                            </m:r>
                          </m:num>
                          <m:den>
                            <m:r>
                              <a:rPr lang="en-US" i="1" smtClean="0">
                                <a:latin typeface="Cambria Math" panose="02040503050406030204" pitchFamily="18" charset="0"/>
                              </a:rPr>
                              <m:t>𝑑</m:t>
                            </m:r>
                            <m:r>
                              <a:rPr lang="en-US" b="0" i="1" smtClean="0">
                                <a:latin typeface="Cambria Math" panose="02040503050406030204" pitchFamily="18" charset="0"/>
                              </a:rPr>
                              <m:t>𝑡</m:t>
                            </m:r>
                          </m:den>
                        </m:f>
                        <m:d>
                          <m:dPr>
                            <m:begChr m:val="["/>
                            <m:endChr m:val="]"/>
                            <m:ctrlPr>
                              <a:rPr lang="en-US" i="1">
                                <a:latin typeface="Cambria Math" panose="02040503050406030204" pitchFamily="18" charset="0"/>
                              </a:rPr>
                            </m:ctrlPr>
                          </m:dPr>
                          <m:e>
                            <m:sSup>
                              <m:sSupPr>
                                <m:ctrlPr>
                                  <a:rPr lang="en-US" i="1">
                                    <a:latin typeface="Cambria Math" panose="02040503050406030204" pitchFamily="18" charset="0"/>
                                  </a:rPr>
                                </m:ctrlPr>
                              </m:sSupPr>
                              <m:e>
                                <m:sSup>
                                  <m:sSupPr>
                                    <m:ctrlPr>
                                      <a:rPr lang="en-US" i="1">
                                        <a:latin typeface="Cambria Math" panose="02040503050406030204" pitchFamily="18" charset="0"/>
                                      </a:rPr>
                                    </m:ctrlPr>
                                  </m:sSupPr>
                                  <m:e>
                                    <m:r>
                                      <a:rPr lang="en-US" i="1">
                                        <a:latin typeface="Cambria Math" panose="02040503050406030204" pitchFamily="18" charset="0"/>
                                        <a:ea typeface="Cambria Math" panose="02040503050406030204" pitchFamily="18" charset="0"/>
                                      </a:rPr>
                                      <m:t>𝜆</m:t>
                                    </m:r>
                                  </m:e>
                                  <m:sup>
                                    <m:r>
                                      <a:rPr lang="en-US" i="1">
                                        <a:latin typeface="Cambria Math" panose="02040503050406030204" pitchFamily="18" charset="0"/>
                                      </a:rPr>
                                      <m:t>∗</m:t>
                                    </m:r>
                                  </m:sup>
                                </m:sSup>
                              </m:e>
                              <m:sup>
                                <m:r>
                                  <a:rPr lang="en-US" i="1">
                                    <a:latin typeface="Cambria Math" panose="02040503050406030204" pitchFamily="18" charset="0"/>
                                  </a:rPr>
                                  <m:t>𝑇</m:t>
                                </m:r>
                              </m:sup>
                            </m:sSup>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m:t>
                                </m:r>
                              </m:sup>
                            </m:sSup>
                            <m:d>
                              <m:dPr>
                                <m:ctrlPr>
                                  <a:rPr lang="en-US" i="1">
                                    <a:latin typeface="Cambria Math" panose="02040503050406030204" pitchFamily="18" charset="0"/>
                                  </a:rPr>
                                </m:ctrlPr>
                              </m:dPr>
                              <m:e>
                                <m:r>
                                  <a:rPr lang="en-US" i="1">
                                    <a:latin typeface="Cambria Math" panose="02040503050406030204" pitchFamily="18" charset="0"/>
                                  </a:rPr>
                                  <m:t>𝑡</m:t>
                                </m:r>
                              </m:e>
                            </m:d>
                          </m:e>
                        </m:d>
                      </m:e>
                    </m:nary>
                    <m:r>
                      <a:rPr lang="en-US" i="1">
                        <a:latin typeface="Cambria Math" panose="02040503050406030204" pitchFamily="18" charset="0"/>
                      </a:rPr>
                      <m:t>𝑑𝑡</m:t>
                    </m:r>
                  </m:oMath>
                </a14:m>
                <a:endParaRPr lang="en-US" dirty="0" smtClean="0"/>
              </a:p>
              <a:p>
                <a:endParaRPr lang="en-US" dirty="0"/>
              </a:p>
              <a:p>
                <a:endParaRPr lang="en-US" dirty="0" smtClean="0"/>
              </a:p>
              <a:p>
                <a:endParaRPr lang="en-US" dirty="0" smtClean="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6904058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14:m>
                  <m:oMath xmlns:m="http://schemas.openxmlformats.org/officeDocument/2006/math">
                    <m:r>
                      <a:rPr lang="en-US" i="1" smtClean="0">
                        <a:latin typeface="Cambria Math" panose="02040503050406030204" pitchFamily="18" charset="0"/>
                      </a:rPr>
                      <m:t>⇒</m:t>
                    </m:r>
                    <m:r>
                      <a:rPr lang="en-US" i="1" smtClean="0">
                        <a:latin typeface="Cambria Math" panose="02040503050406030204" pitchFamily="18" charset="0"/>
                      </a:rPr>
                      <m:t>𝐽</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m:t>
                            </m:r>
                          </m:sup>
                        </m:sSup>
                        <m:d>
                          <m:dPr>
                            <m:ctrlPr>
                              <a:rPr lang="en-US"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m:t>
                        </m:r>
                        <m:r>
                          <a:rPr lang="en-US" i="1">
                            <a:latin typeface="Cambria Math" panose="02040503050406030204" pitchFamily="18" charset="0"/>
                          </a:rPr>
                          <m:t>𝑡</m:t>
                        </m:r>
                      </m:e>
                    </m:d>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sSup>
                      <m:sSupPr>
                        <m:ctrlPr>
                          <a:rPr lang="en-US" i="1">
                            <a:latin typeface="Cambria Math" panose="02040503050406030204" pitchFamily="18" charset="0"/>
                          </a:rPr>
                        </m:ctrlPr>
                      </m:sSupPr>
                      <m:e>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m:t>
                            </m:r>
                          </m:sup>
                        </m:sSup>
                      </m:e>
                      <m:sup>
                        <m:r>
                          <a:rPr lang="en-US" i="1">
                            <a:latin typeface="Cambria Math" panose="02040503050406030204" pitchFamily="18" charset="0"/>
                          </a:rPr>
                          <m:t>𝑇</m:t>
                        </m:r>
                      </m:sup>
                    </m:sSup>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𝑓</m:t>
                            </m:r>
                          </m:sub>
                        </m:sSub>
                      </m:e>
                    </m:d>
                    <m:r>
                      <a:rPr lang="en-US" i="1">
                        <a:latin typeface="Cambria Math" panose="02040503050406030204" pitchFamily="18" charset="0"/>
                      </a:rPr>
                      <m:t>𝑃</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𝑓</m:t>
                            </m:r>
                          </m:sub>
                        </m:sSub>
                      </m:e>
                    </m:d>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m:t>
                        </m:r>
                      </m:sup>
                    </m:sSup>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𝑓</m:t>
                            </m:r>
                          </m:sub>
                        </m:sSub>
                      </m:e>
                    </m:d>
                  </m:oMath>
                </a14:m>
                <a:endParaRPr lang="en-US" dirty="0"/>
              </a:p>
              <a:p>
                <a14:m>
                  <m:oMath xmlns:m="http://schemas.openxmlformats.org/officeDocument/2006/math">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d>
                      <m:dPr>
                        <m:begChr m:val="["/>
                        <m:endChr m:val="]"/>
                        <m:ctrlPr>
                          <a:rPr lang="en-US" i="1">
                            <a:latin typeface="Cambria Math" panose="02040503050406030204" pitchFamily="18" charset="0"/>
                          </a:rPr>
                        </m:ctrlPr>
                      </m:dPr>
                      <m:e>
                        <m:sSup>
                          <m:sSupPr>
                            <m:ctrlPr>
                              <a:rPr lang="en-US" i="1">
                                <a:latin typeface="Cambria Math" panose="02040503050406030204" pitchFamily="18" charset="0"/>
                              </a:rPr>
                            </m:ctrlPr>
                          </m:sSupPr>
                          <m:e>
                            <m:sSup>
                              <m:sSupPr>
                                <m:ctrlPr>
                                  <a:rPr lang="en-US" i="1">
                                    <a:latin typeface="Cambria Math" panose="02040503050406030204" pitchFamily="18" charset="0"/>
                                  </a:rPr>
                                </m:ctrlPr>
                              </m:sSupPr>
                              <m:e>
                                <m:r>
                                  <a:rPr lang="en-US" i="1">
                                    <a:latin typeface="Cambria Math" panose="02040503050406030204" pitchFamily="18" charset="0"/>
                                    <a:ea typeface="Cambria Math" panose="02040503050406030204" pitchFamily="18" charset="0"/>
                                  </a:rPr>
                                  <m:t>𝜆</m:t>
                                </m:r>
                              </m:e>
                              <m:sup>
                                <m:r>
                                  <a:rPr lang="en-US" i="1">
                                    <a:latin typeface="Cambria Math" panose="02040503050406030204" pitchFamily="18" charset="0"/>
                                  </a:rPr>
                                  <m:t>∗</m:t>
                                </m:r>
                              </m:sup>
                            </m:sSup>
                          </m:e>
                          <m:sup>
                            <m:r>
                              <a:rPr lang="en-US" i="1">
                                <a:latin typeface="Cambria Math" panose="02040503050406030204" pitchFamily="18" charset="0"/>
                              </a:rPr>
                              <m:t>𝑇</m:t>
                            </m:r>
                          </m:sup>
                        </m:sSup>
                        <m:d>
                          <m:dPr>
                            <m:ctrlPr>
                              <a:rPr lang="en-US" i="1">
                                <a:latin typeface="Cambria Math" panose="02040503050406030204" pitchFamily="18" charset="0"/>
                              </a:rPr>
                            </m:ctrlPr>
                          </m:dPr>
                          <m:e>
                            <m:sSub>
                              <m:sSubPr>
                                <m:ctrlPr>
                                  <a:rPr lang="en-US"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𝑓</m:t>
                                </m:r>
                              </m:sub>
                            </m:sSub>
                          </m:e>
                        </m:d>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m:t>
                            </m:r>
                          </m:sup>
                        </m:sSup>
                        <m:d>
                          <m:dPr>
                            <m:ctrlPr>
                              <a:rPr lang="en-US" i="1">
                                <a:latin typeface="Cambria Math" panose="02040503050406030204" pitchFamily="18" charset="0"/>
                              </a:rPr>
                            </m:ctrlPr>
                          </m:dPr>
                          <m:e>
                            <m:sSub>
                              <m:sSubPr>
                                <m:ctrlPr>
                                  <a:rPr lang="en-US"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𝑓</m:t>
                                </m:r>
                              </m:sub>
                            </m:sSub>
                          </m:e>
                        </m:d>
                      </m:e>
                    </m:d>
                    <m:r>
                      <a:rPr lang="en-US" b="0" i="1" smtClean="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d>
                      <m:dPr>
                        <m:begChr m:val="["/>
                        <m:endChr m:val="]"/>
                        <m:ctrlPr>
                          <a:rPr lang="en-US" i="1">
                            <a:latin typeface="Cambria Math" panose="02040503050406030204" pitchFamily="18" charset="0"/>
                          </a:rPr>
                        </m:ctrlPr>
                      </m:dPr>
                      <m:e>
                        <m:sSup>
                          <m:sSupPr>
                            <m:ctrlPr>
                              <a:rPr lang="en-US" i="1">
                                <a:latin typeface="Cambria Math" panose="02040503050406030204" pitchFamily="18" charset="0"/>
                              </a:rPr>
                            </m:ctrlPr>
                          </m:sSupPr>
                          <m:e>
                            <m:sSup>
                              <m:sSupPr>
                                <m:ctrlPr>
                                  <a:rPr lang="en-US" i="1">
                                    <a:latin typeface="Cambria Math" panose="02040503050406030204" pitchFamily="18" charset="0"/>
                                  </a:rPr>
                                </m:ctrlPr>
                              </m:sSupPr>
                              <m:e>
                                <m:r>
                                  <a:rPr lang="en-US" i="1">
                                    <a:latin typeface="Cambria Math" panose="02040503050406030204" pitchFamily="18" charset="0"/>
                                    <a:ea typeface="Cambria Math" panose="02040503050406030204" pitchFamily="18" charset="0"/>
                                  </a:rPr>
                                  <m:t>𝜆</m:t>
                                </m:r>
                              </m:e>
                              <m:sup>
                                <m:r>
                                  <a:rPr lang="en-US" i="1">
                                    <a:latin typeface="Cambria Math" panose="02040503050406030204" pitchFamily="18" charset="0"/>
                                  </a:rPr>
                                  <m:t>∗</m:t>
                                </m:r>
                              </m:sup>
                            </m:sSup>
                          </m:e>
                          <m:sup>
                            <m:r>
                              <a:rPr lang="en-US" i="1">
                                <a:latin typeface="Cambria Math" panose="02040503050406030204" pitchFamily="18" charset="0"/>
                              </a:rPr>
                              <m:t>𝑇</m:t>
                            </m:r>
                          </m:sup>
                        </m:sSup>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b="0" i="1" smtClean="0">
                                    <a:latin typeface="Cambria Math" panose="02040503050406030204" pitchFamily="18" charset="0"/>
                                  </a:rPr>
                                  <m:t>0</m:t>
                                </m:r>
                              </m:sub>
                            </m:sSub>
                          </m:e>
                        </m:d>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m:t>
                            </m:r>
                          </m:sup>
                        </m:sSup>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b="0" i="1" smtClean="0">
                                    <a:latin typeface="Cambria Math" panose="02040503050406030204" pitchFamily="18" charset="0"/>
                                  </a:rPr>
                                  <m:t>0</m:t>
                                </m:r>
                              </m:sub>
                            </m:sSub>
                          </m:e>
                        </m:d>
                      </m:e>
                    </m:d>
                  </m:oMath>
                </a14:m>
                <a:endParaRPr lang="en-US" dirty="0" smtClean="0"/>
              </a:p>
              <a:p>
                <a:r>
                  <a:rPr lang="en-US" dirty="0" smtClean="0"/>
                  <a:t>P</a:t>
                </a:r>
                <a14:m>
                  <m:oMath xmlns:m="http://schemas.openxmlformats.org/officeDocument/2006/math">
                    <m:r>
                      <m:rPr>
                        <m:sty m:val="p"/>
                      </m:rPr>
                      <a:rPr lang="en-US" b="0" i="0" smtClean="0">
                        <a:latin typeface="Cambria Math" panose="02040503050406030204" pitchFamily="18" charset="0"/>
                        <a:ea typeface="Cambria Math" panose="02040503050406030204" pitchFamily="18" charset="0"/>
                      </a:rPr>
                      <m:t>utting</m:t>
                    </m:r>
                    <m:r>
                      <a:rPr lang="en-US" b="0" i="0" smtClean="0">
                        <a:latin typeface="Cambria Math" panose="02040503050406030204" pitchFamily="18" charset="0"/>
                        <a:ea typeface="Cambria Math" panose="02040503050406030204" pitchFamily="18" charset="0"/>
                      </a:rPr>
                      <m:t>  </m:t>
                    </m:r>
                    <m:r>
                      <a:rPr lang="en-US" i="1" smtClean="0">
                        <a:latin typeface="Cambria Math" panose="02040503050406030204" pitchFamily="18" charset="0"/>
                        <a:ea typeface="Cambria Math" panose="02040503050406030204" pitchFamily="18" charset="0"/>
                      </a:rPr>
                      <m:t>𝜆</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𝑡</m:t>
                        </m:r>
                      </m:e>
                    </m:d>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𝑃</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𝑡</m:t>
                        </m:r>
                      </m:e>
                    </m:d>
                    <m:r>
                      <a:rPr lang="en-US" b="0" i="1" smtClean="0">
                        <a:latin typeface="Cambria Math" panose="02040503050406030204" pitchFamily="18" charset="0"/>
                        <a:ea typeface="Cambria Math" panose="02040503050406030204" pitchFamily="18" charset="0"/>
                      </a:rPr>
                      <m:t>𝑋</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𝑡</m:t>
                    </m:r>
                    <m:r>
                      <a:rPr lang="en-US" b="0" i="1" smtClean="0">
                        <a:latin typeface="Cambria Math" panose="02040503050406030204" pitchFamily="18" charset="0"/>
                        <a:ea typeface="Cambria Math" panose="02040503050406030204" pitchFamily="18" charset="0"/>
                      </a:rPr>
                      <m:t>)</m:t>
                    </m:r>
                  </m:oMath>
                </a14:m>
                <a:endParaRPr lang="en-US" dirty="0" smtClean="0"/>
              </a:p>
              <a:p>
                <a14:m>
                  <m:oMath xmlns:m="http://schemas.openxmlformats.org/officeDocument/2006/math">
                    <m:r>
                      <a:rPr lang="en-US" i="1">
                        <a:latin typeface="Cambria Math" panose="02040503050406030204" pitchFamily="18" charset="0"/>
                      </a:rPr>
                      <m:t>⇒</m:t>
                    </m:r>
                    <m:r>
                      <a:rPr lang="en-US" i="1">
                        <a:latin typeface="Cambria Math" panose="02040503050406030204" pitchFamily="18" charset="0"/>
                      </a:rPr>
                      <m:t>𝐽</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m:t>
                            </m:r>
                          </m:sup>
                        </m:sSup>
                        <m:d>
                          <m:dPr>
                            <m:ctrlPr>
                              <a:rPr lang="en-US"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m:t>
                        </m:r>
                        <m:r>
                          <a:rPr lang="en-US" i="1">
                            <a:latin typeface="Cambria Math" panose="02040503050406030204" pitchFamily="18" charset="0"/>
                          </a:rPr>
                          <m:t>𝑡</m:t>
                        </m:r>
                      </m:e>
                    </m:d>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sSup>
                      <m:sSupPr>
                        <m:ctrlPr>
                          <a:rPr lang="en-US" i="1">
                            <a:latin typeface="Cambria Math" panose="02040503050406030204" pitchFamily="18" charset="0"/>
                          </a:rPr>
                        </m:ctrlPr>
                      </m:sSupPr>
                      <m:e>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m:t>
                            </m:r>
                          </m:sup>
                        </m:sSup>
                      </m:e>
                      <m:sup>
                        <m:r>
                          <a:rPr lang="en-US" i="1">
                            <a:latin typeface="Cambria Math" panose="02040503050406030204" pitchFamily="18" charset="0"/>
                          </a:rPr>
                          <m:t>𝑇</m:t>
                        </m:r>
                      </m:sup>
                    </m:sSup>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𝑓</m:t>
                            </m:r>
                          </m:sub>
                        </m:sSub>
                      </m:e>
                    </m:d>
                    <m:r>
                      <a:rPr lang="en-US" i="1">
                        <a:latin typeface="Cambria Math" panose="02040503050406030204" pitchFamily="18" charset="0"/>
                      </a:rPr>
                      <m:t>𝑃</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𝑓</m:t>
                            </m:r>
                          </m:sub>
                        </m:sSub>
                      </m:e>
                    </m:d>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m:t>
                        </m:r>
                      </m:sup>
                    </m:sSup>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𝑓</m:t>
                            </m:r>
                          </m:sub>
                        </m:sSub>
                      </m:e>
                    </m:d>
                  </m:oMath>
                </a14:m>
                <a:endParaRPr lang="en-US" dirty="0"/>
              </a:p>
              <a:p>
                <a14:m>
                  <m:oMath xmlns:m="http://schemas.openxmlformats.org/officeDocument/2006/math">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sSup>
                      <m:sSupPr>
                        <m:ctrlPr>
                          <a:rPr lang="en-US" i="1">
                            <a:latin typeface="Cambria Math" panose="02040503050406030204" pitchFamily="18" charset="0"/>
                          </a:rPr>
                        </m:ctrlPr>
                      </m:sSupPr>
                      <m:e>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m:t>
                            </m:r>
                          </m:sup>
                        </m:sSup>
                      </m:e>
                      <m:sup>
                        <m:r>
                          <a:rPr lang="en-US" i="1">
                            <a:latin typeface="Cambria Math" panose="02040503050406030204" pitchFamily="18" charset="0"/>
                          </a:rPr>
                          <m:t>𝑇</m:t>
                        </m:r>
                      </m:sup>
                    </m:sSup>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𝑓</m:t>
                            </m:r>
                          </m:sub>
                        </m:sSub>
                      </m:e>
                    </m:d>
                    <m:r>
                      <a:rPr lang="en-US" i="1">
                        <a:latin typeface="Cambria Math" panose="02040503050406030204" pitchFamily="18" charset="0"/>
                      </a:rPr>
                      <m:t>𝑃</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𝑓</m:t>
                            </m:r>
                          </m:sub>
                        </m:sSub>
                      </m:e>
                    </m:d>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m:t>
                        </m:r>
                      </m:sup>
                    </m:sSup>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𝑓</m:t>
                            </m:r>
                          </m:sub>
                        </m:sSub>
                      </m:e>
                    </m:d>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sSup>
                      <m:sSupPr>
                        <m:ctrlPr>
                          <a:rPr lang="en-US" i="1">
                            <a:latin typeface="Cambria Math" panose="02040503050406030204" pitchFamily="18" charset="0"/>
                          </a:rPr>
                        </m:ctrlPr>
                      </m:sSupPr>
                      <m:e>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m:t>
                            </m:r>
                          </m:sup>
                        </m:sSup>
                      </m:e>
                      <m:sup>
                        <m:r>
                          <a:rPr lang="en-US" i="1">
                            <a:latin typeface="Cambria Math" panose="02040503050406030204" pitchFamily="18" charset="0"/>
                          </a:rPr>
                          <m:t>𝑇</m:t>
                        </m:r>
                      </m:sup>
                    </m:sSup>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b="0" i="1" smtClean="0">
                                <a:latin typeface="Cambria Math" panose="02040503050406030204" pitchFamily="18" charset="0"/>
                              </a:rPr>
                              <m:t>0</m:t>
                            </m:r>
                          </m:sub>
                        </m:sSub>
                      </m:e>
                    </m:d>
                    <m:r>
                      <a:rPr lang="en-US" i="1">
                        <a:latin typeface="Cambria Math" panose="02040503050406030204" pitchFamily="18" charset="0"/>
                      </a:rPr>
                      <m:t>𝑃</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b="0" i="1" smtClean="0">
                                <a:latin typeface="Cambria Math" panose="02040503050406030204" pitchFamily="18" charset="0"/>
                              </a:rPr>
                              <m:t>0</m:t>
                            </m:r>
                          </m:sub>
                        </m:sSub>
                      </m:e>
                    </m:d>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m:t>
                        </m:r>
                      </m:sup>
                    </m:sSup>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b="0" i="1" smtClean="0">
                                <a:latin typeface="Cambria Math" panose="02040503050406030204" pitchFamily="18" charset="0"/>
                              </a:rPr>
                              <m:t>0</m:t>
                            </m:r>
                          </m:sub>
                        </m:sSub>
                      </m:e>
                    </m:d>
                  </m:oMath>
                </a14:m>
                <a:endParaRPr lang="en-US" dirty="0" smtClean="0"/>
              </a:p>
              <a:p>
                <a:endParaRPr lang="en-US" i="1" dirty="0" smtClean="0">
                  <a:latin typeface="Cambria Math" panose="02040503050406030204" pitchFamily="18" charset="0"/>
                </a:endParaRPr>
              </a:p>
              <a:p>
                <a14:m>
                  <m:oMath xmlns:m="http://schemas.openxmlformats.org/officeDocument/2006/math">
                    <m:r>
                      <a:rPr lang="en-US" i="1">
                        <a:latin typeface="Cambria Math" panose="02040503050406030204" pitchFamily="18" charset="0"/>
                      </a:rPr>
                      <m:t>⇒</m:t>
                    </m:r>
                    <m:r>
                      <a:rPr lang="en-US" i="1">
                        <a:latin typeface="Cambria Math" panose="02040503050406030204" pitchFamily="18" charset="0"/>
                      </a:rPr>
                      <m:t>𝐽</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m:t>
                            </m:r>
                          </m:sup>
                        </m:sSup>
                        <m:d>
                          <m:dPr>
                            <m:ctrlPr>
                              <a:rPr lang="en-US"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m:t>
                        </m:r>
                        <m:r>
                          <a:rPr lang="en-US" i="1">
                            <a:latin typeface="Cambria Math" panose="02040503050406030204" pitchFamily="18" charset="0"/>
                          </a:rPr>
                          <m:t>𝑡</m:t>
                        </m:r>
                      </m:e>
                    </m:d>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sSup>
                      <m:sSupPr>
                        <m:ctrlPr>
                          <a:rPr lang="en-US" i="1">
                            <a:latin typeface="Cambria Math" panose="02040503050406030204" pitchFamily="18" charset="0"/>
                          </a:rPr>
                        </m:ctrlPr>
                      </m:sSupPr>
                      <m:e>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m:t>
                            </m:r>
                          </m:sup>
                        </m:sSup>
                      </m:e>
                      <m:sup>
                        <m:r>
                          <a:rPr lang="en-US" i="1">
                            <a:latin typeface="Cambria Math" panose="02040503050406030204" pitchFamily="18" charset="0"/>
                          </a:rPr>
                          <m:t>𝑇</m:t>
                        </m:r>
                      </m:sup>
                    </m:sSup>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0</m:t>
                            </m:r>
                          </m:sub>
                        </m:sSub>
                      </m:e>
                    </m:d>
                    <m:r>
                      <a:rPr lang="en-US" i="1">
                        <a:latin typeface="Cambria Math" panose="02040503050406030204" pitchFamily="18" charset="0"/>
                      </a:rPr>
                      <m:t>𝑃</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0</m:t>
                            </m:r>
                          </m:sub>
                        </m:sSub>
                      </m:e>
                    </m:d>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m:t>
                        </m:r>
                      </m:sup>
                    </m:sSup>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0</m:t>
                            </m:r>
                          </m:sub>
                        </m:sSub>
                      </m:e>
                    </m:d>
                  </m:oMath>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043"/>
                </a:stretch>
              </a:blipFill>
            </p:spPr>
            <p:txBody>
              <a:bodyPr/>
              <a:lstStyle/>
              <a:p>
                <a:r>
                  <a:rPr lang="en-US">
                    <a:noFill/>
                  </a:rPr>
                  <a:t> </a:t>
                </a:r>
              </a:p>
            </p:txBody>
          </p:sp>
        </mc:Fallback>
      </mc:AlternateContent>
      <p:cxnSp>
        <p:nvCxnSpPr>
          <p:cNvPr id="5" name="Straight Arrow Connector 4"/>
          <p:cNvCxnSpPr/>
          <p:nvPr/>
        </p:nvCxnSpPr>
        <p:spPr>
          <a:xfrm flipH="1">
            <a:off x="4049486" y="3614057"/>
            <a:ext cx="2177143" cy="7112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 name="Straight Arrow Connector 5"/>
          <p:cNvCxnSpPr/>
          <p:nvPr/>
        </p:nvCxnSpPr>
        <p:spPr>
          <a:xfrm flipH="1">
            <a:off x="1647371" y="4325257"/>
            <a:ext cx="2177143" cy="7112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0589875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85000" lnSpcReduction="20000"/>
              </a:bodyPr>
              <a:lstStyle/>
              <a:p>
                <a:r>
                  <a:rPr lang="en-US" dirty="0" smtClean="0"/>
                  <a:t>Hence Optimal Value of cost functional is given by </a:t>
                </a:r>
              </a:p>
              <a:p>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𝐽</m:t>
                        </m:r>
                      </m:e>
                      <m:sup>
                        <m:r>
                          <a:rPr lang="en-US" b="0" i="1" smtClean="0">
                            <a:latin typeface="Cambria Math" panose="02040503050406030204" pitchFamily="18" charset="0"/>
                          </a:rPr>
                          <m:t>∗</m:t>
                        </m:r>
                      </m:sup>
                    </m:sSup>
                    <m:d>
                      <m:dPr>
                        <m:ctrlPr>
                          <a:rPr lang="en-US" b="0" i="1" smtClean="0">
                            <a:latin typeface="Cambria Math" panose="02040503050406030204" pitchFamily="18" charset="0"/>
                          </a:rPr>
                        </m:ctrlPr>
                      </m:dPr>
                      <m:e>
                        <m:r>
                          <a:rPr lang="en-US" b="0" i="1" smtClean="0">
                            <a:latin typeface="Cambria Math" panose="02040503050406030204" pitchFamily="18" charset="0"/>
                          </a:rPr>
                          <m:t>.</m:t>
                        </m:r>
                      </m:e>
                    </m:d>
                    <m:r>
                      <a:rPr lang="en-US" b="0" i="1" smtClean="0">
                        <a:latin typeface="Cambria Math" panose="02040503050406030204" pitchFamily="18" charset="0"/>
                      </a:rPr>
                      <m:t>=</m:t>
                    </m:r>
                    <m:r>
                      <a:rPr lang="en-US" i="1">
                        <a:latin typeface="Cambria Math" panose="02040503050406030204" pitchFamily="18" charset="0"/>
                      </a:rPr>
                      <m:t>𝐽</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m:t>
                            </m:r>
                          </m:sup>
                        </m:sSup>
                        <m:d>
                          <m:dPr>
                            <m:ctrlPr>
                              <a:rPr lang="en-US"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m:t>
                        </m:r>
                        <m:r>
                          <a:rPr lang="en-US" i="1">
                            <a:latin typeface="Cambria Math" panose="02040503050406030204" pitchFamily="18" charset="0"/>
                          </a:rPr>
                          <m:t>𝑡</m:t>
                        </m:r>
                      </m:e>
                    </m:d>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sSup>
                      <m:sSupPr>
                        <m:ctrlPr>
                          <a:rPr lang="en-US" i="1">
                            <a:latin typeface="Cambria Math" panose="02040503050406030204" pitchFamily="18" charset="0"/>
                          </a:rPr>
                        </m:ctrlPr>
                      </m:sSupPr>
                      <m:e>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m:t>
                            </m:r>
                          </m:sup>
                        </m:sSup>
                      </m:e>
                      <m:sup>
                        <m:r>
                          <a:rPr lang="en-US" i="1">
                            <a:latin typeface="Cambria Math" panose="02040503050406030204" pitchFamily="18" charset="0"/>
                          </a:rPr>
                          <m:t>𝑇</m:t>
                        </m:r>
                      </m:sup>
                    </m:sSup>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0</m:t>
                            </m:r>
                          </m:sub>
                        </m:sSub>
                      </m:e>
                    </m:d>
                    <m:r>
                      <a:rPr lang="en-US" i="1">
                        <a:latin typeface="Cambria Math" panose="02040503050406030204" pitchFamily="18" charset="0"/>
                      </a:rPr>
                      <m:t>𝑃</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0</m:t>
                            </m:r>
                          </m:sub>
                        </m:sSub>
                      </m:e>
                    </m:d>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m:t>
                        </m:r>
                      </m:sup>
                    </m:sSup>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0</m:t>
                            </m:r>
                          </m:sub>
                        </m:sSub>
                      </m:e>
                    </m:d>
                  </m:oMath>
                </a14:m>
                <a:endParaRPr lang="en-US" dirty="0" smtClean="0"/>
              </a:p>
              <a:p>
                <a:endParaRPr lang="en-US" dirty="0"/>
              </a:p>
              <a:p>
                <a:endParaRPr lang="en-US" dirty="0" smtClean="0"/>
              </a:p>
              <a:p>
                <a:endParaRPr lang="en-US" dirty="0"/>
              </a:p>
              <a:p>
                <a:endParaRPr lang="en-US" dirty="0" smtClean="0"/>
              </a:p>
              <a:p>
                <a:endParaRPr lang="en-US" dirty="0"/>
              </a:p>
              <a:p>
                <a:r>
                  <a:rPr lang="en-US" dirty="0" smtClean="0"/>
                  <a:t>Note: </a:t>
                </a:r>
              </a:p>
              <a:p>
                <a:pPr lvl="1"/>
                <a:r>
                  <a:rPr lang="en-US" dirty="0" smtClean="0"/>
                  <a:t>In all above discussion, we assumed that system is time variant i.e. A(t), B(t), C(t), D(t), F(t), Q(t) &amp; R(t) are time dependent </a:t>
                </a:r>
              </a:p>
              <a:p>
                <a:pPr lvl="1"/>
                <a:r>
                  <a:rPr lang="en-US" dirty="0" smtClean="0"/>
                  <a:t>For time invariant system above matrices will be independent of time i.e. A, B, C, D, F, Q, R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812" t="-3221"/>
                </a:stretch>
              </a:blipFill>
            </p:spPr>
            <p:txBody>
              <a:bodyPr/>
              <a:lstStyle/>
              <a:p>
                <a:r>
                  <a:rPr lang="en-US">
                    <a:noFill/>
                  </a:rPr>
                  <a:t> </a:t>
                </a:r>
              </a:p>
            </p:txBody>
          </p:sp>
        </mc:Fallback>
      </mc:AlternateContent>
    </p:spTree>
    <p:extLst>
      <p:ext uri="{BB962C8B-B14F-4D97-AF65-F5344CB8AC3E}">
        <p14:creationId xmlns:p14="http://schemas.microsoft.com/office/powerpoint/2010/main" val="4689238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Infinite time LQR problem for time invariant system: (Infinite Horizon LQR Problem)       Lect:40</a:t>
            </a:r>
            <a:endParaRPr lang="en-US" b="1"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20000"/>
              </a:bodyPr>
              <a:lstStyle/>
              <a:p>
                <a:r>
                  <a:rPr lang="en-US" dirty="0" smtClean="0"/>
                  <a:t>Let us consider the plant (LTI plant) as </a:t>
                </a:r>
              </a:p>
              <a:p>
                <a14:m>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𝑋</m:t>
                        </m:r>
                      </m:e>
                    </m:acc>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r>
                      <a:rPr lang="en-US" b="0" i="1" smtClean="0">
                        <a:latin typeface="Cambria Math" panose="02040503050406030204" pitchFamily="18" charset="0"/>
                      </a:rPr>
                      <m:t>=</m:t>
                    </m:r>
                    <m:r>
                      <a:rPr lang="en-US" b="0" i="1" smtClean="0">
                        <a:latin typeface="Cambria Math" panose="02040503050406030204" pitchFamily="18" charset="0"/>
                      </a:rPr>
                      <m:t>𝐴𝑋</m:t>
                    </m:r>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r>
                      <a:rPr lang="en-US" b="0" i="1" smtClean="0">
                        <a:latin typeface="Cambria Math" panose="02040503050406030204" pitchFamily="18" charset="0"/>
                      </a:rPr>
                      <m:t>+</m:t>
                    </m:r>
                    <m:r>
                      <a:rPr lang="en-US" b="0" i="1" smtClean="0">
                        <a:latin typeface="Cambria Math" panose="02040503050406030204" pitchFamily="18" charset="0"/>
                      </a:rPr>
                      <m:t>𝐵𝑈</m:t>
                    </m:r>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r>
                      <a:rPr lang="en-US" b="0" i="1" smtClean="0">
                        <a:latin typeface="Cambria Math" panose="02040503050406030204" pitchFamily="18" charset="0"/>
                      </a:rPr>
                      <m:t>.</m:t>
                    </m:r>
                  </m:oMath>
                </a14:m>
                <a:r>
                  <a:rPr lang="en-US" dirty="0" smtClean="0"/>
                  <a:t>	 ---(1)	</a:t>
                </a:r>
                <a14:m>
                  <m:oMath xmlns:m="http://schemas.openxmlformats.org/officeDocument/2006/math">
                    <m:r>
                      <a:rPr lang="en-US" b="0" i="1" smtClean="0">
                        <a:latin typeface="Cambria Math" panose="02040503050406030204" pitchFamily="18" charset="0"/>
                      </a:rPr>
                      <m:t>𝑋</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0</m:t>
                            </m:r>
                          </m:sub>
                        </m:sSub>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0</m:t>
                        </m:r>
                      </m:sub>
                    </m:sSub>
                  </m:oMath>
                </a14:m>
                <a:r>
                  <a:rPr lang="en-US" dirty="0" smtClean="0"/>
                  <a:t>	given </a:t>
                </a:r>
              </a:p>
              <a:p>
                <a:r>
                  <a:rPr lang="en-US" dirty="0" smtClean="0"/>
                  <a:t>And P.I. As </a:t>
                </a:r>
              </a:p>
              <a:p>
                <a14:m>
                  <m:oMath xmlns:m="http://schemas.openxmlformats.org/officeDocument/2006/math">
                    <m:r>
                      <a:rPr lang="en-US" b="0" i="1" smtClean="0">
                        <a:latin typeface="Cambria Math" panose="02040503050406030204" pitchFamily="18" charset="0"/>
                      </a:rPr>
                      <m:t>𝐽</m:t>
                    </m:r>
                    <m:r>
                      <a:rPr lang="en-US" b="0" i="1" smtClean="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nary>
                      <m:naryPr>
                        <m:limLoc m:val="undOvr"/>
                        <m:ctrlPr>
                          <a:rPr lang="en-US" i="1">
                            <a:latin typeface="Cambria Math" panose="02040503050406030204" pitchFamily="18" charset="0"/>
                          </a:rPr>
                        </m:ctrlPr>
                      </m:naryPr>
                      <m:sub>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0</m:t>
                            </m:r>
                          </m:sub>
                        </m:sSub>
                        <m:r>
                          <a:rPr lang="en-US" b="0" i="1" smtClean="0">
                            <a:latin typeface="Cambria Math" panose="02040503050406030204" pitchFamily="18" charset="0"/>
                          </a:rPr>
                          <m:t>=0</m:t>
                        </m:r>
                      </m:sub>
                      <m:sup>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𝑓</m:t>
                            </m:r>
                          </m:sub>
                        </m:sSub>
                        <m:r>
                          <a:rPr lang="en-US" i="1" smtClean="0">
                            <a:latin typeface="Cambria Math" panose="02040503050406030204" pitchFamily="18" charset="0"/>
                            <a:ea typeface="Cambria Math" panose="02040503050406030204" pitchFamily="18" charset="0"/>
                          </a:rPr>
                          <m:t>=∞</m:t>
                        </m:r>
                      </m:sup>
                      <m:e>
                        <m:d>
                          <m:dPr>
                            <m:begChr m:val="["/>
                            <m:endChr m:val="]"/>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𝑇</m:t>
                                </m:r>
                              </m:sup>
                            </m:sSup>
                            <m:d>
                              <m:dPr>
                                <m:ctrlPr>
                                  <a:rPr lang="en-US"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𝑄𝑋</m:t>
                            </m:r>
                            <m:d>
                              <m:dPr>
                                <m:ctrlPr>
                                  <a:rPr lang="en-US"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𝑈</m:t>
                                </m:r>
                              </m:e>
                              <m:sup>
                                <m:r>
                                  <a:rPr lang="en-US" i="1">
                                    <a:latin typeface="Cambria Math" panose="02040503050406030204" pitchFamily="18" charset="0"/>
                                  </a:rPr>
                                  <m:t>𝑇</m:t>
                                </m:r>
                              </m:sup>
                            </m:sSup>
                            <m:d>
                              <m:dPr>
                                <m:ctrlPr>
                                  <a:rPr lang="en-US"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𝑅𝑈</m:t>
                            </m:r>
                            <m:d>
                              <m:dPr>
                                <m:ctrlPr>
                                  <a:rPr lang="en-US" i="1">
                                    <a:latin typeface="Cambria Math" panose="02040503050406030204" pitchFamily="18" charset="0"/>
                                  </a:rPr>
                                </m:ctrlPr>
                              </m:dPr>
                              <m:e>
                                <m:r>
                                  <a:rPr lang="en-US" i="1">
                                    <a:latin typeface="Cambria Math" panose="02040503050406030204" pitchFamily="18" charset="0"/>
                                  </a:rPr>
                                  <m:t>𝑡</m:t>
                                </m:r>
                              </m:e>
                            </m:d>
                          </m:e>
                        </m:d>
                        <m:r>
                          <a:rPr lang="en-US" i="1">
                            <a:latin typeface="Cambria Math" panose="02040503050406030204" pitchFamily="18" charset="0"/>
                          </a:rPr>
                          <m:t>𝑑𝑡</m:t>
                        </m:r>
                      </m:e>
                    </m:nary>
                  </m:oMath>
                </a14:m>
                <a:r>
                  <a:rPr lang="en-US" dirty="0" smtClean="0"/>
                  <a:t>	---(2)</a:t>
                </a:r>
              </a:p>
              <a:p>
                <a:r>
                  <a:rPr lang="en-US" dirty="0" smtClean="0"/>
                  <a:t>Problem is to find out control low U(t) such that P.I given by equation (2) is minimized and which satisfies dynamic equation (1). </a:t>
                </a:r>
              </a:p>
              <a:p>
                <a:r>
                  <a:rPr lang="en-US" dirty="0" smtClean="0"/>
                  <a:t>Note:</a:t>
                </a:r>
              </a:p>
              <a:p>
                <a:pPr lvl="1"/>
                <a:r>
                  <a:rPr lang="en-US" dirty="0" smtClean="0"/>
                  <a:t>Infinite time LQR problem can be obtained just after putting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𝑓</m:t>
                        </m:r>
                      </m:sub>
                    </m:sSub>
                    <m:r>
                      <a:rPr lang="en-US" i="1">
                        <a:latin typeface="Cambria Math" panose="02040503050406030204" pitchFamily="18" charset="0"/>
                        <a:ea typeface="Cambria Math" panose="02040503050406030204" pitchFamily="18" charset="0"/>
                      </a:rPr>
                      <m:t>=∞</m:t>
                    </m:r>
                  </m:oMath>
                </a14:m>
                <a:r>
                  <a:rPr lang="en-US" dirty="0" smtClean="0"/>
                  <a:t> in finite time LQR problem. With this substitution terminal cost will become zero. </a:t>
                </a:r>
              </a:p>
              <a:p>
                <a:pPr lvl="1"/>
                <a:r>
                  <a:rPr lang="en-US" dirty="0" smtClean="0"/>
                  <a:t>In above P.I terminal cost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𝐽</m:t>
                        </m:r>
                        <m:d>
                          <m:dPr>
                            <m:ctrlPr>
                              <a:rPr lang="en-US" i="1">
                                <a:latin typeface="Cambria Math" panose="02040503050406030204" pitchFamily="18" charset="0"/>
                              </a:rPr>
                            </m:ctrlPr>
                          </m:dPr>
                          <m:e>
                            <m:r>
                              <a:rPr lang="en-US" i="1">
                                <a:latin typeface="Cambria Math" panose="02040503050406030204" pitchFamily="18" charset="0"/>
                              </a:rPr>
                              <m:t>.</m:t>
                            </m:r>
                          </m:e>
                        </m:d>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r>
                          <a:rPr lang="en-US" i="1">
                            <a:latin typeface="Cambria Math" panose="02040503050406030204" pitchFamily="18" charset="0"/>
                          </a:rPr>
                          <m:t>𝑋</m:t>
                        </m:r>
                      </m:e>
                      <m:sup>
                        <m:r>
                          <a:rPr lang="en-US" i="1">
                            <a:latin typeface="Cambria Math" panose="02040503050406030204" pitchFamily="18" charset="0"/>
                          </a:rPr>
                          <m:t>𝑇</m:t>
                        </m:r>
                      </m:sup>
                    </m:sSup>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𝑓</m:t>
                            </m:r>
                          </m:sub>
                        </m:sSub>
                      </m:e>
                    </m:d>
                    <m:r>
                      <a:rPr lang="en-US" i="1">
                        <a:latin typeface="Cambria Math" panose="02040503050406030204" pitchFamily="18" charset="0"/>
                      </a:rPr>
                      <m:t>𝐹</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𝑓</m:t>
                            </m:r>
                          </m:sub>
                        </m:sSub>
                      </m:e>
                    </m:d>
                    <m:r>
                      <a:rPr lang="en-US" i="1">
                        <a:latin typeface="Cambria Math" panose="02040503050406030204" pitchFamily="18" charset="0"/>
                      </a:rPr>
                      <m:t>𝑋</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𝑓</m:t>
                            </m:r>
                          </m:sub>
                        </m:sSub>
                      </m:e>
                    </m:d>
                  </m:oMath>
                </a14:m>
                <a:r>
                  <a:rPr lang="en-US" dirty="0" smtClean="0"/>
                  <a:t> =0 </a:t>
                </a:r>
              </a:p>
              <a:p>
                <a:pPr lvl="1"/>
                <a:r>
                  <a:rPr lang="en-US" dirty="0" smtClean="0"/>
                  <a:t>Because when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𝑓</m:t>
                        </m:r>
                      </m:sub>
                    </m:sSub>
                    <m:r>
                      <a:rPr lang="en-US" i="1">
                        <a:latin typeface="Cambria Math" panose="02040503050406030204" pitchFamily="18" charset="0"/>
                        <a:ea typeface="Cambria Math" panose="02040503050406030204" pitchFamily="18" charset="0"/>
                      </a:rPr>
                      <m:t>=∞</m:t>
                    </m:r>
                  </m:oMath>
                </a14:m>
                <a:r>
                  <a:rPr lang="en-US" dirty="0" smtClean="0"/>
                  <a:t>, system states will approach to equilibrium point that is close to origin </a:t>
                </a:r>
                <a14:m>
                  <m:oMath xmlns:m="http://schemas.openxmlformats.org/officeDocument/2006/math">
                    <m:r>
                      <a:rPr lang="en-US" b="0" i="0" smtClean="0">
                        <a:latin typeface="Cambria Math" panose="02040503050406030204" pitchFamily="18" charset="0"/>
                      </a:rPr>
                      <m:t>⇒</m:t>
                    </m:r>
                    <m:r>
                      <a:rPr lang="en-US" i="1">
                        <a:latin typeface="Cambria Math" panose="02040503050406030204" pitchFamily="18" charset="0"/>
                      </a:rPr>
                      <m:t>𝑋</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𝑓</m:t>
                            </m:r>
                          </m:sub>
                        </m:sSub>
                      </m:e>
                    </m:d>
                  </m:oMath>
                </a14:m>
                <a:r>
                  <a:rPr lang="en-US" dirty="0"/>
                  <a:t> =0 </a:t>
                </a:r>
              </a:p>
              <a:p>
                <a:pPr lvl="1"/>
                <a:endParaRPr lang="en-US" dirty="0" smtClean="0"/>
              </a:p>
              <a:p>
                <a:endParaRPr lang="en-US" dirty="0" smtClean="0"/>
              </a:p>
              <a:p>
                <a:endParaRPr lang="en-US" dirty="0" smtClean="0"/>
              </a:p>
              <a:p>
                <a:endParaRPr lang="en-US" dirty="0" smtClean="0"/>
              </a:p>
              <a:p>
                <a:endParaRPr lang="en-US" dirty="0" smtClean="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928" t="-3501" r="-232" b="-2801"/>
                </a:stretch>
              </a:blipFill>
            </p:spPr>
            <p:txBody>
              <a:bodyPr/>
              <a:lstStyle/>
              <a:p>
                <a:r>
                  <a:rPr lang="en-US">
                    <a:noFill/>
                  </a:rPr>
                  <a:t> </a:t>
                </a:r>
              </a:p>
            </p:txBody>
          </p:sp>
        </mc:Fallback>
      </mc:AlternateContent>
    </p:spTree>
    <p:extLst>
      <p:ext uri="{BB962C8B-B14F-4D97-AF65-F5344CB8AC3E}">
        <p14:creationId xmlns:p14="http://schemas.microsoft.com/office/powerpoint/2010/main" val="35679524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Infinite time LQR problem for time invariant system: (Infinite Horizon LQR Problem)</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All condition of finite time LQR problem are also valid for infinite time LQR problem.</a:t>
                </a:r>
              </a:p>
              <a:p>
                <a:r>
                  <a:rPr lang="en-US" dirty="0" smtClean="0"/>
                  <a:t>With one additional condition that is system given by </a:t>
                </a:r>
                <a:r>
                  <a:rPr lang="en-US" dirty="0" err="1" smtClean="0"/>
                  <a:t>equ</a:t>
                </a:r>
                <a:r>
                  <a:rPr lang="en-US" dirty="0" smtClean="0"/>
                  <a:t> (1) is controllable</a:t>
                </a:r>
                <a:r>
                  <a:rPr lang="en-US" dirty="0"/>
                  <a:t> (Pair A &amp; B must be completely controllable)</a:t>
                </a:r>
                <a:r>
                  <a:rPr lang="en-US" dirty="0" smtClean="0"/>
                  <a:t>. This assumption ensures a bounded performance (J is bounded). </a:t>
                </a:r>
              </a:p>
              <a:p>
                <a:r>
                  <a:rPr lang="en-US" dirty="0" smtClean="0"/>
                  <a:t>It can be shown that the P.I given by </a:t>
                </a:r>
                <a:r>
                  <a:rPr lang="en-US" dirty="0" err="1" smtClean="0"/>
                  <a:t>equ</a:t>
                </a:r>
                <a:r>
                  <a:rPr lang="en-US" dirty="0" smtClean="0"/>
                  <a:t> (2)  and assumption </a:t>
                </a:r>
                <a14:m>
                  <m:oMath xmlns:m="http://schemas.openxmlformats.org/officeDocument/2006/math">
                    <m:r>
                      <a:rPr lang="en-US" b="0" i="1" smtClean="0">
                        <a:latin typeface="Cambria Math" panose="02040503050406030204" pitchFamily="18" charset="0"/>
                      </a:rPr>
                      <m:t>𝑋</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𝑓</m:t>
                            </m:r>
                          </m:sub>
                        </m:sSub>
                        <m:r>
                          <a:rPr lang="en-US" b="0" i="1" smtClean="0">
                            <a:latin typeface="Cambria Math" panose="02040503050406030204" pitchFamily="18" charset="0"/>
                            <a:ea typeface="Cambria Math" panose="02040503050406030204" pitchFamily="18" charset="0"/>
                          </a:rPr>
                          <m:t>→∞</m:t>
                        </m:r>
                      </m:e>
                    </m:d>
                    <m:r>
                      <a:rPr lang="en-US" b="0" i="1" smtClean="0">
                        <a:latin typeface="Cambria Math" panose="02040503050406030204" pitchFamily="18" charset="0"/>
                      </a:rPr>
                      <m:t>=0</m:t>
                    </m:r>
                  </m:oMath>
                </a14:m>
                <a:r>
                  <a:rPr lang="en-US" dirty="0" smtClean="0"/>
                  <a:t>, the matrix </a:t>
                </a:r>
                <a14:m>
                  <m:oMath xmlns:m="http://schemas.openxmlformats.org/officeDocument/2006/math">
                    <m:func>
                      <m:funcPr>
                        <m:ctrlPr>
                          <a:rPr lang="en-US" i="1" smtClean="0">
                            <a:latin typeface="Cambria Math" panose="02040503050406030204" pitchFamily="18" charset="0"/>
                          </a:rPr>
                        </m:ctrlPr>
                      </m:funcPr>
                      <m:fName>
                        <m:limLow>
                          <m:limLowPr>
                            <m:ctrlPr>
                              <a:rPr lang="en-US" i="1" smtClean="0">
                                <a:latin typeface="Cambria Math" panose="02040503050406030204" pitchFamily="18" charset="0"/>
                              </a:rPr>
                            </m:ctrlPr>
                          </m:limLowPr>
                          <m:e>
                            <m:r>
                              <m:rPr>
                                <m:sty m:val="p"/>
                              </m:rPr>
                              <a:rPr lang="en-US" i="0" smtClean="0">
                                <a:latin typeface="Cambria Math" panose="02040503050406030204" pitchFamily="18" charset="0"/>
                              </a:rPr>
                              <m:t>lim</m:t>
                            </m:r>
                          </m:e>
                          <m:lim>
                            <m:r>
                              <a:rPr lang="en-US" b="0" i="1" smtClean="0">
                                <a:latin typeface="Cambria Math" panose="02040503050406030204" pitchFamily="18" charset="0"/>
                              </a:rPr>
                              <m:t>𝑡</m:t>
                            </m:r>
                            <m:r>
                              <a:rPr lang="en-US" i="1" smtClean="0">
                                <a:latin typeface="Cambria Math" panose="02040503050406030204" pitchFamily="18" charset="0"/>
                              </a:rPr>
                              <m:t>→∞</m:t>
                            </m:r>
                          </m:lim>
                        </m:limLow>
                      </m:fName>
                      <m:e>
                        <m:r>
                          <a:rPr lang="en-US" b="0" i="1" smtClean="0">
                            <a:latin typeface="Cambria Math" panose="02040503050406030204" pitchFamily="18" charset="0"/>
                          </a:rPr>
                          <m:t>𝑃</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𝑓</m:t>
                                </m:r>
                              </m:sub>
                            </m:sSub>
                          </m:e>
                        </m:d>
                      </m:e>
                    </m:func>
                    <m:r>
                      <a:rPr lang="en-US" b="0" i="1" smtClean="0">
                        <a:latin typeface="Cambria Math" panose="02040503050406030204" pitchFamily="18" charset="0"/>
                      </a:rPr>
                      <m:t>=</m:t>
                    </m:r>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𝑐𝑜𝑛𝑠𝑡𝑎𝑛𝑡</m:t>
                    </m:r>
                    <m:r>
                      <a:rPr lang="en-US" b="0" i="1" smtClean="0">
                        <a:latin typeface="Cambria Math" panose="02040503050406030204" pitchFamily="18" charset="0"/>
                      </a:rPr>
                      <m:t> </m:t>
                    </m:r>
                    <m:r>
                      <a:rPr lang="en-US" b="0" i="1" smtClean="0">
                        <a:latin typeface="Cambria Math" panose="02040503050406030204" pitchFamily="18" charset="0"/>
                      </a:rPr>
                      <m:t>𝑚𝑎𝑡𝑟𝑖𝑥</m:t>
                    </m:r>
                    <m:r>
                      <a:rPr lang="en-US" b="0" i="1" smtClean="0">
                        <a:latin typeface="Cambria Math" panose="02040503050406030204" pitchFamily="18" charset="0"/>
                      </a:rPr>
                      <m:t> </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043" t="-2241" r="-1043"/>
                </a:stretch>
              </a:blipFill>
            </p:spPr>
            <p:txBody>
              <a:bodyPr/>
              <a:lstStyle/>
              <a:p>
                <a:r>
                  <a:rPr lang="en-US">
                    <a:noFill/>
                  </a:rPr>
                  <a:t> </a:t>
                </a:r>
              </a:p>
            </p:txBody>
          </p:sp>
        </mc:Fallback>
      </mc:AlternateContent>
    </p:spTree>
    <p:extLst>
      <p:ext uri="{BB962C8B-B14F-4D97-AF65-F5344CB8AC3E}">
        <p14:creationId xmlns:p14="http://schemas.microsoft.com/office/powerpoint/2010/main" val="41755622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LQR </a:t>
            </a:r>
            <a:r>
              <a:rPr lang="en-US" dirty="0"/>
              <a:t>problem</a:t>
            </a:r>
          </a:p>
        </p:txBody>
      </p:sp>
      <p:sp>
        <p:nvSpPr>
          <p:cNvPr id="3" name="Content Placeholder 2"/>
          <p:cNvSpPr>
            <a:spLocks noGrp="1"/>
          </p:cNvSpPr>
          <p:nvPr>
            <p:ph idx="1"/>
          </p:nvPr>
        </p:nvSpPr>
        <p:spPr/>
        <p:txBody>
          <a:bodyPr>
            <a:normAutofit/>
          </a:bodyPr>
          <a:lstStyle/>
          <a:p>
            <a:r>
              <a:rPr lang="en-US" dirty="0" smtClean="0"/>
              <a:t>Linear Quadratic Regulator Problem (Regulator=&gt; Optimal Control)</a:t>
            </a:r>
          </a:p>
          <a:p>
            <a:r>
              <a:rPr lang="en-US" dirty="0" smtClean="0"/>
              <a:t>Two types </a:t>
            </a:r>
          </a:p>
          <a:p>
            <a:pPr lvl="1"/>
            <a:r>
              <a:rPr lang="en-US" dirty="0" smtClean="0"/>
              <a:t>Finite time LQR problem </a:t>
            </a:r>
          </a:p>
          <a:p>
            <a:pPr lvl="1"/>
            <a:r>
              <a:rPr lang="en-US" dirty="0" smtClean="0"/>
              <a:t>Infinite time LQR Problem </a:t>
            </a:r>
          </a:p>
          <a:p>
            <a:pPr lvl="1"/>
            <a:endParaRPr lang="en-US" dirty="0"/>
          </a:p>
          <a:p>
            <a:endParaRPr lang="en-US" dirty="0" smtClean="0"/>
          </a:p>
          <a:p>
            <a:endParaRPr lang="en-US" dirty="0"/>
          </a:p>
        </p:txBody>
      </p:sp>
    </p:spTree>
    <p:extLst>
      <p:ext uri="{BB962C8B-B14F-4D97-AF65-F5344CB8AC3E}">
        <p14:creationId xmlns:p14="http://schemas.microsoft.com/office/powerpoint/2010/main" val="36586957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Infinite time LQR problem for time invariant system: (Infinite Horizon LQR Problem)</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Same as in finite time LQR problem, we know </a:t>
                </a:r>
                <a:endParaRPr lang="en-US" i="1" dirty="0">
                  <a:latin typeface="Cambria Math" panose="02040503050406030204" pitchFamily="18" charset="0"/>
                </a:endParaRPr>
              </a:p>
              <a:p>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𝑃</m:t>
                        </m:r>
                      </m:e>
                    </m:acc>
                    <m:r>
                      <a:rPr lang="en-US" b="0" i="1" smtClean="0">
                        <a:latin typeface="Cambria Math" panose="02040503050406030204" pitchFamily="18" charset="0"/>
                      </a:rPr>
                      <m:t>=</m:t>
                    </m:r>
                    <m:r>
                      <a:rPr lang="en-US" i="1">
                        <a:latin typeface="Cambria Math" panose="02040503050406030204" pitchFamily="18" charset="0"/>
                      </a:rPr>
                      <m:t>−</m:t>
                    </m:r>
                    <m:d>
                      <m:dPr>
                        <m:begChr m:val="["/>
                        <m:endChr m:val="]"/>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𝐴</m:t>
                            </m:r>
                          </m:e>
                          <m:sup>
                            <m:r>
                              <a:rPr lang="en-US" i="1">
                                <a:latin typeface="Cambria Math" panose="02040503050406030204" pitchFamily="18" charset="0"/>
                              </a:rPr>
                              <m:t>𝑇</m:t>
                            </m:r>
                          </m:sup>
                        </m:sSup>
                        <m:r>
                          <a:rPr lang="en-US" i="1">
                            <a:latin typeface="Cambria Math" panose="02040503050406030204" pitchFamily="18" charset="0"/>
                          </a:rPr>
                          <m:t>𝑃</m:t>
                        </m:r>
                        <m:r>
                          <a:rPr lang="en-US" i="1">
                            <a:latin typeface="Cambria Math" panose="02040503050406030204" pitchFamily="18" charset="0"/>
                          </a:rPr>
                          <m:t>+</m:t>
                        </m:r>
                        <m:r>
                          <a:rPr lang="en-US" i="1">
                            <a:latin typeface="Cambria Math" panose="02040503050406030204" pitchFamily="18" charset="0"/>
                          </a:rPr>
                          <m:t>𝑃𝐴</m:t>
                        </m:r>
                        <m:r>
                          <a:rPr lang="en-US" i="1">
                            <a:latin typeface="Cambria Math" panose="02040503050406030204" pitchFamily="18" charset="0"/>
                          </a:rPr>
                          <m:t>−</m:t>
                        </m:r>
                        <m:r>
                          <a:rPr lang="en-US" i="1">
                            <a:latin typeface="Cambria Math" panose="02040503050406030204" pitchFamily="18" charset="0"/>
                          </a:rPr>
                          <m:t>𝑃𝐵</m:t>
                        </m:r>
                        <m:sSup>
                          <m:sSupPr>
                            <m:ctrlPr>
                              <a:rPr lang="en-US" i="1">
                                <a:latin typeface="Cambria Math" panose="02040503050406030204" pitchFamily="18" charset="0"/>
                              </a:rPr>
                            </m:ctrlPr>
                          </m:sSupPr>
                          <m:e>
                            <m:r>
                              <a:rPr lang="en-US" i="1">
                                <a:latin typeface="Cambria Math" panose="02040503050406030204" pitchFamily="18" charset="0"/>
                              </a:rPr>
                              <m:t>𝑅</m:t>
                            </m:r>
                          </m:e>
                          <m:sup>
                            <m:r>
                              <a:rPr lang="en-US" i="1">
                                <a:latin typeface="Cambria Math" panose="02040503050406030204" pitchFamily="18" charset="0"/>
                              </a:rPr>
                              <m:t>−1</m:t>
                            </m:r>
                          </m:sup>
                        </m:sSup>
                        <m:sSup>
                          <m:sSupPr>
                            <m:ctrlPr>
                              <a:rPr lang="en-US" i="1">
                                <a:latin typeface="Cambria Math" panose="02040503050406030204" pitchFamily="18" charset="0"/>
                              </a:rPr>
                            </m:ctrlPr>
                          </m:sSupPr>
                          <m:e>
                            <m:r>
                              <a:rPr lang="en-US" i="1">
                                <a:latin typeface="Cambria Math" panose="02040503050406030204" pitchFamily="18" charset="0"/>
                              </a:rPr>
                              <m:t>𝐵</m:t>
                            </m:r>
                          </m:e>
                          <m:sup>
                            <m:r>
                              <a:rPr lang="en-US" i="1">
                                <a:latin typeface="Cambria Math" panose="02040503050406030204" pitchFamily="18" charset="0"/>
                              </a:rPr>
                              <m:t>𝑇</m:t>
                            </m:r>
                          </m:sup>
                        </m:sSup>
                        <m:r>
                          <a:rPr lang="en-US" i="1">
                            <a:latin typeface="Cambria Math" panose="02040503050406030204" pitchFamily="18" charset="0"/>
                          </a:rPr>
                          <m:t>𝑃</m:t>
                        </m:r>
                        <m:r>
                          <a:rPr lang="en-US" i="1">
                            <a:latin typeface="Cambria Math" panose="02040503050406030204" pitchFamily="18" charset="0"/>
                          </a:rPr>
                          <m:t>+</m:t>
                        </m:r>
                        <m:r>
                          <a:rPr lang="en-US" i="1">
                            <a:latin typeface="Cambria Math" panose="02040503050406030204" pitchFamily="18" charset="0"/>
                          </a:rPr>
                          <m:t>𝑄</m:t>
                        </m:r>
                      </m:e>
                    </m:d>
                  </m:oMath>
                </a14:m>
                <a:r>
                  <a:rPr lang="en-US" dirty="0" smtClean="0"/>
                  <a:t>		</a:t>
                </a:r>
                <a14:m>
                  <m:oMath xmlns:m="http://schemas.openxmlformats.org/officeDocument/2006/math">
                    <m:r>
                      <m:rPr>
                        <m:sty m:val="p"/>
                      </m:rPr>
                      <a:rPr lang="en-US" b="0" i="0" smtClean="0">
                        <a:latin typeface="Cambria Math" panose="02040503050406030204" pitchFamily="18" charset="0"/>
                      </a:rPr>
                      <m:t>Put</m:t>
                    </m:r>
                    <m:r>
                      <a:rPr lang="en-US" b="0" i="0" smtClean="0">
                        <a:latin typeface="Cambria Math" panose="02040503050406030204" pitchFamily="18" charset="0"/>
                      </a:rPr>
                      <m:t> </m:t>
                    </m:r>
                    <m:acc>
                      <m:accPr>
                        <m:chr m:val="̇"/>
                        <m:ctrlPr>
                          <a:rPr lang="en-US" i="1">
                            <a:latin typeface="Cambria Math" panose="02040503050406030204" pitchFamily="18" charset="0"/>
                          </a:rPr>
                        </m:ctrlPr>
                      </m:accPr>
                      <m:e>
                        <m:r>
                          <a:rPr lang="en-US" i="1">
                            <a:latin typeface="Cambria Math" panose="02040503050406030204" pitchFamily="18" charset="0"/>
                          </a:rPr>
                          <m:t>𝑃</m:t>
                        </m:r>
                      </m:e>
                    </m:acc>
                    <m:r>
                      <a:rPr lang="en-US" i="1">
                        <a:latin typeface="Cambria Math" panose="02040503050406030204" pitchFamily="18" charset="0"/>
                      </a:rPr>
                      <m:t>=</m:t>
                    </m:r>
                    <m:r>
                      <a:rPr lang="en-US" b="0" i="1" smtClean="0">
                        <a:latin typeface="Cambria Math" panose="02040503050406030204" pitchFamily="18" charset="0"/>
                      </a:rPr>
                      <m:t>0</m:t>
                    </m:r>
                  </m:oMath>
                </a14:m>
                <a:endParaRPr lang="en-US" dirty="0" smtClean="0"/>
              </a:p>
              <a:p>
                <a14:m>
                  <m:oMath xmlns:m="http://schemas.openxmlformats.org/officeDocument/2006/math">
                    <m:r>
                      <a:rPr lang="en-US" b="0" i="1" smtClean="0">
                        <a:latin typeface="Cambria Math" panose="02040503050406030204" pitchFamily="18" charset="0"/>
                      </a:rPr>
                      <m:t>0</m:t>
                    </m:r>
                    <m:r>
                      <a:rPr lang="en-US" i="1">
                        <a:latin typeface="Cambria Math" panose="02040503050406030204" pitchFamily="18" charset="0"/>
                      </a:rPr>
                      <m:t>=−</m:t>
                    </m:r>
                    <m:d>
                      <m:dPr>
                        <m:begChr m:val="["/>
                        <m:endChr m:val="]"/>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𝐴</m:t>
                            </m:r>
                          </m:e>
                          <m:sup>
                            <m:r>
                              <a:rPr lang="en-US" i="1">
                                <a:latin typeface="Cambria Math" panose="02040503050406030204" pitchFamily="18" charset="0"/>
                              </a:rPr>
                              <m:t>𝑇</m:t>
                            </m:r>
                          </m:sup>
                        </m:sSup>
                        <m:r>
                          <a:rPr lang="en-US" i="1">
                            <a:latin typeface="Cambria Math" panose="02040503050406030204" pitchFamily="18" charset="0"/>
                          </a:rPr>
                          <m:t>𝑃</m:t>
                        </m:r>
                        <m:r>
                          <a:rPr lang="en-US" i="1">
                            <a:latin typeface="Cambria Math" panose="02040503050406030204" pitchFamily="18" charset="0"/>
                          </a:rPr>
                          <m:t>+</m:t>
                        </m:r>
                        <m:r>
                          <a:rPr lang="en-US" i="1">
                            <a:latin typeface="Cambria Math" panose="02040503050406030204" pitchFamily="18" charset="0"/>
                          </a:rPr>
                          <m:t>𝑃𝐴</m:t>
                        </m:r>
                        <m:r>
                          <a:rPr lang="en-US" i="1">
                            <a:latin typeface="Cambria Math" panose="02040503050406030204" pitchFamily="18" charset="0"/>
                          </a:rPr>
                          <m:t>−</m:t>
                        </m:r>
                        <m:r>
                          <a:rPr lang="en-US" i="1">
                            <a:latin typeface="Cambria Math" panose="02040503050406030204" pitchFamily="18" charset="0"/>
                          </a:rPr>
                          <m:t>𝑃𝐵</m:t>
                        </m:r>
                        <m:sSup>
                          <m:sSupPr>
                            <m:ctrlPr>
                              <a:rPr lang="en-US" i="1">
                                <a:latin typeface="Cambria Math" panose="02040503050406030204" pitchFamily="18" charset="0"/>
                              </a:rPr>
                            </m:ctrlPr>
                          </m:sSupPr>
                          <m:e>
                            <m:r>
                              <a:rPr lang="en-US" i="1">
                                <a:latin typeface="Cambria Math" panose="02040503050406030204" pitchFamily="18" charset="0"/>
                              </a:rPr>
                              <m:t>𝑅</m:t>
                            </m:r>
                          </m:e>
                          <m:sup>
                            <m:r>
                              <a:rPr lang="en-US" i="1">
                                <a:latin typeface="Cambria Math" panose="02040503050406030204" pitchFamily="18" charset="0"/>
                              </a:rPr>
                              <m:t>−1</m:t>
                            </m:r>
                          </m:sup>
                        </m:sSup>
                        <m:sSup>
                          <m:sSupPr>
                            <m:ctrlPr>
                              <a:rPr lang="en-US" i="1">
                                <a:latin typeface="Cambria Math" panose="02040503050406030204" pitchFamily="18" charset="0"/>
                              </a:rPr>
                            </m:ctrlPr>
                          </m:sSupPr>
                          <m:e>
                            <m:r>
                              <a:rPr lang="en-US" i="1">
                                <a:latin typeface="Cambria Math" panose="02040503050406030204" pitchFamily="18" charset="0"/>
                              </a:rPr>
                              <m:t>𝐵</m:t>
                            </m:r>
                          </m:e>
                          <m:sup>
                            <m:r>
                              <a:rPr lang="en-US" i="1">
                                <a:latin typeface="Cambria Math" panose="02040503050406030204" pitchFamily="18" charset="0"/>
                              </a:rPr>
                              <m:t>𝑇</m:t>
                            </m:r>
                          </m:sup>
                        </m:sSup>
                        <m:r>
                          <a:rPr lang="en-US" i="1">
                            <a:latin typeface="Cambria Math" panose="02040503050406030204" pitchFamily="18" charset="0"/>
                          </a:rPr>
                          <m:t>𝑃</m:t>
                        </m:r>
                        <m:r>
                          <a:rPr lang="en-US" i="1">
                            <a:latin typeface="Cambria Math" panose="02040503050406030204" pitchFamily="18" charset="0"/>
                          </a:rPr>
                          <m:t>+</m:t>
                        </m:r>
                        <m:r>
                          <a:rPr lang="en-US" i="1">
                            <a:latin typeface="Cambria Math" panose="02040503050406030204" pitchFamily="18" charset="0"/>
                          </a:rPr>
                          <m:t>𝑄</m:t>
                        </m:r>
                      </m:e>
                    </m:d>
                  </m:oMath>
                </a14:m>
                <a:endParaRPr lang="en-US" dirty="0" smtClean="0"/>
              </a:p>
              <a:p>
                <a14:m>
                  <m:oMath xmlns:m="http://schemas.openxmlformats.org/officeDocument/2006/math">
                    <m:sSup>
                      <m:sSupPr>
                        <m:ctrlPr>
                          <a:rPr lang="en-US" i="1">
                            <a:latin typeface="Cambria Math" panose="02040503050406030204" pitchFamily="18" charset="0"/>
                          </a:rPr>
                        </m:ctrlPr>
                      </m:sSupPr>
                      <m:e>
                        <m:r>
                          <a:rPr lang="en-US" b="0" i="1" smtClean="0">
                            <a:latin typeface="Cambria Math" panose="02040503050406030204" pitchFamily="18" charset="0"/>
                          </a:rPr>
                          <m:t>⇒</m:t>
                        </m:r>
                        <m:r>
                          <a:rPr lang="en-US" i="1">
                            <a:latin typeface="Cambria Math" panose="02040503050406030204" pitchFamily="18" charset="0"/>
                          </a:rPr>
                          <m:t>𝐴</m:t>
                        </m:r>
                      </m:e>
                      <m:sup>
                        <m:r>
                          <a:rPr lang="en-US" i="1">
                            <a:latin typeface="Cambria Math" panose="02040503050406030204" pitchFamily="18" charset="0"/>
                          </a:rPr>
                          <m:t>𝑇</m:t>
                        </m:r>
                      </m:sup>
                    </m:sSup>
                    <m:r>
                      <a:rPr lang="en-US" i="1">
                        <a:latin typeface="Cambria Math" panose="02040503050406030204" pitchFamily="18" charset="0"/>
                      </a:rPr>
                      <m:t>𝑃</m:t>
                    </m:r>
                    <m:r>
                      <a:rPr lang="en-US" i="1">
                        <a:latin typeface="Cambria Math" panose="02040503050406030204" pitchFamily="18" charset="0"/>
                      </a:rPr>
                      <m:t>+</m:t>
                    </m:r>
                    <m:r>
                      <a:rPr lang="en-US" i="1">
                        <a:latin typeface="Cambria Math" panose="02040503050406030204" pitchFamily="18" charset="0"/>
                      </a:rPr>
                      <m:t>𝑃𝐴</m:t>
                    </m:r>
                    <m:r>
                      <a:rPr lang="en-US" i="1">
                        <a:latin typeface="Cambria Math" panose="02040503050406030204" pitchFamily="18" charset="0"/>
                      </a:rPr>
                      <m:t>−</m:t>
                    </m:r>
                    <m:r>
                      <a:rPr lang="en-US" i="1">
                        <a:latin typeface="Cambria Math" panose="02040503050406030204" pitchFamily="18" charset="0"/>
                      </a:rPr>
                      <m:t>𝑃𝐵</m:t>
                    </m:r>
                    <m:sSup>
                      <m:sSupPr>
                        <m:ctrlPr>
                          <a:rPr lang="en-US" i="1">
                            <a:latin typeface="Cambria Math" panose="02040503050406030204" pitchFamily="18" charset="0"/>
                          </a:rPr>
                        </m:ctrlPr>
                      </m:sSupPr>
                      <m:e>
                        <m:r>
                          <a:rPr lang="en-US" i="1">
                            <a:latin typeface="Cambria Math" panose="02040503050406030204" pitchFamily="18" charset="0"/>
                          </a:rPr>
                          <m:t>𝑅</m:t>
                        </m:r>
                      </m:e>
                      <m:sup>
                        <m:r>
                          <a:rPr lang="en-US" i="1">
                            <a:latin typeface="Cambria Math" panose="02040503050406030204" pitchFamily="18" charset="0"/>
                          </a:rPr>
                          <m:t>−1</m:t>
                        </m:r>
                      </m:sup>
                    </m:sSup>
                    <m:sSup>
                      <m:sSupPr>
                        <m:ctrlPr>
                          <a:rPr lang="en-US" i="1">
                            <a:latin typeface="Cambria Math" panose="02040503050406030204" pitchFamily="18" charset="0"/>
                          </a:rPr>
                        </m:ctrlPr>
                      </m:sSupPr>
                      <m:e>
                        <m:r>
                          <a:rPr lang="en-US" i="1">
                            <a:latin typeface="Cambria Math" panose="02040503050406030204" pitchFamily="18" charset="0"/>
                          </a:rPr>
                          <m:t>𝐵</m:t>
                        </m:r>
                      </m:e>
                      <m:sup>
                        <m:r>
                          <a:rPr lang="en-US" i="1">
                            <a:latin typeface="Cambria Math" panose="02040503050406030204" pitchFamily="18" charset="0"/>
                          </a:rPr>
                          <m:t>𝑇</m:t>
                        </m:r>
                      </m:sup>
                    </m:sSup>
                    <m:r>
                      <a:rPr lang="en-US" i="1">
                        <a:latin typeface="Cambria Math" panose="02040503050406030204" pitchFamily="18" charset="0"/>
                      </a:rPr>
                      <m:t>𝑃</m:t>
                    </m:r>
                    <m:r>
                      <a:rPr lang="en-US" i="1">
                        <a:latin typeface="Cambria Math" panose="02040503050406030204" pitchFamily="18" charset="0"/>
                      </a:rPr>
                      <m:t>+</m:t>
                    </m:r>
                    <m:r>
                      <a:rPr lang="en-US" i="1">
                        <a:latin typeface="Cambria Math" panose="02040503050406030204" pitchFamily="18" charset="0"/>
                      </a:rPr>
                      <m:t>𝑄</m:t>
                    </m:r>
                    <m:r>
                      <a:rPr lang="en-US" b="0" i="1" smtClean="0">
                        <a:latin typeface="Cambria Math" panose="02040503050406030204" pitchFamily="18" charset="0"/>
                      </a:rPr>
                      <m:t>=0</m:t>
                    </m:r>
                  </m:oMath>
                </a14:m>
                <a:endParaRPr lang="en-US" dirty="0" smtClean="0"/>
              </a:p>
              <a:p>
                <a:r>
                  <a:rPr lang="en-US" dirty="0" smtClean="0"/>
                  <a:t>This is non linear Algebraic </a:t>
                </a:r>
                <a:r>
                  <a:rPr lang="en-US" dirty="0" err="1" smtClean="0"/>
                  <a:t>Riccati</a:t>
                </a:r>
                <a:r>
                  <a:rPr lang="en-US" dirty="0" smtClean="0"/>
                  <a:t> Equation </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043" t="-2241"/>
                </a:stretch>
              </a:blipFill>
            </p:spPr>
            <p:txBody>
              <a:bodyPr/>
              <a:lstStyle/>
              <a:p>
                <a:r>
                  <a:rPr lang="en-US">
                    <a:noFill/>
                  </a:rPr>
                  <a:t> </a:t>
                </a:r>
              </a:p>
            </p:txBody>
          </p:sp>
        </mc:Fallback>
      </mc:AlternateContent>
    </p:spTree>
    <p:extLst>
      <p:ext uri="{BB962C8B-B14F-4D97-AF65-F5344CB8AC3E}">
        <p14:creationId xmlns:p14="http://schemas.microsoft.com/office/powerpoint/2010/main" val="26822656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Algorithmic steps for solution of infinite time LQR problem:</a:t>
            </a:r>
            <a:br>
              <a:rPr lang="en-US" b="1" dirty="0"/>
            </a:b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77500" lnSpcReduction="20000"/>
              </a:bodyPr>
              <a:lstStyle/>
              <a:p>
                <a:r>
                  <a:rPr lang="en-US" b="1" dirty="0" smtClean="0"/>
                  <a:t>Assumptions:</a:t>
                </a:r>
              </a:p>
              <a:p>
                <a:pPr lvl="1"/>
                <a:r>
                  <a:rPr lang="en-US" dirty="0" smtClean="0"/>
                  <a:t>Pair (A, B) is controllable </a:t>
                </a:r>
              </a:p>
              <a:p>
                <a:pPr lvl="1"/>
                <a:r>
                  <a:rPr lang="en-US" dirty="0" smtClean="0"/>
                  <a:t>Pair (A, C) is detectable </a:t>
                </a:r>
              </a:p>
              <a:p>
                <a:r>
                  <a:rPr lang="en-US" b="1" dirty="0" smtClean="0"/>
                  <a:t>Step 1: </a:t>
                </a:r>
                <a:r>
                  <a:rPr lang="en-US" dirty="0" smtClean="0"/>
                  <a:t>Compute the solution of P from </a:t>
                </a:r>
                <a:r>
                  <a:rPr lang="en-US" dirty="0"/>
                  <a:t>non linear Algebraic </a:t>
                </a:r>
                <a:r>
                  <a:rPr lang="en-US" dirty="0" err="1"/>
                  <a:t>Riccati</a:t>
                </a:r>
                <a:r>
                  <a:rPr lang="en-US" dirty="0"/>
                  <a:t> </a:t>
                </a:r>
                <a:r>
                  <a:rPr lang="en-US" dirty="0" smtClean="0"/>
                  <a:t>Equation (ARE) </a:t>
                </a:r>
                <a:endParaRPr lang="en-US" dirty="0"/>
              </a:p>
              <a:p>
                <a:r>
                  <a:rPr lang="en-US" dirty="0" smtClean="0"/>
                  <a:t>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𝐴</m:t>
                        </m:r>
                      </m:e>
                      <m:sup>
                        <m:r>
                          <a:rPr lang="en-US" i="1">
                            <a:latin typeface="Cambria Math" panose="02040503050406030204" pitchFamily="18" charset="0"/>
                          </a:rPr>
                          <m:t>𝑇</m:t>
                        </m:r>
                      </m:sup>
                    </m:sSup>
                    <m:r>
                      <a:rPr lang="en-US" i="1">
                        <a:latin typeface="Cambria Math" panose="02040503050406030204" pitchFamily="18" charset="0"/>
                      </a:rPr>
                      <m:t>𝑃</m:t>
                    </m:r>
                    <m:r>
                      <a:rPr lang="en-US" i="1">
                        <a:latin typeface="Cambria Math" panose="02040503050406030204" pitchFamily="18" charset="0"/>
                      </a:rPr>
                      <m:t>+</m:t>
                    </m:r>
                    <m:r>
                      <a:rPr lang="en-US" i="1">
                        <a:latin typeface="Cambria Math" panose="02040503050406030204" pitchFamily="18" charset="0"/>
                      </a:rPr>
                      <m:t>𝑃𝐴</m:t>
                    </m:r>
                    <m:r>
                      <a:rPr lang="en-US" i="1">
                        <a:latin typeface="Cambria Math" panose="02040503050406030204" pitchFamily="18" charset="0"/>
                      </a:rPr>
                      <m:t>−</m:t>
                    </m:r>
                    <m:r>
                      <a:rPr lang="en-US" i="1">
                        <a:latin typeface="Cambria Math" panose="02040503050406030204" pitchFamily="18" charset="0"/>
                      </a:rPr>
                      <m:t>𝑃𝐵</m:t>
                    </m:r>
                    <m:sSup>
                      <m:sSupPr>
                        <m:ctrlPr>
                          <a:rPr lang="en-US" i="1">
                            <a:latin typeface="Cambria Math" panose="02040503050406030204" pitchFamily="18" charset="0"/>
                          </a:rPr>
                        </m:ctrlPr>
                      </m:sSupPr>
                      <m:e>
                        <m:r>
                          <a:rPr lang="en-US" i="1">
                            <a:latin typeface="Cambria Math" panose="02040503050406030204" pitchFamily="18" charset="0"/>
                          </a:rPr>
                          <m:t>𝑅</m:t>
                        </m:r>
                      </m:e>
                      <m:sup>
                        <m:r>
                          <a:rPr lang="en-US" i="1">
                            <a:latin typeface="Cambria Math" panose="02040503050406030204" pitchFamily="18" charset="0"/>
                          </a:rPr>
                          <m:t>−1</m:t>
                        </m:r>
                      </m:sup>
                    </m:sSup>
                    <m:sSup>
                      <m:sSupPr>
                        <m:ctrlPr>
                          <a:rPr lang="en-US" i="1">
                            <a:latin typeface="Cambria Math" panose="02040503050406030204" pitchFamily="18" charset="0"/>
                          </a:rPr>
                        </m:ctrlPr>
                      </m:sSupPr>
                      <m:e>
                        <m:r>
                          <a:rPr lang="en-US" i="1">
                            <a:latin typeface="Cambria Math" panose="02040503050406030204" pitchFamily="18" charset="0"/>
                          </a:rPr>
                          <m:t>𝐵</m:t>
                        </m:r>
                      </m:e>
                      <m:sup>
                        <m:r>
                          <a:rPr lang="en-US" i="1">
                            <a:latin typeface="Cambria Math" panose="02040503050406030204" pitchFamily="18" charset="0"/>
                          </a:rPr>
                          <m:t>𝑇</m:t>
                        </m:r>
                      </m:sup>
                    </m:sSup>
                    <m:r>
                      <a:rPr lang="en-US" i="1">
                        <a:latin typeface="Cambria Math" panose="02040503050406030204" pitchFamily="18" charset="0"/>
                      </a:rPr>
                      <m:t>𝑃</m:t>
                    </m:r>
                    <m:r>
                      <a:rPr lang="en-US" i="1">
                        <a:latin typeface="Cambria Math" panose="02040503050406030204" pitchFamily="18" charset="0"/>
                      </a:rPr>
                      <m:t>+</m:t>
                    </m:r>
                    <m:r>
                      <a:rPr lang="en-US" i="1">
                        <a:latin typeface="Cambria Math" panose="02040503050406030204" pitchFamily="18" charset="0"/>
                      </a:rPr>
                      <m:t>𝑄</m:t>
                    </m:r>
                    <m:r>
                      <a:rPr lang="en-US" i="1">
                        <a:latin typeface="Cambria Math" panose="02040503050406030204" pitchFamily="18" charset="0"/>
                      </a:rPr>
                      <m:t>=0</m:t>
                    </m:r>
                  </m:oMath>
                </a14:m>
                <a:endParaRPr lang="en-US" dirty="0"/>
              </a:p>
              <a:p>
                <a:r>
                  <a:rPr lang="en-US" b="1" dirty="0" smtClean="0"/>
                  <a:t>Step 2: </a:t>
                </a:r>
                <a:r>
                  <a:rPr lang="en-US" dirty="0" smtClean="0"/>
                  <a:t>Compute </a:t>
                </a:r>
              </a:p>
              <a:p>
                <a14:m>
                  <m:oMath xmlns:m="http://schemas.openxmlformats.org/officeDocument/2006/math">
                    <m:r>
                      <a:rPr lang="en-US" b="0" i="1" smtClean="0">
                        <a:latin typeface="Cambria Math" panose="02040503050406030204" pitchFamily="18" charset="0"/>
                      </a:rPr>
                      <m:t>𝐾</m:t>
                    </m:r>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𝑅</m:t>
                        </m:r>
                      </m:e>
                      <m:sup>
                        <m:r>
                          <a:rPr lang="en-US" i="1">
                            <a:latin typeface="Cambria Math" panose="02040503050406030204" pitchFamily="18" charset="0"/>
                          </a:rPr>
                          <m:t>−1</m:t>
                        </m:r>
                      </m:sup>
                    </m:sSup>
                    <m:sSup>
                      <m:sSupPr>
                        <m:ctrlPr>
                          <a:rPr lang="en-US" i="1">
                            <a:latin typeface="Cambria Math" panose="02040503050406030204" pitchFamily="18" charset="0"/>
                          </a:rPr>
                        </m:ctrlPr>
                      </m:sSupPr>
                      <m:e>
                        <m:r>
                          <a:rPr lang="en-US" i="1">
                            <a:latin typeface="Cambria Math" panose="02040503050406030204" pitchFamily="18" charset="0"/>
                          </a:rPr>
                          <m:t>𝐵</m:t>
                        </m:r>
                      </m:e>
                      <m:sup>
                        <m:r>
                          <a:rPr lang="en-US" i="1">
                            <a:latin typeface="Cambria Math" panose="02040503050406030204" pitchFamily="18" charset="0"/>
                          </a:rPr>
                          <m:t>𝑇</m:t>
                        </m:r>
                      </m:sup>
                    </m:sSup>
                    <m:r>
                      <a:rPr lang="en-US" i="1">
                        <a:latin typeface="Cambria Math" panose="02040503050406030204" pitchFamily="18" charset="0"/>
                      </a:rPr>
                      <m:t>𝑃</m:t>
                    </m:r>
                  </m:oMath>
                </a14:m>
                <a:endParaRPr lang="en-US" dirty="0" smtClean="0"/>
              </a:p>
              <a:p>
                <a:r>
                  <a:rPr lang="en-US" b="1" dirty="0" smtClean="0"/>
                  <a:t>Step 3: </a:t>
                </a:r>
                <a:r>
                  <a:rPr lang="en-US" dirty="0"/>
                  <a:t>Control Law </a:t>
                </a:r>
              </a:p>
              <a:p>
                <a14:m>
                  <m:oMath xmlns:m="http://schemas.openxmlformats.org/officeDocument/2006/math">
                    <m:r>
                      <a:rPr lang="en-US" i="1">
                        <a:latin typeface="Cambria Math" panose="02040503050406030204" pitchFamily="18" charset="0"/>
                      </a:rPr>
                      <m:t>𝑈</m:t>
                    </m:r>
                    <m:d>
                      <m:dPr>
                        <m:ctrlPr>
                          <a:rPr lang="en-US"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m:t>
                    </m:r>
                    <m:r>
                      <a:rPr lang="en-US" i="1">
                        <a:latin typeface="Cambria Math" panose="02040503050406030204" pitchFamily="18" charset="0"/>
                      </a:rPr>
                      <m:t>𝐾𝑋</m:t>
                    </m:r>
                    <m:r>
                      <m:rPr>
                        <m:nor/>
                      </m:rPr>
                      <a:rPr lang="en-US" dirty="0"/>
                      <m:t>	</m:t>
                    </m:r>
                    <m:r>
                      <m:rPr>
                        <m:nor/>
                      </m:rPr>
                      <a:rPr lang="en-US" b="0" i="0" dirty="0" smtClean="0"/>
                      <m:t>(</m:t>
                    </m:r>
                    <m:r>
                      <m:rPr>
                        <m:nor/>
                      </m:rPr>
                      <a:rPr lang="en-US" b="0" i="0" dirty="0" smtClean="0"/>
                      <m:t>t</m:t>
                    </m:r>
                    <m:r>
                      <m:rPr>
                        <m:nor/>
                      </m:rPr>
                      <a:rPr lang="en-US" b="0" i="0" dirty="0" smtClean="0"/>
                      <m:t>)</m:t>
                    </m:r>
                  </m:oMath>
                </a14:m>
                <a:r>
                  <a:rPr lang="en-US" dirty="0"/>
                  <a:t>			</a:t>
                </a:r>
                <a:r>
                  <a:rPr lang="en-US" dirty="0" smtClean="0"/>
                  <a:t>Assuming all the states X(t) are measurable </a:t>
                </a:r>
              </a:p>
              <a:p>
                <a:r>
                  <a:rPr lang="en-US" b="1" dirty="0" smtClean="0"/>
                  <a:t>Step 4: </a:t>
                </a:r>
                <a:r>
                  <a:rPr lang="en-US" dirty="0" smtClean="0"/>
                  <a:t>Compute the minimum value of J </a:t>
                </a:r>
              </a:p>
              <a:p>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𝐽</m:t>
                        </m:r>
                      </m:e>
                      <m:sup>
                        <m:r>
                          <a:rPr lang="en-US" b="0" i="1" smtClean="0">
                            <a:latin typeface="Cambria Math" panose="02040503050406030204" pitchFamily="18" charset="0"/>
                          </a:rPr>
                          <m:t>∗</m:t>
                        </m:r>
                      </m:sup>
                    </m:sSup>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sSup>
                      <m:sSupPr>
                        <m:ctrlPr>
                          <a:rPr lang="en-US" b="0" i="1" smtClean="0">
                            <a:latin typeface="Cambria Math" panose="02040503050406030204" pitchFamily="18" charset="0"/>
                          </a:rPr>
                        </m:ctrlPr>
                      </m:sSupPr>
                      <m:e>
                        <m:r>
                          <a:rPr lang="en-US" b="0" i="1" smtClean="0">
                            <a:latin typeface="Cambria Math" panose="02040503050406030204" pitchFamily="18" charset="0"/>
                          </a:rPr>
                          <m:t>𝑋</m:t>
                        </m:r>
                      </m:e>
                      <m:sup>
                        <m:r>
                          <a:rPr lang="en-US" b="0" i="1" smtClean="0">
                            <a:latin typeface="Cambria Math" panose="02040503050406030204" pitchFamily="18" charset="0"/>
                          </a:rPr>
                          <m:t>𝑇</m:t>
                        </m:r>
                      </m:sup>
                    </m:sSup>
                    <m:d>
                      <m:dPr>
                        <m:ctrlPr>
                          <a:rPr lang="en-US" b="0" i="1" smtClean="0">
                            <a:latin typeface="Cambria Math" panose="02040503050406030204" pitchFamily="18" charset="0"/>
                          </a:rPr>
                        </m:ctrlPr>
                      </m:dPr>
                      <m:e>
                        <m:r>
                          <a:rPr lang="en-US" b="0" i="1" smtClean="0">
                            <a:latin typeface="Cambria Math" panose="02040503050406030204" pitchFamily="18" charset="0"/>
                          </a:rPr>
                          <m:t>0</m:t>
                        </m:r>
                      </m:e>
                    </m:d>
                    <m:r>
                      <a:rPr lang="en-US" b="0" i="1" smtClean="0">
                        <a:latin typeface="Cambria Math" panose="02040503050406030204" pitchFamily="18" charset="0"/>
                      </a:rPr>
                      <m:t>𝑃𝑋</m:t>
                    </m:r>
                    <m:r>
                      <a:rPr lang="en-US" b="0" i="1" smtClean="0">
                        <a:latin typeface="Cambria Math" panose="02040503050406030204" pitchFamily="18" charset="0"/>
                      </a:rPr>
                      <m:t>(0)</m:t>
                    </m:r>
                  </m:oMath>
                </a14:m>
                <a:endParaRPr lang="en-US" dirty="0" smtClean="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696" t="-2801"/>
                </a:stretch>
              </a:blipFill>
            </p:spPr>
            <p:txBody>
              <a:bodyPr/>
              <a:lstStyle/>
              <a:p>
                <a:r>
                  <a:rPr lang="en-US">
                    <a:noFill/>
                  </a:rPr>
                  <a:t> </a:t>
                </a:r>
              </a:p>
            </p:txBody>
          </p:sp>
        </mc:Fallback>
      </mc:AlternateContent>
    </p:spTree>
    <p:extLst>
      <p:ext uri="{BB962C8B-B14F-4D97-AF65-F5344CB8AC3E}">
        <p14:creationId xmlns:p14="http://schemas.microsoft.com/office/powerpoint/2010/main" val="262813336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Stability analysis of the closed loop system for infinite time LQR problem:</a:t>
            </a:r>
            <a:endParaRPr lang="en-US" b="1"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Similar to finite time LQR Problem</a:t>
                </a:r>
              </a:p>
              <a:p>
                <a:r>
                  <a:rPr lang="en-US" dirty="0" smtClean="0"/>
                  <a:t>A closed </a:t>
                </a:r>
                <a:r>
                  <a:rPr lang="en-US" dirty="0"/>
                  <a:t>loop </a:t>
                </a:r>
                <a:r>
                  <a:rPr lang="en-US" dirty="0" smtClean="0"/>
                  <a:t>Infinite time LQR controller is always asymptotically stable if </a:t>
                </a:r>
                <a14:m>
                  <m:oMath xmlns:m="http://schemas.openxmlformats.org/officeDocument/2006/math">
                    <m:r>
                      <a:rPr lang="en-US" i="1">
                        <a:latin typeface="Cambria Math" panose="02040503050406030204" pitchFamily="18" charset="0"/>
                      </a:rPr>
                      <m:t>𝑅</m:t>
                    </m:r>
                    <m:r>
                      <a:rPr lang="en-US" i="1">
                        <a:latin typeface="Cambria Math" panose="02040503050406030204" pitchFamily="18" charset="0"/>
                      </a:rPr>
                      <m:t>&gt;0 </m:t>
                    </m:r>
                  </m:oMath>
                </a14:m>
                <a:r>
                  <a:rPr lang="en-US" dirty="0"/>
                  <a:t>and </a:t>
                </a:r>
                <a14:m>
                  <m:oMath xmlns:m="http://schemas.openxmlformats.org/officeDocument/2006/math">
                    <m:r>
                      <a:rPr lang="en-US" i="1">
                        <a:latin typeface="Cambria Math" panose="02040503050406030204" pitchFamily="18" charset="0"/>
                      </a:rPr>
                      <m:t>𝑄</m:t>
                    </m:r>
                    <m:r>
                      <a:rPr lang="en-US" i="1">
                        <a:latin typeface="Cambria Math" panose="02040503050406030204" pitchFamily="18" charset="0"/>
                      </a:rPr>
                      <m:t>≥0</m:t>
                    </m:r>
                  </m:oMath>
                </a14:m>
                <a:r>
                  <a:rPr lang="en-US" dirty="0" smtClean="0"/>
                  <a:t> </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043" t="-2241"/>
                </a:stretch>
              </a:blipFill>
            </p:spPr>
            <p:txBody>
              <a:bodyPr/>
              <a:lstStyle/>
              <a:p>
                <a:r>
                  <a:rPr lang="en-US">
                    <a:noFill/>
                  </a:rPr>
                  <a:t> </a:t>
                </a:r>
              </a:p>
            </p:txBody>
          </p:sp>
        </mc:Fallback>
      </mc:AlternateContent>
    </p:spTree>
    <p:extLst>
      <p:ext uri="{BB962C8B-B14F-4D97-AF65-F5344CB8AC3E}">
        <p14:creationId xmlns:p14="http://schemas.microsoft.com/office/powerpoint/2010/main" val="108176718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Example: Infinite time LQR problem 	(</a:t>
            </a:r>
            <a:r>
              <a:rPr lang="en-US" b="1" dirty="0" err="1" smtClean="0"/>
              <a:t>Lect</a:t>
            </a:r>
            <a:r>
              <a:rPr lang="en-US" b="1" dirty="0" smtClean="0"/>
              <a:t> 41)</a:t>
            </a:r>
            <a:endParaRPr lang="en-US" b="1"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r>
                  <a:rPr lang="en-US" b="1" dirty="0" smtClean="0"/>
                  <a:t>Example: </a:t>
                </a:r>
                <a:r>
                  <a:rPr lang="en-US" dirty="0" smtClean="0"/>
                  <a:t>Consider following system </a:t>
                </a:r>
              </a:p>
              <a:p>
                <a14:m>
                  <m:oMath xmlns:m="http://schemas.openxmlformats.org/officeDocument/2006/math">
                    <m:sSub>
                      <m:sSubPr>
                        <m:ctrlPr>
                          <a:rPr lang="en-US" i="1" smtClean="0">
                            <a:latin typeface="Cambria Math" panose="02040503050406030204" pitchFamily="18" charset="0"/>
                          </a:rPr>
                        </m:ctrlPr>
                      </m:sSubPr>
                      <m:e>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𝑥</m:t>
                            </m:r>
                          </m:e>
                        </m:acc>
                      </m:e>
                      <m:sub>
                        <m:r>
                          <a:rPr lang="en-US" b="0" i="1" smtClean="0">
                            <a:latin typeface="Cambria Math" panose="02040503050406030204" pitchFamily="18" charset="0"/>
                          </a:rPr>
                          <m:t>1</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oMath>
                </a14:m>
                <a:endParaRPr lang="en-US" b="0" dirty="0" smtClean="0"/>
              </a:p>
              <a:p>
                <a14:m>
                  <m:oMath xmlns:m="http://schemas.openxmlformats.org/officeDocument/2006/math">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𝑥</m:t>
                            </m:r>
                          </m:e>
                        </m:acc>
                      </m:e>
                      <m:sub>
                        <m:r>
                          <a:rPr lang="en-US" b="0" i="1" smtClean="0">
                            <a:latin typeface="Cambria Math" panose="02040503050406030204" pitchFamily="18" charset="0"/>
                          </a:rPr>
                          <m:t>2</m:t>
                        </m:r>
                      </m:sub>
                    </m:sSub>
                    <m:d>
                      <m:dPr>
                        <m:ctrlPr>
                          <a:rPr lang="en-US"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−2</m:t>
                        </m:r>
                        <m:r>
                          <a:rPr lang="en-US" i="1">
                            <a:latin typeface="Cambria Math" panose="02040503050406030204" pitchFamily="18" charset="0"/>
                          </a:rPr>
                          <m:t>𝑥</m:t>
                        </m:r>
                      </m:e>
                      <m:sub>
                        <m:r>
                          <a:rPr lang="en-US" b="0" i="1" smtClean="0">
                            <a:latin typeface="Cambria Math" panose="02040503050406030204" pitchFamily="18" charset="0"/>
                          </a:rPr>
                          <m:t>1</m:t>
                        </m:r>
                      </m:sub>
                    </m:sSub>
                    <m:d>
                      <m:dPr>
                        <m:ctrlPr>
                          <a:rPr lang="en-US" i="1">
                            <a:latin typeface="Cambria Math" panose="02040503050406030204" pitchFamily="18" charset="0"/>
                          </a:rPr>
                        </m:ctrlPr>
                      </m:dPr>
                      <m:e>
                        <m:r>
                          <a:rPr lang="en-US" i="1">
                            <a:latin typeface="Cambria Math" panose="02040503050406030204" pitchFamily="18" charset="0"/>
                          </a:rPr>
                          <m:t>𝑡</m:t>
                        </m:r>
                      </m:e>
                    </m:d>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2</m:t>
                        </m:r>
                        <m:r>
                          <a:rPr lang="en-US" i="1">
                            <a:latin typeface="Cambria Math" panose="02040503050406030204" pitchFamily="18" charset="0"/>
                          </a:rPr>
                          <m:t>𝑥</m:t>
                        </m:r>
                      </m:e>
                      <m:sub>
                        <m:r>
                          <a:rPr lang="en-US" b="0" i="1" smtClean="0">
                            <a:latin typeface="Cambria Math" panose="02040503050406030204" pitchFamily="18" charset="0"/>
                          </a:rPr>
                          <m:t>2</m:t>
                        </m:r>
                      </m:sub>
                    </m:sSub>
                    <m:d>
                      <m:dPr>
                        <m:ctrlPr>
                          <a:rPr lang="en-US" i="1">
                            <a:latin typeface="Cambria Math" panose="02040503050406030204" pitchFamily="18" charset="0"/>
                          </a:rPr>
                        </m:ctrlPr>
                      </m:dPr>
                      <m:e>
                        <m:r>
                          <a:rPr lang="en-US" i="1">
                            <a:latin typeface="Cambria Math" panose="02040503050406030204" pitchFamily="18" charset="0"/>
                          </a:rPr>
                          <m:t>𝑡</m:t>
                        </m:r>
                      </m:e>
                    </m:d>
                    <m:r>
                      <a:rPr lang="en-US" b="0" i="1" smtClean="0">
                        <a:latin typeface="Cambria Math" panose="02040503050406030204" pitchFamily="18" charset="0"/>
                      </a:rPr>
                      <m:t>+</m:t>
                    </m:r>
                    <m:r>
                      <a:rPr lang="en-US" b="0" i="1" smtClean="0">
                        <a:latin typeface="Cambria Math" panose="02040503050406030204" pitchFamily="18" charset="0"/>
                      </a:rPr>
                      <m:t>𝑢</m:t>
                    </m:r>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m:t>
                    </m:r>
                  </m:oMath>
                </a14:m>
                <a:r>
                  <a:rPr lang="en-US" dirty="0" smtClean="0"/>
                  <a:t>			</a:t>
                </a:r>
                <a14:m>
                  <m:oMath xmlns:m="http://schemas.openxmlformats.org/officeDocument/2006/math">
                    <m:r>
                      <a:rPr lang="en-US" b="0" i="1" smtClean="0">
                        <a:latin typeface="Cambria Math" panose="02040503050406030204" pitchFamily="18" charset="0"/>
                      </a:rPr>
                      <m:t>𝑋</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0</m:t>
                            </m:r>
                          </m:sub>
                        </m:sSub>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0</m:t>
                        </m:r>
                      </m:sub>
                    </m:sSub>
                  </m:oMath>
                </a14:m>
                <a:endParaRPr lang="en-US" dirty="0" smtClean="0"/>
              </a:p>
              <a:p>
                <a:pPr marL="571500" indent="-571500">
                  <a:buFont typeface="+mj-lt"/>
                  <a:buAutoNum type="romanUcPeriod"/>
                </a:pPr>
                <a:r>
                  <a:rPr lang="en-US" dirty="0" smtClean="0"/>
                  <a:t>Determine the optimal control law </a:t>
                </a:r>
                <a14:m>
                  <m:oMath xmlns:m="http://schemas.openxmlformats.org/officeDocument/2006/math">
                    <m:r>
                      <a:rPr lang="en-US" b="0" i="1" smtClean="0">
                        <a:latin typeface="Cambria Math" panose="02040503050406030204" pitchFamily="18" charset="0"/>
                      </a:rPr>
                      <m:t>𝑈</m:t>
                    </m:r>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r>
                      <a:rPr lang="en-US" b="0" i="1" smtClean="0">
                        <a:latin typeface="Cambria Math" panose="02040503050406030204" pitchFamily="18" charset="0"/>
                      </a:rPr>
                      <m:t>=−</m:t>
                    </m:r>
                    <m:r>
                      <a:rPr lang="en-US" b="0" i="1" smtClean="0">
                        <a:latin typeface="Cambria Math" panose="02040503050406030204" pitchFamily="18" charset="0"/>
                      </a:rPr>
                      <m:t>𝐾𝑋</m:t>
                    </m:r>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oMath>
                </a14:m>
                <a:r>
                  <a:rPr lang="en-US" dirty="0" smtClean="0"/>
                  <a:t> such that P.I. </a:t>
                </a:r>
              </a:p>
              <a:p>
                <a:pPr marL="0" indent="0">
                  <a:buNone/>
                </a:pPr>
                <a:r>
                  <a:rPr lang="en-US" b="0" dirty="0" smtClean="0"/>
                  <a:t>	</a:t>
                </a:r>
                <a14:m>
                  <m:oMath xmlns:m="http://schemas.openxmlformats.org/officeDocument/2006/math">
                    <m:r>
                      <a:rPr lang="en-US" b="0" i="1" smtClean="0">
                        <a:latin typeface="Cambria Math" panose="02040503050406030204" pitchFamily="18" charset="0"/>
                      </a:rPr>
                      <m:t>𝐽</m:t>
                    </m:r>
                    <m:r>
                      <a:rPr lang="en-US" b="0" i="1" smtClean="0">
                        <a:latin typeface="Cambria Math" panose="02040503050406030204" pitchFamily="18" charset="0"/>
                      </a:rPr>
                      <m:t>=</m:t>
                    </m:r>
                    <m:nary>
                      <m:naryPr>
                        <m:limLoc m:val="undOvr"/>
                        <m:ctrlPr>
                          <a:rPr lang="en-US" b="0" i="1" smtClean="0">
                            <a:latin typeface="Cambria Math" panose="02040503050406030204" pitchFamily="18" charset="0"/>
                          </a:rPr>
                        </m:ctrlPr>
                      </m:naryPr>
                      <m:sub>
                        <m:r>
                          <m:rPr>
                            <m:brk m:alnAt="24"/>
                          </m:rPr>
                          <a:rPr lang="en-US" b="0" i="1" smtClean="0">
                            <a:latin typeface="Cambria Math" panose="02040503050406030204" pitchFamily="18" charset="0"/>
                          </a:rPr>
                          <m:t>0</m:t>
                        </m:r>
                      </m:sub>
                      <m:sup>
                        <m:r>
                          <a:rPr lang="en-US" b="0" i="1" smtClean="0">
                            <a:latin typeface="Cambria Math" panose="02040503050406030204" pitchFamily="18" charset="0"/>
                            <a:ea typeface="Cambria Math" panose="02040503050406030204" pitchFamily="18" charset="0"/>
                          </a:rPr>
                          <m:t>∞</m:t>
                        </m:r>
                      </m:sup>
                      <m:e>
                        <m:d>
                          <m:dPr>
                            <m:begChr m:val="["/>
                            <m:endChr m:val="]"/>
                            <m:ctrlPr>
                              <a:rPr lang="en-US" b="0" i="1" smtClean="0">
                                <a:latin typeface="Cambria Math" panose="02040503050406030204" pitchFamily="18" charset="0"/>
                              </a:rPr>
                            </m:ctrlPr>
                          </m:dPr>
                          <m:e>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𝑥</m:t>
                                </m:r>
                              </m:e>
                              <m:sub>
                                <m:r>
                                  <a:rPr lang="en-US" b="0" i="1" smtClean="0">
                                    <a:latin typeface="Cambria Math" panose="02040503050406030204" pitchFamily="18" charset="0"/>
                                  </a:rPr>
                                  <m:t>1</m:t>
                                </m:r>
                              </m:sub>
                              <m:sup>
                                <m:r>
                                  <a:rPr lang="en-US" b="0" i="1" smtClean="0">
                                    <a:latin typeface="Cambria Math" panose="02040503050406030204" pitchFamily="18" charset="0"/>
                                  </a:rPr>
                                  <m:t>2</m:t>
                                </m:r>
                              </m:sup>
                            </m:sSubSup>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r>
                              <a:rPr lang="en-US" b="0" i="1" smtClean="0">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𝑥</m:t>
                                </m:r>
                              </m:e>
                              <m:sub>
                                <m:r>
                                  <a:rPr lang="en-US" b="0" i="1" smtClean="0">
                                    <a:latin typeface="Cambria Math" panose="02040503050406030204" pitchFamily="18" charset="0"/>
                                  </a:rPr>
                                  <m:t>2</m:t>
                                </m:r>
                              </m:sub>
                              <m:sup>
                                <m:r>
                                  <a:rPr lang="en-US" i="1">
                                    <a:latin typeface="Cambria Math" panose="02040503050406030204" pitchFamily="18" charset="0"/>
                                  </a:rPr>
                                  <m:t>2</m:t>
                                </m:r>
                              </m:sup>
                            </m:sSubSup>
                            <m:d>
                              <m:dPr>
                                <m:ctrlPr>
                                  <a:rPr lang="en-US" i="1">
                                    <a:latin typeface="Cambria Math" panose="02040503050406030204" pitchFamily="18" charset="0"/>
                                  </a:rPr>
                                </m:ctrlPr>
                              </m:dPr>
                              <m:e>
                                <m:r>
                                  <a:rPr lang="en-US" i="1">
                                    <a:latin typeface="Cambria Math" panose="02040503050406030204" pitchFamily="18" charset="0"/>
                                  </a:rPr>
                                  <m:t>𝑡</m:t>
                                </m:r>
                              </m:e>
                            </m:d>
                            <m:r>
                              <a:rPr lang="en-US" b="0" i="1" smtClean="0">
                                <a:latin typeface="Cambria Math" panose="02040503050406030204" pitchFamily="18" charset="0"/>
                              </a:rPr>
                              <m:t>+2</m:t>
                            </m:r>
                            <m:r>
                              <a:rPr lang="en-US" b="0" i="1" smtClean="0">
                                <a:latin typeface="Cambria Math" panose="02040503050406030204" pitchFamily="18" charset="0"/>
                              </a:rPr>
                              <m:t>𝑢</m:t>
                            </m:r>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m:t>
                            </m:r>
                          </m:e>
                        </m:d>
                      </m:e>
                    </m:nary>
                    <m:r>
                      <a:rPr lang="en-US" b="0" i="1" smtClean="0">
                        <a:latin typeface="Cambria Math" panose="02040503050406030204" pitchFamily="18" charset="0"/>
                      </a:rPr>
                      <m:t>𝑑𝑡</m:t>
                    </m:r>
                  </m:oMath>
                </a14:m>
                <a:r>
                  <a:rPr lang="en-US" dirty="0" smtClean="0"/>
                  <a:t> is </a:t>
                </a:r>
                <a:r>
                  <a:rPr lang="en-US" dirty="0" smtClean="0"/>
                  <a:t>minimized </a:t>
                </a:r>
                <a:endParaRPr lang="en-US" dirty="0" smtClean="0"/>
              </a:p>
              <a:p>
                <a:pPr marL="571500" indent="-571500">
                  <a:buFont typeface="+mj-lt"/>
                  <a:buAutoNum type="romanUcPeriod" startAt="2"/>
                </a:pPr>
                <a:r>
                  <a:rPr lang="en-US" dirty="0" smtClean="0"/>
                  <a:t>Check the stability of closed loop system </a:t>
                </a:r>
              </a:p>
              <a:p>
                <a:pPr marL="571500" indent="-571500">
                  <a:buFont typeface="+mj-lt"/>
                  <a:buAutoNum type="romanUcPeriod" startAt="2"/>
                </a:pPr>
                <a:r>
                  <a:rPr lang="en-US" dirty="0" smtClean="0"/>
                  <a:t>Simulate the system with and without controller (U(t)=0)using the designed LQR controller with initial state </a:t>
                </a:r>
                <a14:m>
                  <m:oMath xmlns:m="http://schemas.openxmlformats.org/officeDocument/2006/math">
                    <m:r>
                      <a:rPr lang="en-US" b="0" i="1" smtClean="0">
                        <a:latin typeface="Cambria Math" panose="02040503050406030204" pitchFamily="18" charset="0"/>
                      </a:rPr>
                      <m:t>𝑋</m:t>
                    </m:r>
                    <m:d>
                      <m:dPr>
                        <m:ctrlPr>
                          <a:rPr lang="en-US" b="0" i="1" smtClean="0">
                            <a:latin typeface="Cambria Math" panose="02040503050406030204" pitchFamily="18" charset="0"/>
                          </a:rPr>
                        </m:ctrlPr>
                      </m:dPr>
                      <m:e>
                        <m:r>
                          <a:rPr lang="en-US" b="0" i="1" smtClean="0">
                            <a:latin typeface="Cambria Math" panose="02040503050406030204" pitchFamily="18" charset="0"/>
                          </a:rPr>
                          <m:t>0</m:t>
                        </m:r>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m>
                          <m:mPr>
                            <m:mcs>
                              <m:mc>
                                <m:mcPr>
                                  <m:count m:val="1"/>
                                  <m:mcJc m:val="center"/>
                                </m:mcPr>
                              </m:mc>
                            </m:mcs>
                            <m:ctrlPr>
                              <a:rPr lang="en-US" b="0" i="1" smtClean="0">
                                <a:latin typeface="Cambria Math" panose="02040503050406030204" pitchFamily="18" charset="0"/>
                              </a:rPr>
                            </m:ctrlPr>
                          </m:mPr>
                          <m:mr>
                            <m:e>
                              <m:r>
                                <a:rPr lang="en-US" b="0" i="1" smtClean="0">
                                  <a:latin typeface="Cambria Math" panose="02040503050406030204" pitchFamily="18" charset="0"/>
                                </a:rPr>
                                <m:t>4</m:t>
                              </m:r>
                            </m:e>
                          </m:mr>
                          <m:mr>
                            <m:e>
                              <m:r>
                                <a:rPr lang="en-US" b="0" i="1" smtClean="0">
                                  <a:latin typeface="Cambria Math" panose="02040503050406030204" pitchFamily="18" charset="0"/>
                                </a:rPr>
                                <m:t>2</m:t>
                              </m:r>
                            </m:e>
                          </m:mr>
                        </m:m>
                      </m:e>
                    </m:d>
                  </m:oMath>
                </a14:m>
                <a:endParaRPr lang="en-US" dirty="0"/>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217" t="-2241"/>
                </a:stretch>
              </a:blipFill>
            </p:spPr>
            <p:txBody>
              <a:bodyPr/>
              <a:lstStyle/>
              <a:p>
                <a:r>
                  <a:rPr lang="en-US">
                    <a:noFill/>
                  </a:rPr>
                  <a:t> </a:t>
                </a:r>
              </a:p>
            </p:txBody>
          </p:sp>
        </mc:Fallback>
      </mc:AlternateContent>
    </p:spTree>
    <p:extLst>
      <p:ext uri="{BB962C8B-B14F-4D97-AF65-F5344CB8AC3E}">
        <p14:creationId xmlns:p14="http://schemas.microsoft.com/office/powerpoint/2010/main" val="229162394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b="1" dirty="0" smtClean="0"/>
                  <a:t>Solution: </a:t>
                </a:r>
                <a:r>
                  <a:rPr lang="en-US" dirty="0" smtClean="0"/>
                  <a:t>Above system can be written as </a:t>
                </a:r>
              </a:p>
              <a:p>
                <a14:m>
                  <m:oMath xmlns:m="http://schemas.openxmlformats.org/officeDocument/2006/math">
                    <m:d>
                      <m:dPr>
                        <m:begChr m:val="["/>
                        <m:endChr m:val="]"/>
                        <m:ctrlPr>
                          <a:rPr lang="en-US" i="1" smtClean="0">
                            <a:latin typeface="Cambria Math" panose="02040503050406030204" pitchFamily="18" charset="0"/>
                          </a:rPr>
                        </m:ctrlPr>
                      </m:dPr>
                      <m:e>
                        <m:m>
                          <m:mPr>
                            <m:mcs>
                              <m:mc>
                                <m:mcPr>
                                  <m:count m:val="1"/>
                                  <m:mcJc m:val="center"/>
                                </m:mcPr>
                              </m:mc>
                            </m:mcs>
                            <m:ctrlPr>
                              <a:rPr lang="en-US" i="1" smtClean="0">
                                <a:latin typeface="Cambria Math" panose="02040503050406030204" pitchFamily="18" charset="0"/>
                              </a:rPr>
                            </m:ctrlPr>
                          </m:mPr>
                          <m:mr>
                            <m:e>
                              <m:sSub>
                                <m:sSubPr>
                                  <m:ctrlPr>
                                    <a:rPr lang="en-US" i="1" smtClean="0">
                                      <a:latin typeface="Cambria Math" panose="02040503050406030204" pitchFamily="18" charset="0"/>
                                    </a:rPr>
                                  </m:ctrlPr>
                                </m:sSubPr>
                                <m:e>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𝑥</m:t>
                                      </m:r>
                                    </m:e>
                                  </m:acc>
                                </m:e>
                                <m:sub>
                                  <m:r>
                                    <a:rPr lang="en-US" b="0" i="1" smtClean="0">
                                      <a:latin typeface="Cambria Math" panose="02040503050406030204" pitchFamily="18" charset="0"/>
                                    </a:rPr>
                                    <m:t>1</m:t>
                                  </m:r>
                                </m:sub>
                              </m:sSub>
                            </m:e>
                          </m:mr>
                          <m:mr>
                            <m:e>
                              <m:sSub>
                                <m:sSubPr>
                                  <m:ctrlPr>
                                    <a:rPr lang="en-US" i="1" smtClean="0">
                                      <a:latin typeface="Cambria Math" panose="02040503050406030204" pitchFamily="18" charset="0"/>
                                    </a:rPr>
                                  </m:ctrlPr>
                                </m:sSubPr>
                                <m:e>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𝑥</m:t>
                                      </m:r>
                                    </m:e>
                                  </m:acc>
                                </m:e>
                                <m:sub>
                                  <m:r>
                                    <a:rPr lang="en-US" b="0" i="1" smtClean="0">
                                      <a:latin typeface="Cambria Math" panose="02040503050406030204" pitchFamily="18" charset="0"/>
                                    </a:rPr>
                                    <m:t>2</m:t>
                                  </m:r>
                                </m:sub>
                              </m:sSub>
                            </m:e>
                          </m:mr>
                        </m:m>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m>
                          <m:mPr>
                            <m:mcs>
                              <m:mc>
                                <m:mcPr>
                                  <m:count m:val="2"/>
                                  <m:mcJc m:val="center"/>
                                </m:mcPr>
                              </m:mc>
                            </m:mcs>
                            <m:ctrlPr>
                              <a:rPr lang="en-US" b="0" i="1" smtClean="0">
                                <a:latin typeface="Cambria Math" panose="02040503050406030204" pitchFamily="18" charset="0"/>
                              </a:rPr>
                            </m:ctrlPr>
                          </m:mPr>
                          <m:mr>
                            <m:e>
                              <m:r>
                                <m:rPr>
                                  <m:brk m:alnAt="7"/>
                                </m:rPr>
                                <a:rPr lang="en-US" b="0" i="1" smtClean="0">
                                  <a:latin typeface="Cambria Math" panose="02040503050406030204" pitchFamily="18" charset="0"/>
                                </a:rPr>
                                <m:t>0</m:t>
                              </m:r>
                            </m:e>
                            <m:e>
                              <m:r>
                                <a:rPr lang="en-US" b="0" i="1" smtClean="0">
                                  <a:latin typeface="Cambria Math" panose="02040503050406030204" pitchFamily="18" charset="0"/>
                                </a:rPr>
                                <m:t>1</m:t>
                              </m:r>
                            </m:e>
                          </m:mr>
                          <m:mr>
                            <m:e>
                              <m:r>
                                <a:rPr lang="en-US" b="0" i="1" smtClean="0">
                                  <a:latin typeface="Cambria Math" panose="02040503050406030204" pitchFamily="18" charset="0"/>
                                </a:rPr>
                                <m:t>−2</m:t>
                              </m:r>
                            </m:e>
                            <m:e>
                              <m:r>
                                <a:rPr lang="en-US" b="0" i="1" smtClean="0">
                                  <a:latin typeface="Cambria Math" panose="02040503050406030204" pitchFamily="18" charset="0"/>
                                </a:rPr>
                                <m:t>2</m:t>
                              </m:r>
                            </m:e>
                          </m:mr>
                        </m:m>
                      </m:e>
                    </m:d>
                    <m:d>
                      <m:dPr>
                        <m:begChr m:val="["/>
                        <m:endChr m:val="]"/>
                        <m:ctrlPr>
                          <a:rPr lang="en-US" b="0" i="1" smtClean="0">
                            <a:latin typeface="Cambria Math" panose="02040503050406030204" pitchFamily="18" charset="0"/>
                          </a:rPr>
                        </m:ctrlPr>
                      </m:dPr>
                      <m:e>
                        <m:m>
                          <m:mPr>
                            <m:mcs>
                              <m:mc>
                                <m:mcPr>
                                  <m:count m:val="1"/>
                                  <m:mcJc m:val="center"/>
                                </m:mcPr>
                              </m:mc>
                            </m:mcs>
                            <m:ctrlPr>
                              <a:rPr lang="en-US" b="0" i="1" smtClean="0">
                                <a:latin typeface="Cambria Math" panose="02040503050406030204" pitchFamily="18" charset="0"/>
                              </a:rPr>
                            </m:ctrlPr>
                          </m:mPr>
                          <m:m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m:rPr>
                                  <m:brk m:alnAt="7"/>
                                </m:rP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m:t>
                              </m:r>
                            </m:e>
                          </m:mr>
                          <m:m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m:t>
                              </m:r>
                            </m:e>
                          </m:mr>
                        </m:m>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m>
                          <m:mPr>
                            <m:mcs>
                              <m:mc>
                                <m:mcPr>
                                  <m:count m:val="1"/>
                                  <m:mcJc m:val="center"/>
                                </m:mcPr>
                              </m:mc>
                            </m:mcs>
                            <m:ctrlPr>
                              <a:rPr lang="en-US" b="0" i="1" smtClean="0">
                                <a:latin typeface="Cambria Math" panose="02040503050406030204" pitchFamily="18" charset="0"/>
                              </a:rPr>
                            </m:ctrlPr>
                          </m:mPr>
                          <m:mr>
                            <m:e>
                              <m:r>
                                <m:rPr>
                                  <m:brk m:alnAt="7"/>
                                </m:rPr>
                                <a:rPr lang="en-US" b="0" i="1" smtClean="0">
                                  <a:latin typeface="Cambria Math" panose="02040503050406030204" pitchFamily="18" charset="0"/>
                                </a:rPr>
                                <m:t>0</m:t>
                              </m:r>
                            </m:e>
                          </m:mr>
                          <m:mr>
                            <m:e>
                              <m:r>
                                <a:rPr lang="en-US" b="0" i="1" smtClean="0">
                                  <a:latin typeface="Cambria Math" panose="02040503050406030204" pitchFamily="18" charset="0"/>
                                </a:rPr>
                                <m:t>1</m:t>
                              </m:r>
                            </m:e>
                          </m:mr>
                        </m:m>
                      </m:e>
                    </m:d>
                    <m:r>
                      <a:rPr lang="en-US" b="0" i="1" smtClean="0">
                        <a:latin typeface="Cambria Math" panose="02040503050406030204" pitchFamily="18" charset="0"/>
                      </a:rPr>
                      <m:t>𝑢</m:t>
                    </m:r>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m:t>
                    </m:r>
                  </m:oMath>
                </a14:m>
                <a:endParaRPr lang="en-US" dirty="0" smtClean="0"/>
              </a:p>
              <a:p>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𝐴</m:t>
                    </m:r>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m>
                          <m:mPr>
                            <m:mcs>
                              <m:mc>
                                <m:mcPr>
                                  <m:count m:val="2"/>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0</m:t>
                              </m:r>
                            </m:e>
                            <m:e>
                              <m:r>
                                <a:rPr lang="en-US" i="1">
                                  <a:latin typeface="Cambria Math" panose="02040503050406030204" pitchFamily="18" charset="0"/>
                                </a:rPr>
                                <m:t>1</m:t>
                              </m:r>
                            </m:e>
                          </m:mr>
                          <m:mr>
                            <m:e>
                              <m:r>
                                <a:rPr lang="en-US" i="1">
                                  <a:latin typeface="Cambria Math" panose="02040503050406030204" pitchFamily="18" charset="0"/>
                                </a:rPr>
                                <m:t>−2</m:t>
                              </m:r>
                            </m:e>
                            <m:e>
                              <m:r>
                                <a:rPr lang="en-US" i="1">
                                  <a:latin typeface="Cambria Math" panose="02040503050406030204" pitchFamily="18" charset="0"/>
                                </a:rPr>
                                <m:t>2</m:t>
                              </m:r>
                            </m:e>
                          </m:mr>
                        </m:m>
                      </m:e>
                    </m:d>
                    <m:r>
                      <a:rPr lang="en-US" b="0" i="1" smtClean="0">
                        <a:latin typeface="Cambria Math" panose="02040503050406030204" pitchFamily="18" charset="0"/>
                      </a:rPr>
                      <m:t>   &amp;  </m:t>
                    </m:r>
                    <m:r>
                      <a:rPr lang="en-US" b="0" i="1" smtClean="0">
                        <a:latin typeface="Cambria Math" panose="02040503050406030204" pitchFamily="18" charset="0"/>
                      </a:rPr>
                      <m:t>𝐵</m:t>
                    </m:r>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0</m:t>
                              </m:r>
                            </m:e>
                          </m:mr>
                          <m:mr>
                            <m:e>
                              <m:r>
                                <a:rPr lang="en-US" i="1">
                                  <a:latin typeface="Cambria Math" panose="02040503050406030204" pitchFamily="18" charset="0"/>
                                </a:rPr>
                                <m:t>1</m:t>
                              </m:r>
                            </m:e>
                          </m:mr>
                        </m:m>
                      </m:e>
                    </m:d>
                  </m:oMath>
                </a14:m>
                <a:endParaRPr lang="en-US" dirty="0" smtClean="0"/>
              </a:p>
              <a:p>
                <a:r>
                  <a:rPr lang="en-US" dirty="0" smtClean="0"/>
                  <a:t>P.I. can be written in standard form  </a:t>
                </a:r>
              </a:p>
              <a:p>
                <a14:m>
                  <m:oMath xmlns:m="http://schemas.openxmlformats.org/officeDocument/2006/math">
                    <m:r>
                      <a:rPr lang="en-US" i="1">
                        <a:latin typeface="Cambria Math" panose="02040503050406030204" pitchFamily="18" charset="0"/>
                      </a:rPr>
                      <m:t>𝐽</m:t>
                    </m:r>
                    <m:r>
                      <a:rPr lang="en-US" i="1">
                        <a:latin typeface="Cambria Math" panose="02040503050406030204" pitchFamily="18" charset="0"/>
                      </a:rPr>
                      <m:t>=</m:t>
                    </m:r>
                    <m:f>
                      <m:fPr>
                        <m:ctrlPr>
                          <a:rPr lang="en-US"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nary>
                      <m:naryPr>
                        <m:limLoc m:val="undOvr"/>
                        <m:ctrlPr>
                          <a:rPr lang="en-US" i="1">
                            <a:latin typeface="Cambria Math" panose="02040503050406030204" pitchFamily="18" charset="0"/>
                          </a:rPr>
                        </m:ctrlPr>
                      </m:naryPr>
                      <m:sub>
                        <m:r>
                          <m:rPr>
                            <m:brk m:alnAt="24"/>
                          </m:rPr>
                          <a:rPr lang="en-US" i="1">
                            <a:latin typeface="Cambria Math" panose="02040503050406030204" pitchFamily="18" charset="0"/>
                          </a:rPr>
                          <m:t>0</m:t>
                        </m:r>
                      </m:sub>
                      <m:sup>
                        <m:r>
                          <a:rPr lang="en-US" i="1">
                            <a:latin typeface="Cambria Math" panose="02040503050406030204" pitchFamily="18" charset="0"/>
                            <a:ea typeface="Cambria Math" panose="02040503050406030204" pitchFamily="18" charset="0"/>
                          </a:rPr>
                          <m:t>∞</m:t>
                        </m:r>
                      </m:sup>
                      <m:e>
                        <m:d>
                          <m:dPr>
                            <m:begChr m:val="["/>
                            <m:endChr m:val="]"/>
                            <m:ctrlPr>
                              <a:rPr lang="en-US" i="1">
                                <a:latin typeface="Cambria Math" panose="02040503050406030204" pitchFamily="18" charset="0"/>
                              </a:rPr>
                            </m:ctrlPr>
                          </m:dPr>
                          <m:e>
                            <m:r>
                              <a:rPr lang="en-US" i="1">
                                <a:latin typeface="Cambria Math" panose="02040503050406030204" pitchFamily="18" charset="0"/>
                              </a:rPr>
                              <m:t>2</m:t>
                            </m:r>
                            <m:sSubSup>
                              <m:sSubSupPr>
                                <m:ctrlPr>
                                  <a:rPr lang="en-US" i="1">
                                    <a:latin typeface="Cambria Math" panose="02040503050406030204" pitchFamily="18" charset="0"/>
                                  </a:rPr>
                                </m:ctrlPr>
                              </m:sSubSupPr>
                              <m:e>
                                <m:r>
                                  <a:rPr lang="en-US" i="1">
                                    <a:latin typeface="Cambria Math" panose="02040503050406030204" pitchFamily="18" charset="0"/>
                                  </a:rPr>
                                  <m:t>𝑥</m:t>
                                </m:r>
                              </m:e>
                              <m:sub>
                                <m:r>
                                  <a:rPr lang="en-US" i="1">
                                    <a:latin typeface="Cambria Math" panose="02040503050406030204" pitchFamily="18" charset="0"/>
                                  </a:rPr>
                                  <m:t>1</m:t>
                                </m:r>
                              </m:sub>
                              <m:sup>
                                <m:r>
                                  <a:rPr lang="en-US" i="1">
                                    <a:latin typeface="Cambria Math" panose="02040503050406030204" pitchFamily="18" charset="0"/>
                                  </a:rPr>
                                  <m:t>2</m:t>
                                </m:r>
                              </m:sup>
                            </m:sSubSup>
                            <m:d>
                              <m:dPr>
                                <m:ctrlPr>
                                  <a:rPr lang="en-US"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+2</m:t>
                            </m:r>
                            <m:sSubSup>
                              <m:sSubSupPr>
                                <m:ctrlPr>
                                  <a:rPr lang="en-US" i="1">
                                    <a:latin typeface="Cambria Math" panose="02040503050406030204" pitchFamily="18" charset="0"/>
                                  </a:rPr>
                                </m:ctrlPr>
                              </m:sSubSupPr>
                              <m:e>
                                <m:r>
                                  <a:rPr lang="en-US" i="1">
                                    <a:latin typeface="Cambria Math" panose="02040503050406030204" pitchFamily="18" charset="0"/>
                                  </a:rPr>
                                  <m:t>𝑥</m:t>
                                </m:r>
                              </m:e>
                              <m:sub>
                                <m:r>
                                  <a:rPr lang="en-US" i="1">
                                    <a:latin typeface="Cambria Math" panose="02040503050406030204" pitchFamily="18" charset="0"/>
                                  </a:rPr>
                                  <m:t>2</m:t>
                                </m:r>
                              </m:sub>
                              <m:sup>
                                <m:r>
                                  <a:rPr lang="en-US" i="1">
                                    <a:latin typeface="Cambria Math" panose="02040503050406030204" pitchFamily="18" charset="0"/>
                                  </a:rPr>
                                  <m:t>2</m:t>
                                </m:r>
                              </m:sup>
                            </m:sSubSup>
                            <m:d>
                              <m:dPr>
                                <m:ctrlPr>
                                  <a:rPr lang="en-US"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+4</m:t>
                            </m:r>
                            <m:r>
                              <a:rPr lang="en-US" i="1">
                                <a:latin typeface="Cambria Math" panose="02040503050406030204" pitchFamily="18" charset="0"/>
                              </a:rPr>
                              <m:t>𝑢</m:t>
                            </m:r>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m:t>
                            </m:r>
                          </m:e>
                        </m:d>
                      </m:e>
                    </m:nary>
                    <m:r>
                      <a:rPr lang="en-US" b="0" i="1" smtClean="0">
                        <a:latin typeface="Cambria Math" panose="02040503050406030204" pitchFamily="18" charset="0"/>
                      </a:rPr>
                      <m:t>𝑑𝑡</m:t>
                    </m:r>
                  </m:oMath>
                </a14:m>
                <a:endParaRPr lang="en-US" dirty="0" smtClean="0"/>
              </a:p>
              <a:p>
                <a14:m>
                  <m:oMath xmlns:m="http://schemas.openxmlformats.org/officeDocument/2006/math">
                    <m:r>
                      <a:rPr lang="en-US" i="1">
                        <a:latin typeface="Cambria Math" panose="02040503050406030204" pitchFamily="18" charset="0"/>
                      </a:rPr>
                      <m:t>𝐽</m:t>
                    </m:r>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nary>
                      <m:naryPr>
                        <m:limLoc m:val="undOvr"/>
                        <m:ctrlPr>
                          <a:rPr lang="en-US" i="1">
                            <a:latin typeface="Cambria Math" panose="02040503050406030204" pitchFamily="18" charset="0"/>
                          </a:rPr>
                        </m:ctrlPr>
                      </m:naryPr>
                      <m:sub>
                        <m:r>
                          <m:rPr>
                            <m:brk m:alnAt="24"/>
                          </m:rPr>
                          <a:rPr lang="en-US" i="1">
                            <a:latin typeface="Cambria Math" panose="02040503050406030204" pitchFamily="18" charset="0"/>
                          </a:rPr>
                          <m:t>0</m:t>
                        </m:r>
                      </m:sub>
                      <m:sup>
                        <m:r>
                          <a:rPr lang="en-US" i="1">
                            <a:latin typeface="Cambria Math" panose="02040503050406030204" pitchFamily="18" charset="0"/>
                            <a:ea typeface="Cambria Math" panose="02040503050406030204" pitchFamily="18" charset="0"/>
                          </a:rPr>
                          <m:t>∞</m:t>
                        </m:r>
                      </m:sup>
                      <m:e>
                        <m:d>
                          <m:dPr>
                            <m:begChr m:val="{"/>
                            <m:endChr m:val="}"/>
                            <m:ctrlPr>
                              <a:rPr lang="en-US" i="1" smtClean="0">
                                <a:latin typeface="Cambria Math" panose="02040503050406030204" pitchFamily="18" charset="0"/>
                                <a:ea typeface="Cambria Math" panose="02040503050406030204" pitchFamily="18" charset="0"/>
                              </a:rPr>
                            </m:ctrlPr>
                          </m:dPr>
                          <m:e>
                            <m:sSup>
                              <m:sSupPr>
                                <m:ctrlPr>
                                  <a:rPr lang="en-US"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𝑋</m:t>
                                </m:r>
                              </m:e>
                              <m:sup>
                                <m:r>
                                  <a:rPr lang="en-US" b="0" i="1" smtClean="0">
                                    <a:latin typeface="Cambria Math" panose="02040503050406030204" pitchFamily="18" charset="0"/>
                                    <a:ea typeface="Cambria Math" panose="02040503050406030204" pitchFamily="18" charset="0"/>
                                  </a:rPr>
                                  <m:t>𝑇</m:t>
                                </m:r>
                              </m:sup>
                            </m:sSup>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𝑡</m:t>
                                </m:r>
                              </m:e>
                            </m:d>
                            <m:d>
                              <m:dPr>
                                <m:begChr m:val="["/>
                                <m:endChr m:val="]"/>
                                <m:ctrlPr>
                                  <a:rPr lang="en-US" b="0" i="1" smtClean="0">
                                    <a:latin typeface="Cambria Math" panose="02040503050406030204" pitchFamily="18" charset="0"/>
                                    <a:ea typeface="Cambria Math" panose="02040503050406030204" pitchFamily="18" charset="0"/>
                                  </a:rPr>
                                </m:ctrlPr>
                              </m:dPr>
                              <m:e>
                                <m:m>
                                  <m:mPr>
                                    <m:mcs>
                                      <m:mc>
                                        <m:mcPr>
                                          <m:count m:val="2"/>
                                          <m:mcJc m:val="center"/>
                                        </m:mcPr>
                                      </m:mc>
                                    </m:mcs>
                                    <m:ctrlPr>
                                      <a:rPr lang="en-US" b="0" i="1" smtClean="0">
                                        <a:latin typeface="Cambria Math" panose="02040503050406030204" pitchFamily="18" charset="0"/>
                                        <a:ea typeface="Cambria Math" panose="02040503050406030204" pitchFamily="18" charset="0"/>
                                      </a:rPr>
                                    </m:ctrlPr>
                                  </m:mPr>
                                  <m:mr>
                                    <m:e>
                                      <m:r>
                                        <m:rPr>
                                          <m:brk m:alnAt="7"/>
                                        </m:rPr>
                                        <a:rPr lang="en-US" b="0" i="1" smtClean="0">
                                          <a:latin typeface="Cambria Math" panose="02040503050406030204" pitchFamily="18" charset="0"/>
                                          <a:ea typeface="Cambria Math" panose="02040503050406030204" pitchFamily="18" charset="0"/>
                                        </a:rPr>
                                        <m:t>2</m:t>
                                      </m:r>
                                    </m:e>
                                    <m:e>
                                      <m:r>
                                        <a:rPr lang="en-US" b="0" i="1" smtClean="0">
                                          <a:latin typeface="Cambria Math" panose="02040503050406030204" pitchFamily="18" charset="0"/>
                                          <a:ea typeface="Cambria Math" panose="02040503050406030204" pitchFamily="18" charset="0"/>
                                        </a:rPr>
                                        <m:t>0</m:t>
                                      </m:r>
                                    </m:e>
                                  </m:mr>
                                  <m:mr>
                                    <m:e>
                                      <m:r>
                                        <a:rPr lang="en-US" b="0" i="1" smtClean="0">
                                          <a:latin typeface="Cambria Math" panose="02040503050406030204" pitchFamily="18" charset="0"/>
                                          <a:ea typeface="Cambria Math" panose="02040503050406030204" pitchFamily="18" charset="0"/>
                                        </a:rPr>
                                        <m:t>0</m:t>
                                      </m:r>
                                    </m:e>
                                    <m:e>
                                      <m:r>
                                        <a:rPr lang="en-US" b="0" i="1" smtClean="0">
                                          <a:latin typeface="Cambria Math" panose="02040503050406030204" pitchFamily="18" charset="0"/>
                                          <a:ea typeface="Cambria Math" panose="02040503050406030204" pitchFamily="18" charset="0"/>
                                        </a:rPr>
                                        <m:t>2</m:t>
                                      </m:r>
                                    </m:e>
                                  </m:mr>
                                </m:m>
                              </m:e>
                            </m:d>
                            <m:r>
                              <a:rPr lang="en-US" i="1">
                                <a:latin typeface="Cambria Math" panose="02040503050406030204" pitchFamily="18" charset="0"/>
                                <a:ea typeface="Cambria Math" panose="02040503050406030204" pitchFamily="18" charset="0"/>
                              </a:rPr>
                              <m:t>𝑋</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𝑡</m:t>
                                </m:r>
                              </m:e>
                            </m:d>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𝑢</m:t>
                                </m:r>
                              </m:e>
                              <m:sup>
                                <m:r>
                                  <a:rPr lang="en-US" b="0" i="1" smtClean="0">
                                    <a:latin typeface="Cambria Math" panose="02040503050406030204" pitchFamily="18" charset="0"/>
                                    <a:ea typeface="Cambria Math" panose="02040503050406030204" pitchFamily="18" charset="0"/>
                                  </a:rPr>
                                  <m:t>𝑇</m:t>
                                </m:r>
                              </m:sup>
                            </m:sSup>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𝑡</m:t>
                                </m:r>
                              </m:e>
                            </m:d>
                            <m:r>
                              <a:rPr lang="en-US" b="0" i="1" smtClean="0">
                                <a:latin typeface="Cambria Math" panose="02040503050406030204" pitchFamily="18" charset="0"/>
                                <a:ea typeface="Cambria Math" panose="02040503050406030204" pitchFamily="18" charset="0"/>
                              </a:rPr>
                              <m:t>4</m:t>
                            </m:r>
                            <m:r>
                              <a:rPr lang="en-US" b="0" i="1" smtClean="0">
                                <a:latin typeface="Cambria Math" panose="02040503050406030204" pitchFamily="18" charset="0"/>
                                <a:ea typeface="Cambria Math" panose="02040503050406030204" pitchFamily="18" charset="0"/>
                              </a:rPr>
                              <m:t>𝑢</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𝑡</m:t>
                            </m:r>
                            <m:r>
                              <a:rPr lang="en-US" b="0" i="1" smtClean="0">
                                <a:latin typeface="Cambria Math" panose="02040503050406030204" pitchFamily="18" charset="0"/>
                                <a:ea typeface="Cambria Math" panose="02040503050406030204" pitchFamily="18" charset="0"/>
                              </a:rPr>
                              <m:t>)</m:t>
                            </m:r>
                          </m:e>
                        </m:d>
                      </m:e>
                    </m:nary>
                    <m:r>
                      <a:rPr lang="en-US" i="1">
                        <a:latin typeface="Cambria Math" panose="02040503050406030204" pitchFamily="18" charset="0"/>
                      </a:rPr>
                      <m:t>𝑑𝑡</m:t>
                    </m:r>
                  </m:oMath>
                </a14:m>
                <a:endParaRPr lang="en-US" dirty="0"/>
              </a:p>
              <a:p>
                <a:endParaRPr lang="en-US" dirty="0"/>
              </a:p>
              <a:p>
                <a:endParaRPr lang="en-US" dirty="0" smtClean="0"/>
              </a:p>
              <a:p>
                <a:endParaRPr lang="en-US" dirty="0" smtClean="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043" t="-2241"/>
                </a:stretch>
              </a:blipFill>
            </p:spPr>
            <p:txBody>
              <a:bodyPr/>
              <a:lstStyle/>
              <a:p>
                <a:r>
                  <a:rPr lang="en-US">
                    <a:noFill/>
                  </a:rPr>
                  <a:t> </a:t>
                </a:r>
              </a:p>
            </p:txBody>
          </p:sp>
        </mc:Fallback>
      </mc:AlternateContent>
    </p:spTree>
    <p:extLst>
      <p:ext uri="{BB962C8B-B14F-4D97-AF65-F5344CB8AC3E}">
        <p14:creationId xmlns:p14="http://schemas.microsoft.com/office/powerpoint/2010/main" val="275034783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Comparing above equation with following standard equation </a:t>
                </a:r>
              </a:p>
              <a:p>
                <a14:m>
                  <m:oMath xmlns:m="http://schemas.openxmlformats.org/officeDocument/2006/math">
                    <m:r>
                      <a:rPr lang="en-US" i="1">
                        <a:latin typeface="Cambria Math" panose="02040503050406030204" pitchFamily="18" charset="0"/>
                      </a:rPr>
                      <m:t>𝐽</m:t>
                    </m:r>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nary>
                      <m:naryPr>
                        <m:limLoc m:val="undOvr"/>
                        <m:ctrlPr>
                          <a:rPr lang="en-US" i="1">
                            <a:latin typeface="Cambria Math" panose="02040503050406030204" pitchFamily="18" charset="0"/>
                          </a:rPr>
                        </m:ctrlPr>
                      </m:naryPr>
                      <m:sub>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0</m:t>
                            </m:r>
                          </m:sub>
                        </m:sSub>
                        <m:r>
                          <a:rPr lang="en-US" i="1">
                            <a:latin typeface="Cambria Math" panose="02040503050406030204" pitchFamily="18" charset="0"/>
                          </a:rPr>
                          <m:t>=0</m:t>
                        </m:r>
                      </m:sub>
                      <m:sup>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𝑓</m:t>
                            </m:r>
                          </m:sub>
                        </m:sSub>
                        <m:r>
                          <a:rPr lang="en-US" i="1">
                            <a:latin typeface="Cambria Math" panose="02040503050406030204" pitchFamily="18" charset="0"/>
                            <a:ea typeface="Cambria Math" panose="02040503050406030204" pitchFamily="18" charset="0"/>
                          </a:rPr>
                          <m:t>=∞</m:t>
                        </m:r>
                      </m:sup>
                      <m:e>
                        <m:d>
                          <m:dPr>
                            <m:begChr m:val="["/>
                            <m:endChr m:val="]"/>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𝑇</m:t>
                                </m:r>
                              </m:sup>
                            </m:sSup>
                            <m:d>
                              <m:dPr>
                                <m:ctrlPr>
                                  <a:rPr lang="en-US"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𝑄𝑋</m:t>
                            </m:r>
                            <m:d>
                              <m:dPr>
                                <m:ctrlPr>
                                  <a:rPr lang="en-US"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𝑈</m:t>
                                </m:r>
                              </m:e>
                              <m:sup>
                                <m:r>
                                  <a:rPr lang="en-US" i="1">
                                    <a:latin typeface="Cambria Math" panose="02040503050406030204" pitchFamily="18" charset="0"/>
                                  </a:rPr>
                                  <m:t>𝑇</m:t>
                                </m:r>
                              </m:sup>
                            </m:sSup>
                            <m:d>
                              <m:dPr>
                                <m:ctrlPr>
                                  <a:rPr lang="en-US"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𝑅𝑈</m:t>
                            </m:r>
                            <m:d>
                              <m:dPr>
                                <m:ctrlPr>
                                  <a:rPr lang="en-US" i="1">
                                    <a:latin typeface="Cambria Math" panose="02040503050406030204" pitchFamily="18" charset="0"/>
                                  </a:rPr>
                                </m:ctrlPr>
                              </m:dPr>
                              <m:e>
                                <m:r>
                                  <a:rPr lang="en-US" i="1">
                                    <a:latin typeface="Cambria Math" panose="02040503050406030204" pitchFamily="18" charset="0"/>
                                  </a:rPr>
                                  <m:t>𝑡</m:t>
                                </m:r>
                              </m:e>
                            </m:d>
                          </m:e>
                        </m:d>
                        <m:r>
                          <a:rPr lang="en-US" i="1">
                            <a:latin typeface="Cambria Math" panose="02040503050406030204" pitchFamily="18" charset="0"/>
                          </a:rPr>
                          <m:t>𝑑𝑡</m:t>
                        </m:r>
                      </m:e>
                    </m:nary>
                  </m:oMath>
                </a14:m>
                <a:endParaRPr lang="en-US" dirty="0" smtClean="0"/>
              </a:p>
              <a:p>
                <a14:m>
                  <m:oMath xmlns:m="http://schemas.openxmlformats.org/officeDocument/2006/math">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𝑄</m:t>
                    </m:r>
                    <m:r>
                      <a:rPr lang="en-US" b="0" i="1" smtClean="0">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ea typeface="Cambria Math" panose="02040503050406030204" pitchFamily="18" charset="0"/>
                          </a:rPr>
                        </m:ctrlPr>
                      </m:dPr>
                      <m:e>
                        <m:m>
                          <m:mPr>
                            <m:mcs>
                              <m:mc>
                                <m:mcPr>
                                  <m:count m:val="2"/>
                                  <m:mcJc m:val="center"/>
                                </m:mcPr>
                              </m:mc>
                            </m:mcs>
                            <m:ctrlPr>
                              <a:rPr lang="en-US" i="1">
                                <a:latin typeface="Cambria Math" panose="02040503050406030204" pitchFamily="18" charset="0"/>
                                <a:ea typeface="Cambria Math" panose="02040503050406030204" pitchFamily="18" charset="0"/>
                              </a:rPr>
                            </m:ctrlPr>
                          </m:mPr>
                          <m:mr>
                            <m:e>
                              <m:r>
                                <m:rPr>
                                  <m:brk m:alnAt="7"/>
                                </m:rPr>
                                <a:rPr lang="en-US" i="1">
                                  <a:latin typeface="Cambria Math" panose="02040503050406030204" pitchFamily="18" charset="0"/>
                                  <a:ea typeface="Cambria Math" panose="02040503050406030204" pitchFamily="18" charset="0"/>
                                </a:rPr>
                                <m:t>2</m:t>
                              </m:r>
                            </m:e>
                            <m:e>
                              <m:r>
                                <a:rPr lang="en-US" i="1">
                                  <a:latin typeface="Cambria Math" panose="02040503050406030204" pitchFamily="18" charset="0"/>
                                  <a:ea typeface="Cambria Math" panose="02040503050406030204" pitchFamily="18" charset="0"/>
                                </a:rPr>
                                <m:t>0</m:t>
                              </m:r>
                            </m:e>
                          </m:mr>
                          <m:mr>
                            <m:e>
                              <m:r>
                                <a:rPr lang="en-US" i="1">
                                  <a:latin typeface="Cambria Math" panose="02040503050406030204" pitchFamily="18" charset="0"/>
                                  <a:ea typeface="Cambria Math" panose="02040503050406030204" pitchFamily="18" charset="0"/>
                                </a:rPr>
                                <m:t>0</m:t>
                              </m:r>
                            </m:e>
                            <m:e>
                              <m:r>
                                <a:rPr lang="en-US" i="1">
                                  <a:latin typeface="Cambria Math" panose="02040503050406030204" pitchFamily="18" charset="0"/>
                                  <a:ea typeface="Cambria Math" panose="02040503050406030204" pitchFamily="18" charset="0"/>
                                </a:rPr>
                                <m:t>2</m:t>
                              </m:r>
                            </m:e>
                          </m:mr>
                        </m:m>
                      </m:e>
                    </m:d>
                    <m:r>
                      <a:rPr lang="en-US" b="0" i="1" smtClean="0">
                        <a:latin typeface="Cambria Math" panose="02040503050406030204" pitchFamily="18" charset="0"/>
                        <a:ea typeface="Cambria Math" panose="02040503050406030204" pitchFamily="18" charset="0"/>
                      </a:rPr>
                      <m:t>   &amp;   </m:t>
                    </m:r>
                    <m:r>
                      <a:rPr lang="en-US" b="0" i="1" smtClean="0">
                        <a:latin typeface="Cambria Math" panose="02040503050406030204" pitchFamily="18" charset="0"/>
                        <a:ea typeface="Cambria Math" panose="02040503050406030204" pitchFamily="18" charset="0"/>
                      </a:rPr>
                      <m:t>𝑅</m:t>
                    </m:r>
                    <m:r>
                      <a:rPr lang="en-US" b="0" i="1" smtClean="0">
                        <a:latin typeface="Cambria Math" panose="02040503050406030204" pitchFamily="18" charset="0"/>
                        <a:ea typeface="Cambria Math" panose="02040503050406030204" pitchFamily="18" charset="0"/>
                      </a:rPr>
                      <m:t>=4</m:t>
                    </m:r>
                  </m:oMath>
                </a14:m>
                <a:endParaRPr lang="en-US" b="0" dirty="0" smtClean="0">
                  <a:ea typeface="Cambria Math" panose="02040503050406030204" pitchFamily="18" charset="0"/>
                </a:endParaRPr>
              </a:p>
              <a:p>
                <a:r>
                  <a:rPr lang="en-US" b="1" dirty="0" smtClean="0"/>
                  <a:t>Check controllability condition</a:t>
                </a:r>
              </a:p>
              <a:p>
                <a:r>
                  <a:rPr lang="en-US" dirty="0" smtClean="0"/>
                  <a:t>Find the rank of matrix </a:t>
                </a:r>
                <a14:m>
                  <m:oMath xmlns:m="http://schemas.openxmlformats.org/officeDocument/2006/math">
                    <m:r>
                      <a:rPr lang="en-US" b="0" i="1" smtClean="0">
                        <a:latin typeface="Cambria Math" panose="02040503050406030204" pitchFamily="18" charset="0"/>
                      </a:rPr>
                      <m:t>𝑊</m:t>
                    </m:r>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m>
                          <m:mPr>
                            <m:mcs>
                              <m:mc>
                                <m:mcPr>
                                  <m:count m:val="2"/>
                                  <m:mcJc m:val="center"/>
                                </m:mcPr>
                              </m:mc>
                            </m:mcs>
                            <m:ctrlPr>
                              <a:rPr lang="en-US" b="0" i="1" smtClean="0">
                                <a:latin typeface="Cambria Math" panose="02040503050406030204" pitchFamily="18" charset="0"/>
                              </a:rPr>
                            </m:ctrlPr>
                          </m:mPr>
                          <m:mr>
                            <m:e>
                              <m:r>
                                <m:rPr>
                                  <m:brk m:alnAt="7"/>
                                </m:rPr>
                                <a:rPr lang="en-US" b="0" i="1" smtClean="0">
                                  <a:latin typeface="Cambria Math" panose="02040503050406030204" pitchFamily="18" charset="0"/>
                                </a:rPr>
                                <m:t>𝐵</m:t>
                              </m:r>
                            </m:e>
                            <m:e>
                              <m:r>
                                <a:rPr lang="en-US" b="0" i="1" smtClean="0">
                                  <a:latin typeface="Cambria Math" panose="02040503050406030204" pitchFamily="18" charset="0"/>
                                </a:rPr>
                                <m:t>𝐴𝐵</m:t>
                              </m:r>
                            </m:e>
                          </m:mr>
                        </m:m>
                      </m:e>
                    </m:d>
                  </m:oMath>
                </a14:m>
                <a:endParaRPr lang="en-US" dirty="0" smtClean="0"/>
              </a:p>
              <a:p>
                <a14:m>
                  <m:oMath xmlns:m="http://schemas.openxmlformats.org/officeDocument/2006/math">
                    <m:r>
                      <m:rPr>
                        <m:sty m:val="p"/>
                      </m:rPr>
                      <a:rPr lang="en-US" b="0" i="0" smtClean="0">
                        <a:latin typeface="Cambria Math" panose="02040503050406030204" pitchFamily="18" charset="0"/>
                      </a:rPr>
                      <m:t>det</m:t>
                    </m:r>
                    <m:r>
                      <a:rPr lang="en-US" b="0" i="1" smtClean="0">
                        <a:latin typeface="Cambria Math" panose="02040503050406030204" pitchFamily="18" charset="0"/>
                      </a:rPr>
                      <m:t>⁡(</m:t>
                    </m:r>
                    <m:r>
                      <a:rPr lang="en-US" i="1">
                        <a:latin typeface="Cambria Math" panose="02040503050406030204" pitchFamily="18" charset="0"/>
                      </a:rPr>
                      <m:t>𝑊</m:t>
                    </m:r>
                    <m:r>
                      <a:rPr lang="en-US" b="0" i="1" smtClean="0">
                        <a:latin typeface="Cambria Math" panose="02040503050406030204" pitchFamily="18" charset="0"/>
                      </a:rPr>
                      <m:t>)</m:t>
                    </m:r>
                    <m:r>
                      <a:rPr lang="en-US" i="1">
                        <a:latin typeface="Cambria Math" panose="02040503050406030204" pitchFamily="18" charset="0"/>
                      </a:rPr>
                      <m:t>=</m:t>
                    </m:r>
                    <m:d>
                      <m:dPr>
                        <m:begChr m:val="["/>
                        <m:endChr m:val="]"/>
                        <m:ctrlPr>
                          <a:rPr lang="en-US" i="1" smtClean="0">
                            <a:latin typeface="Cambria Math" panose="02040503050406030204" pitchFamily="18" charset="0"/>
                          </a:rPr>
                        </m:ctrlPr>
                      </m:dPr>
                      <m:e>
                        <m:m>
                          <m:mPr>
                            <m:mcs>
                              <m:mc>
                                <m:mcPr>
                                  <m:count m:val="2"/>
                                  <m:mcJc m:val="center"/>
                                </m:mcPr>
                              </m:mc>
                            </m:mcs>
                            <m:ctrlPr>
                              <a:rPr lang="en-US" i="1" smtClean="0">
                                <a:latin typeface="Cambria Math" panose="02040503050406030204" pitchFamily="18" charset="0"/>
                              </a:rPr>
                            </m:ctrlPr>
                          </m:mPr>
                          <m:mr>
                            <m:e>
                              <m:m>
                                <m:mPr>
                                  <m:mcs>
                                    <m:mc>
                                      <m:mcPr>
                                        <m:count m:val="1"/>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0</m:t>
                                    </m:r>
                                  </m:e>
                                </m:mr>
                                <m:mr>
                                  <m:e>
                                    <m:r>
                                      <a:rPr lang="en-US" i="1">
                                        <a:latin typeface="Cambria Math" panose="02040503050406030204" pitchFamily="18" charset="0"/>
                                      </a:rPr>
                                      <m:t>1</m:t>
                                    </m:r>
                                  </m:e>
                                </m:mr>
                              </m:m>
                            </m:e>
                            <m:e>
                              <m:d>
                                <m:dPr>
                                  <m:begChr m:val="["/>
                                  <m:endChr m:val="]"/>
                                  <m:ctrlPr>
                                    <a:rPr lang="en-US" i="1">
                                      <a:latin typeface="Cambria Math" panose="02040503050406030204" pitchFamily="18" charset="0"/>
                                    </a:rPr>
                                  </m:ctrlPr>
                                </m:dPr>
                                <m:e>
                                  <m:m>
                                    <m:mPr>
                                      <m:mcs>
                                        <m:mc>
                                          <m:mcPr>
                                            <m:count m:val="2"/>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0</m:t>
                                        </m:r>
                                      </m:e>
                                      <m:e>
                                        <m:r>
                                          <a:rPr lang="en-US" i="1">
                                            <a:latin typeface="Cambria Math" panose="02040503050406030204" pitchFamily="18" charset="0"/>
                                          </a:rPr>
                                          <m:t>1</m:t>
                                        </m:r>
                                      </m:e>
                                    </m:mr>
                                    <m:mr>
                                      <m:e>
                                        <m:r>
                                          <a:rPr lang="en-US" i="1">
                                            <a:latin typeface="Cambria Math" panose="02040503050406030204" pitchFamily="18" charset="0"/>
                                          </a:rPr>
                                          <m:t>−2</m:t>
                                        </m:r>
                                      </m:e>
                                      <m:e>
                                        <m:r>
                                          <a:rPr lang="en-US" i="1">
                                            <a:latin typeface="Cambria Math" panose="02040503050406030204" pitchFamily="18" charset="0"/>
                                          </a:rPr>
                                          <m:t>2</m:t>
                                        </m:r>
                                      </m:e>
                                    </m:mr>
                                  </m:m>
                                </m:e>
                              </m:d>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0</m:t>
                                        </m:r>
                                      </m:e>
                                    </m:mr>
                                    <m:mr>
                                      <m:e>
                                        <m:r>
                                          <a:rPr lang="en-US" i="1">
                                            <a:latin typeface="Cambria Math" panose="02040503050406030204" pitchFamily="18" charset="0"/>
                                          </a:rPr>
                                          <m:t>1</m:t>
                                        </m:r>
                                      </m:e>
                                    </m:mr>
                                  </m:m>
                                </m:e>
                              </m:d>
                            </m:e>
                          </m:mr>
                        </m:m>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m>
                          <m:mPr>
                            <m:mcs>
                              <m:mc>
                                <m:mcPr>
                                  <m:count m:val="2"/>
                                  <m:mcJc m:val="center"/>
                                </m:mcPr>
                              </m:mc>
                            </m:mcs>
                            <m:ctrlPr>
                              <a:rPr lang="en-US" b="0" i="1" smtClean="0">
                                <a:latin typeface="Cambria Math" panose="02040503050406030204" pitchFamily="18" charset="0"/>
                              </a:rPr>
                            </m:ctrlPr>
                          </m:mPr>
                          <m:mr>
                            <m:e>
                              <m:r>
                                <m:rPr>
                                  <m:brk m:alnAt="7"/>
                                </m:rPr>
                                <a:rPr lang="en-US" b="0" i="1" smtClean="0">
                                  <a:latin typeface="Cambria Math" panose="02040503050406030204" pitchFamily="18" charset="0"/>
                                </a:rPr>
                                <m:t>0</m:t>
                              </m:r>
                            </m:e>
                            <m:e>
                              <m:r>
                                <a:rPr lang="en-US" b="0" i="1" smtClean="0">
                                  <a:latin typeface="Cambria Math" panose="02040503050406030204" pitchFamily="18" charset="0"/>
                                </a:rPr>
                                <m:t>1</m:t>
                              </m:r>
                            </m:e>
                          </m:mr>
                          <m:mr>
                            <m:e>
                              <m:r>
                                <a:rPr lang="en-US" b="0" i="1" smtClean="0">
                                  <a:latin typeface="Cambria Math" panose="02040503050406030204" pitchFamily="18" charset="0"/>
                                </a:rPr>
                                <m:t>1</m:t>
                              </m:r>
                            </m:e>
                            <m:e>
                              <m:r>
                                <a:rPr lang="en-US" b="0" i="1" smtClean="0">
                                  <a:latin typeface="Cambria Math" panose="02040503050406030204" pitchFamily="18" charset="0"/>
                                </a:rPr>
                                <m:t>2</m:t>
                              </m:r>
                            </m:e>
                          </m:mr>
                        </m:m>
                      </m:e>
                    </m:d>
                    <m:r>
                      <a:rPr lang="en-US" b="0" i="1" smtClean="0">
                        <a:latin typeface="Cambria Math" panose="02040503050406030204" pitchFamily="18" charset="0"/>
                        <a:ea typeface="Cambria Math" panose="02040503050406030204" pitchFamily="18" charset="0"/>
                      </a:rPr>
                      <m:t>≠0</m:t>
                    </m:r>
                  </m:oMath>
                </a14:m>
                <a:endParaRPr lang="en-US" dirty="0" smtClean="0"/>
              </a:p>
              <a:p>
                <a:r>
                  <a:rPr lang="en-US" dirty="0" smtClean="0"/>
                  <a:t>So rank of matrix W = 2 =n, Hence system is completely controllable </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043" t="-2241" b="-1261"/>
                </a:stretch>
              </a:blipFill>
            </p:spPr>
            <p:txBody>
              <a:bodyPr/>
              <a:lstStyle/>
              <a:p>
                <a:r>
                  <a:rPr lang="en-US">
                    <a:noFill/>
                  </a:rPr>
                  <a:t> </a:t>
                </a:r>
              </a:p>
            </p:txBody>
          </p:sp>
        </mc:Fallback>
      </mc:AlternateContent>
    </p:spTree>
    <p:extLst>
      <p:ext uri="{BB962C8B-B14F-4D97-AF65-F5344CB8AC3E}">
        <p14:creationId xmlns:p14="http://schemas.microsoft.com/office/powerpoint/2010/main" val="153569925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r>
                  <a:rPr lang="en-US" dirty="0" smtClean="0"/>
                  <a:t>(</a:t>
                </a:r>
                <a:r>
                  <a:rPr lang="en-US" dirty="0" err="1" smtClean="0"/>
                  <a:t>i</a:t>
                </a:r>
                <a:r>
                  <a:rPr lang="en-US" dirty="0" smtClean="0"/>
                  <a:t>) Control law </a:t>
                </a:r>
              </a:p>
              <a:p>
                <a:r>
                  <a:rPr lang="en-US" dirty="0" smtClean="0"/>
                  <a:t>Solve </a:t>
                </a:r>
                <a:r>
                  <a:rPr lang="en-US" dirty="0" smtClean="0"/>
                  <a:t>Algebraic </a:t>
                </a:r>
                <a:r>
                  <a:rPr lang="en-US" dirty="0" err="1" smtClean="0"/>
                  <a:t>Riccati</a:t>
                </a:r>
                <a:r>
                  <a:rPr lang="en-US" dirty="0" smtClean="0"/>
                  <a:t> </a:t>
                </a:r>
                <a:r>
                  <a:rPr lang="en-US" dirty="0" err="1" smtClean="0"/>
                  <a:t>Eqation</a:t>
                </a:r>
                <a:endParaRPr lang="en-US" dirty="0" smtClean="0"/>
              </a:p>
              <a:p>
                <a:r>
                  <a:rPr lang="en-US" dirty="0"/>
                  <a:t>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𝐴</m:t>
                        </m:r>
                      </m:e>
                      <m:sup>
                        <m:r>
                          <a:rPr lang="en-US" i="1">
                            <a:latin typeface="Cambria Math" panose="02040503050406030204" pitchFamily="18" charset="0"/>
                          </a:rPr>
                          <m:t>𝑇</m:t>
                        </m:r>
                      </m:sup>
                    </m:sSup>
                    <m:r>
                      <a:rPr lang="en-US" i="1">
                        <a:latin typeface="Cambria Math" panose="02040503050406030204" pitchFamily="18" charset="0"/>
                      </a:rPr>
                      <m:t>𝑃</m:t>
                    </m:r>
                    <m:r>
                      <a:rPr lang="en-US" i="1">
                        <a:latin typeface="Cambria Math" panose="02040503050406030204" pitchFamily="18" charset="0"/>
                      </a:rPr>
                      <m:t>+</m:t>
                    </m:r>
                    <m:r>
                      <a:rPr lang="en-US" i="1">
                        <a:latin typeface="Cambria Math" panose="02040503050406030204" pitchFamily="18" charset="0"/>
                      </a:rPr>
                      <m:t>𝑃𝐴</m:t>
                    </m:r>
                    <m:r>
                      <a:rPr lang="en-US" i="1">
                        <a:latin typeface="Cambria Math" panose="02040503050406030204" pitchFamily="18" charset="0"/>
                      </a:rPr>
                      <m:t>−</m:t>
                    </m:r>
                    <m:r>
                      <a:rPr lang="en-US" i="1">
                        <a:latin typeface="Cambria Math" panose="02040503050406030204" pitchFamily="18" charset="0"/>
                      </a:rPr>
                      <m:t>𝑃𝐵</m:t>
                    </m:r>
                    <m:sSup>
                      <m:sSupPr>
                        <m:ctrlPr>
                          <a:rPr lang="en-US" i="1">
                            <a:latin typeface="Cambria Math" panose="02040503050406030204" pitchFamily="18" charset="0"/>
                          </a:rPr>
                        </m:ctrlPr>
                      </m:sSupPr>
                      <m:e>
                        <m:r>
                          <a:rPr lang="en-US" i="1">
                            <a:latin typeface="Cambria Math" panose="02040503050406030204" pitchFamily="18" charset="0"/>
                          </a:rPr>
                          <m:t>𝑅</m:t>
                        </m:r>
                      </m:e>
                      <m:sup>
                        <m:r>
                          <a:rPr lang="en-US" i="1">
                            <a:latin typeface="Cambria Math" panose="02040503050406030204" pitchFamily="18" charset="0"/>
                          </a:rPr>
                          <m:t>−1</m:t>
                        </m:r>
                      </m:sup>
                    </m:sSup>
                    <m:sSup>
                      <m:sSupPr>
                        <m:ctrlPr>
                          <a:rPr lang="en-US" i="1">
                            <a:latin typeface="Cambria Math" panose="02040503050406030204" pitchFamily="18" charset="0"/>
                          </a:rPr>
                        </m:ctrlPr>
                      </m:sSupPr>
                      <m:e>
                        <m:r>
                          <a:rPr lang="en-US" i="1">
                            <a:latin typeface="Cambria Math" panose="02040503050406030204" pitchFamily="18" charset="0"/>
                          </a:rPr>
                          <m:t>𝐵</m:t>
                        </m:r>
                      </m:e>
                      <m:sup>
                        <m:r>
                          <a:rPr lang="en-US" i="1">
                            <a:latin typeface="Cambria Math" panose="02040503050406030204" pitchFamily="18" charset="0"/>
                          </a:rPr>
                          <m:t>𝑇</m:t>
                        </m:r>
                      </m:sup>
                    </m:sSup>
                    <m:r>
                      <a:rPr lang="en-US" i="1">
                        <a:latin typeface="Cambria Math" panose="02040503050406030204" pitchFamily="18" charset="0"/>
                      </a:rPr>
                      <m:t>𝑃</m:t>
                    </m:r>
                    <m:r>
                      <a:rPr lang="en-US" i="1">
                        <a:latin typeface="Cambria Math" panose="02040503050406030204" pitchFamily="18" charset="0"/>
                      </a:rPr>
                      <m:t>+</m:t>
                    </m:r>
                    <m:r>
                      <a:rPr lang="en-US" i="1">
                        <a:latin typeface="Cambria Math" panose="02040503050406030204" pitchFamily="18" charset="0"/>
                      </a:rPr>
                      <m:t>𝑄</m:t>
                    </m:r>
                    <m:r>
                      <a:rPr lang="en-US" i="1">
                        <a:latin typeface="Cambria Math" panose="02040503050406030204" pitchFamily="18" charset="0"/>
                      </a:rPr>
                      <m:t>=0</m:t>
                    </m:r>
                  </m:oMath>
                </a14:m>
                <a:endParaRPr lang="en-US" dirty="0" smtClean="0"/>
              </a:p>
              <a:p>
                <a14:m>
                  <m:oMath xmlns:m="http://schemas.openxmlformats.org/officeDocument/2006/math">
                    <m:d>
                      <m:dPr>
                        <m:begChr m:val="["/>
                        <m:endChr m:val="]"/>
                        <m:ctrlPr>
                          <a:rPr lang="en-US" i="1">
                            <a:latin typeface="Cambria Math" panose="02040503050406030204" pitchFamily="18" charset="0"/>
                          </a:rPr>
                        </m:ctrlPr>
                      </m:dPr>
                      <m:e>
                        <m:m>
                          <m:mPr>
                            <m:mcs>
                              <m:mc>
                                <m:mcPr>
                                  <m:count m:val="2"/>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0</m:t>
                              </m:r>
                            </m:e>
                            <m:e>
                              <m:r>
                                <a:rPr lang="en-US" b="0" i="1" smtClean="0">
                                  <a:latin typeface="Cambria Math" panose="02040503050406030204" pitchFamily="18" charset="0"/>
                                </a:rPr>
                                <m:t>−2</m:t>
                              </m:r>
                            </m:e>
                          </m:mr>
                          <m:mr>
                            <m:e>
                              <m:r>
                                <a:rPr lang="en-US" b="0" i="1" smtClean="0">
                                  <a:latin typeface="Cambria Math" panose="02040503050406030204" pitchFamily="18" charset="0"/>
                                </a:rPr>
                                <m:t>1</m:t>
                              </m:r>
                            </m:e>
                            <m:e>
                              <m:r>
                                <a:rPr lang="en-US" i="1">
                                  <a:latin typeface="Cambria Math" panose="02040503050406030204" pitchFamily="18" charset="0"/>
                                </a:rPr>
                                <m:t>2</m:t>
                              </m:r>
                            </m:e>
                          </m:mr>
                        </m:m>
                      </m:e>
                    </m:d>
                    <m:d>
                      <m:dPr>
                        <m:begChr m:val="["/>
                        <m:endChr m:val="]"/>
                        <m:ctrlPr>
                          <a:rPr lang="en-US" i="1" smtClean="0">
                            <a:latin typeface="Cambria Math" panose="02040503050406030204" pitchFamily="18" charset="0"/>
                          </a:rPr>
                        </m:ctrlPr>
                      </m:dPr>
                      <m:e>
                        <m:m>
                          <m:mPr>
                            <m:mcs>
                              <m:mc>
                                <m:mcPr>
                                  <m:count m:val="2"/>
                                  <m:mcJc m:val="center"/>
                                </m:mcPr>
                              </m:mc>
                            </m:mcs>
                            <m:ctrlPr>
                              <a:rPr lang="en-US" i="1" smtClean="0">
                                <a:latin typeface="Cambria Math" panose="02040503050406030204" pitchFamily="18" charset="0"/>
                              </a:rPr>
                            </m:ctrlPr>
                          </m:mPr>
                          <m:mr>
                            <m:e>
                              <m:sSub>
                                <m:sSubPr>
                                  <m:ctrlPr>
                                    <a:rPr lang="en-US"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11</m:t>
                                  </m:r>
                                </m:sub>
                              </m:sSub>
                            </m:e>
                            <m:e>
                              <m:sSub>
                                <m:sSubPr>
                                  <m:ctrlPr>
                                    <a:rPr lang="en-US"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12</m:t>
                                  </m:r>
                                </m:sub>
                              </m:sSub>
                            </m:e>
                          </m:mr>
                          <m:mr>
                            <m:e>
                              <m:sSub>
                                <m:sSubPr>
                                  <m:ctrlPr>
                                    <a:rPr lang="en-US"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12</m:t>
                                  </m:r>
                                </m:sub>
                              </m:sSub>
                            </m:e>
                            <m:e>
                              <m:sSub>
                                <m:sSubPr>
                                  <m:ctrlPr>
                                    <a:rPr lang="en-US"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22</m:t>
                                  </m:r>
                                </m:sub>
                              </m:sSub>
                            </m:e>
                          </m:mr>
                        </m:m>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m>
                          <m:mPr>
                            <m:mcs>
                              <m:mc>
                                <m:mcPr>
                                  <m:count m:val="2"/>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11</m:t>
                                  </m:r>
                                </m:sub>
                              </m:sSub>
                            </m:e>
                            <m:e>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12</m:t>
                                  </m:r>
                                </m:sub>
                              </m:sSub>
                            </m:e>
                          </m:mr>
                          <m:mr>
                            <m:e>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12</m:t>
                                  </m:r>
                                </m:sub>
                              </m:sSub>
                            </m:e>
                            <m:e>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22</m:t>
                                  </m:r>
                                </m:sub>
                              </m:sSub>
                            </m:e>
                          </m:mr>
                        </m:m>
                      </m:e>
                    </m:d>
                    <m:d>
                      <m:dPr>
                        <m:begChr m:val="["/>
                        <m:endChr m:val="]"/>
                        <m:ctrlPr>
                          <a:rPr lang="en-US" i="1">
                            <a:latin typeface="Cambria Math" panose="02040503050406030204" pitchFamily="18" charset="0"/>
                          </a:rPr>
                        </m:ctrlPr>
                      </m:dPr>
                      <m:e>
                        <m:m>
                          <m:mPr>
                            <m:mcs>
                              <m:mc>
                                <m:mcPr>
                                  <m:count m:val="2"/>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0</m:t>
                              </m:r>
                            </m:e>
                            <m:e>
                              <m:r>
                                <a:rPr lang="en-US" i="1">
                                  <a:latin typeface="Cambria Math" panose="02040503050406030204" pitchFamily="18" charset="0"/>
                                </a:rPr>
                                <m:t>1</m:t>
                              </m:r>
                            </m:e>
                          </m:mr>
                          <m:mr>
                            <m:e>
                              <m:r>
                                <a:rPr lang="en-US" i="1">
                                  <a:latin typeface="Cambria Math" panose="02040503050406030204" pitchFamily="18" charset="0"/>
                                </a:rPr>
                                <m:t>−2</m:t>
                              </m:r>
                            </m:e>
                            <m:e>
                              <m:r>
                                <a:rPr lang="en-US" i="1">
                                  <a:latin typeface="Cambria Math" panose="02040503050406030204" pitchFamily="18" charset="0"/>
                                </a:rPr>
                                <m:t>2</m:t>
                              </m:r>
                            </m:e>
                          </m:mr>
                        </m:m>
                      </m:e>
                    </m:d>
                  </m:oMath>
                </a14:m>
                <a:endParaRPr lang="en-US" dirty="0" smtClean="0"/>
              </a:p>
              <a:p>
                <a14:m>
                  <m:oMath xmlns:m="http://schemas.openxmlformats.org/officeDocument/2006/math">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m>
                          <m:mPr>
                            <m:mcs>
                              <m:mc>
                                <m:mcPr>
                                  <m:count m:val="2"/>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11</m:t>
                                  </m:r>
                                </m:sub>
                              </m:sSub>
                            </m:e>
                            <m:e>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12</m:t>
                                  </m:r>
                                </m:sub>
                              </m:sSub>
                            </m:e>
                          </m:mr>
                          <m:mr>
                            <m:e>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12</m:t>
                                  </m:r>
                                </m:sub>
                              </m:sSub>
                            </m:e>
                            <m:e>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22</m:t>
                                  </m:r>
                                </m:sub>
                              </m:sSub>
                            </m:e>
                          </m:mr>
                        </m:m>
                      </m:e>
                    </m:d>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0</m:t>
                              </m:r>
                            </m:e>
                          </m:mr>
                          <m:mr>
                            <m:e>
                              <m:r>
                                <a:rPr lang="en-US" i="1">
                                  <a:latin typeface="Cambria Math" panose="02040503050406030204" pitchFamily="18" charset="0"/>
                                </a:rPr>
                                <m:t>1</m:t>
                              </m:r>
                            </m:e>
                          </m:mr>
                        </m:m>
                      </m:e>
                    </m:d>
                    <m:f>
                      <m:fPr>
                        <m:ctrlPr>
                          <a:rPr lang="en-US"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4</m:t>
                        </m:r>
                      </m:den>
                    </m:f>
                    <m:d>
                      <m:dPr>
                        <m:begChr m:val="["/>
                        <m:endChr m:val="]"/>
                        <m:ctrlPr>
                          <a:rPr lang="en-US" i="1" smtClean="0">
                            <a:latin typeface="Cambria Math" panose="02040503050406030204" pitchFamily="18" charset="0"/>
                          </a:rPr>
                        </m:ctrlPr>
                      </m:dPr>
                      <m:e>
                        <m:m>
                          <m:mPr>
                            <m:mcs>
                              <m:mc>
                                <m:mcPr>
                                  <m:count m:val="2"/>
                                  <m:mcJc m:val="center"/>
                                </m:mcPr>
                              </m:mc>
                            </m:mcs>
                            <m:ctrlPr>
                              <a:rPr lang="en-US" i="1" smtClean="0">
                                <a:latin typeface="Cambria Math" panose="02040503050406030204" pitchFamily="18" charset="0"/>
                              </a:rPr>
                            </m:ctrlPr>
                          </m:mPr>
                          <m:mr>
                            <m:e>
                              <m:r>
                                <m:rPr>
                                  <m:brk m:alnAt="7"/>
                                </m:rPr>
                                <a:rPr lang="en-US" b="0" i="1" smtClean="0">
                                  <a:latin typeface="Cambria Math" panose="02040503050406030204" pitchFamily="18" charset="0"/>
                                </a:rPr>
                                <m:t>0</m:t>
                              </m:r>
                            </m:e>
                            <m:e>
                              <m:r>
                                <a:rPr lang="en-US" b="0" i="1" smtClean="0">
                                  <a:latin typeface="Cambria Math" panose="02040503050406030204" pitchFamily="18" charset="0"/>
                                </a:rPr>
                                <m:t>1</m:t>
                              </m:r>
                            </m:e>
                          </m:mr>
                        </m:m>
                      </m:e>
                    </m:d>
                    <m:d>
                      <m:dPr>
                        <m:begChr m:val="["/>
                        <m:endChr m:val="]"/>
                        <m:ctrlPr>
                          <a:rPr lang="en-US" i="1">
                            <a:latin typeface="Cambria Math" panose="02040503050406030204" pitchFamily="18" charset="0"/>
                          </a:rPr>
                        </m:ctrlPr>
                      </m:dPr>
                      <m:e>
                        <m:m>
                          <m:mPr>
                            <m:mcs>
                              <m:mc>
                                <m:mcPr>
                                  <m:count m:val="2"/>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11</m:t>
                                  </m:r>
                                </m:sub>
                              </m:sSub>
                            </m:e>
                            <m:e>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12</m:t>
                                  </m:r>
                                </m:sub>
                              </m:sSub>
                            </m:e>
                          </m:mr>
                          <m:mr>
                            <m:e>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12</m:t>
                                  </m:r>
                                </m:sub>
                              </m:sSub>
                            </m:e>
                            <m:e>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22</m:t>
                                  </m:r>
                                </m:sub>
                              </m:sSub>
                            </m:e>
                          </m:mr>
                        </m:m>
                      </m:e>
                    </m:d>
                    <m:r>
                      <a:rPr lang="en-US" b="0" i="1" smtClean="0">
                        <a:latin typeface="Cambria Math" panose="02040503050406030204" pitchFamily="18" charset="0"/>
                      </a:rPr>
                      <m:t>+</m:t>
                    </m:r>
                    <m:d>
                      <m:dPr>
                        <m:begChr m:val="["/>
                        <m:endChr m:val="]"/>
                        <m:ctrlPr>
                          <a:rPr lang="en-US" i="1">
                            <a:latin typeface="Cambria Math" panose="02040503050406030204" pitchFamily="18" charset="0"/>
                            <a:ea typeface="Cambria Math" panose="02040503050406030204" pitchFamily="18" charset="0"/>
                          </a:rPr>
                        </m:ctrlPr>
                      </m:dPr>
                      <m:e>
                        <m:m>
                          <m:mPr>
                            <m:mcs>
                              <m:mc>
                                <m:mcPr>
                                  <m:count m:val="2"/>
                                  <m:mcJc m:val="center"/>
                                </m:mcPr>
                              </m:mc>
                            </m:mcs>
                            <m:ctrlPr>
                              <a:rPr lang="en-US" i="1">
                                <a:latin typeface="Cambria Math" panose="02040503050406030204" pitchFamily="18" charset="0"/>
                                <a:ea typeface="Cambria Math" panose="02040503050406030204" pitchFamily="18" charset="0"/>
                              </a:rPr>
                            </m:ctrlPr>
                          </m:mPr>
                          <m:mr>
                            <m:e>
                              <m:r>
                                <m:rPr>
                                  <m:brk m:alnAt="7"/>
                                </m:rPr>
                                <a:rPr lang="en-US" i="1">
                                  <a:latin typeface="Cambria Math" panose="02040503050406030204" pitchFamily="18" charset="0"/>
                                  <a:ea typeface="Cambria Math" panose="02040503050406030204" pitchFamily="18" charset="0"/>
                                </a:rPr>
                                <m:t>2</m:t>
                              </m:r>
                            </m:e>
                            <m:e>
                              <m:r>
                                <a:rPr lang="en-US" i="1">
                                  <a:latin typeface="Cambria Math" panose="02040503050406030204" pitchFamily="18" charset="0"/>
                                  <a:ea typeface="Cambria Math" panose="02040503050406030204" pitchFamily="18" charset="0"/>
                                </a:rPr>
                                <m:t>0</m:t>
                              </m:r>
                            </m:e>
                          </m:mr>
                          <m:mr>
                            <m:e>
                              <m:r>
                                <a:rPr lang="en-US" i="1">
                                  <a:latin typeface="Cambria Math" panose="02040503050406030204" pitchFamily="18" charset="0"/>
                                  <a:ea typeface="Cambria Math" panose="02040503050406030204" pitchFamily="18" charset="0"/>
                                </a:rPr>
                                <m:t>0</m:t>
                              </m:r>
                            </m:e>
                            <m:e>
                              <m:r>
                                <a:rPr lang="en-US" i="1">
                                  <a:latin typeface="Cambria Math" panose="02040503050406030204" pitchFamily="18" charset="0"/>
                                  <a:ea typeface="Cambria Math" panose="02040503050406030204" pitchFamily="18" charset="0"/>
                                </a:rPr>
                                <m:t>2</m:t>
                              </m:r>
                            </m:e>
                          </m:mr>
                        </m:m>
                      </m:e>
                    </m:d>
                    <m:r>
                      <a:rPr lang="en-US" b="0" i="1" smtClean="0">
                        <a:latin typeface="Cambria Math" panose="02040503050406030204" pitchFamily="18" charset="0"/>
                        <a:ea typeface="Cambria Math" panose="02040503050406030204" pitchFamily="18" charset="0"/>
                      </a:rPr>
                      <m:t>=</m:t>
                    </m:r>
                    <m:d>
                      <m:dPr>
                        <m:begChr m:val="["/>
                        <m:endChr m:val="]"/>
                        <m:ctrlPr>
                          <a:rPr lang="en-US" b="0" i="1" smtClean="0">
                            <a:latin typeface="Cambria Math" panose="02040503050406030204" pitchFamily="18" charset="0"/>
                            <a:ea typeface="Cambria Math" panose="02040503050406030204" pitchFamily="18" charset="0"/>
                          </a:rPr>
                        </m:ctrlPr>
                      </m:dPr>
                      <m:e>
                        <m:m>
                          <m:mPr>
                            <m:mcs>
                              <m:mc>
                                <m:mcPr>
                                  <m:count m:val="2"/>
                                  <m:mcJc m:val="center"/>
                                </m:mcPr>
                              </m:mc>
                            </m:mcs>
                            <m:ctrlPr>
                              <a:rPr lang="en-US" b="0" i="1" smtClean="0">
                                <a:latin typeface="Cambria Math" panose="02040503050406030204" pitchFamily="18" charset="0"/>
                                <a:ea typeface="Cambria Math" panose="02040503050406030204" pitchFamily="18" charset="0"/>
                              </a:rPr>
                            </m:ctrlPr>
                          </m:mPr>
                          <m:mr>
                            <m:e>
                              <m:r>
                                <m:rPr>
                                  <m:brk m:alnAt="7"/>
                                </m:rPr>
                                <a:rPr lang="en-US" b="0" i="1" smtClean="0">
                                  <a:latin typeface="Cambria Math" panose="02040503050406030204" pitchFamily="18" charset="0"/>
                                  <a:ea typeface="Cambria Math" panose="02040503050406030204" pitchFamily="18" charset="0"/>
                                </a:rPr>
                                <m:t>0</m:t>
                              </m:r>
                            </m:e>
                            <m:e>
                              <m:r>
                                <a:rPr lang="en-US" b="0" i="1" smtClean="0">
                                  <a:latin typeface="Cambria Math" panose="02040503050406030204" pitchFamily="18" charset="0"/>
                                  <a:ea typeface="Cambria Math" panose="02040503050406030204" pitchFamily="18" charset="0"/>
                                </a:rPr>
                                <m:t>0</m:t>
                              </m:r>
                            </m:e>
                          </m:mr>
                          <m:mr>
                            <m:e>
                              <m:r>
                                <a:rPr lang="en-US" b="0" i="1" smtClean="0">
                                  <a:latin typeface="Cambria Math" panose="02040503050406030204" pitchFamily="18" charset="0"/>
                                  <a:ea typeface="Cambria Math" panose="02040503050406030204" pitchFamily="18" charset="0"/>
                                </a:rPr>
                                <m:t>0</m:t>
                              </m:r>
                            </m:e>
                            <m:e>
                              <m:r>
                                <a:rPr lang="en-US" b="0" i="1" smtClean="0">
                                  <a:latin typeface="Cambria Math" panose="02040503050406030204" pitchFamily="18" charset="0"/>
                                  <a:ea typeface="Cambria Math" panose="02040503050406030204" pitchFamily="18" charset="0"/>
                                </a:rPr>
                                <m:t>0</m:t>
                              </m:r>
                            </m:e>
                          </m:mr>
                        </m:m>
                      </m:e>
                    </m:d>
                  </m:oMath>
                </a14:m>
                <a:endParaRPr lang="en-US" dirty="0" smtClean="0"/>
              </a:p>
              <a:p>
                <a:endParaRPr lang="en-US" dirty="0"/>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043" t="-2241"/>
                </a:stretch>
              </a:blipFill>
            </p:spPr>
            <p:txBody>
              <a:bodyPr/>
              <a:lstStyle/>
              <a:p>
                <a:r>
                  <a:rPr lang="en-US">
                    <a:noFill/>
                  </a:rPr>
                  <a:t> </a:t>
                </a:r>
              </a:p>
            </p:txBody>
          </p:sp>
        </mc:Fallback>
      </mc:AlternateContent>
    </p:spTree>
    <p:extLst>
      <p:ext uri="{BB962C8B-B14F-4D97-AF65-F5344CB8AC3E}">
        <p14:creationId xmlns:p14="http://schemas.microsoft.com/office/powerpoint/2010/main" val="299699342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14:m>
                  <m:oMath xmlns:m="http://schemas.openxmlformats.org/officeDocument/2006/math">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m>
                          <m:mPr>
                            <m:mcs>
                              <m:mc>
                                <m:mcPr>
                                  <m:count m:val="2"/>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a:rPr lang="en-US" i="1">
                                      <a:latin typeface="Cambria Math" panose="02040503050406030204" pitchFamily="18" charset="0"/>
                                    </a:rPr>
                                    <m:t>−2</m:t>
                                  </m:r>
                                  <m:r>
                                    <a:rPr lang="en-US" i="1">
                                      <a:latin typeface="Cambria Math" panose="02040503050406030204" pitchFamily="18" charset="0"/>
                                    </a:rPr>
                                    <m:t>𝑝</m:t>
                                  </m:r>
                                </m:e>
                                <m:sub>
                                  <m:r>
                                    <a:rPr lang="en-US" i="1">
                                      <a:latin typeface="Cambria Math" panose="02040503050406030204" pitchFamily="18" charset="0"/>
                                    </a:rPr>
                                    <m:t>1</m:t>
                                  </m:r>
                                  <m:r>
                                    <a:rPr lang="en-US" b="0" i="1" smtClean="0">
                                      <a:latin typeface="Cambria Math" panose="02040503050406030204" pitchFamily="18" charset="0"/>
                                    </a:rPr>
                                    <m:t>2</m:t>
                                  </m:r>
                                </m:sub>
                              </m:sSub>
                            </m:e>
                            <m:e>
                              <m:sSub>
                                <m:sSubPr>
                                  <m:ctrlPr>
                                    <a:rPr lang="en-US" i="1">
                                      <a:latin typeface="Cambria Math" panose="02040503050406030204" pitchFamily="18" charset="0"/>
                                    </a:rPr>
                                  </m:ctrlPr>
                                </m:sSubPr>
                                <m:e>
                                  <m:r>
                                    <a:rPr lang="en-US" i="1">
                                      <a:latin typeface="Cambria Math" panose="02040503050406030204" pitchFamily="18" charset="0"/>
                                    </a:rPr>
                                    <m:t>−2</m:t>
                                  </m:r>
                                  <m:r>
                                    <a:rPr lang="en-US" i="1">
                                      <a:latin typeface="Cambria Math" panose="02040503050406030204" pitchFamily="18" charset="0"/>
                                    </a:rPr>
                                    <m:t>𝑝</m:t>
                                  </m:r>
                                </m:e>
                                <m:sub>
                                  <m:r>
                                    <a:rPr lang="en-US" i="1">
                                      <a:latin typeface="Cambria Math" panose="02040503050406030204" pitchFamily="18" charset="0"/>
                                    </a:rPr>
                                    <m:t>22</m:t>
                                  </m:r>
                                </m:sub>
                              </m:sSub>
                            </m:e>
                          </m:mr>
                          <m:mr>
                            <m:e>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11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2</m:t>
                                  </m:r>
                                  <m:r>
                                    <a:rPr lang="en-US" i="1">
                                      <a:latin typeface="Cambria Math" panose="02040503050406030204" pitchFamily="18" charset="0"/>
                                    </a:rPr>
                                    <m:t>𝑝</m:t>
                                  </m:r>
                                </m:e>
                                <m:sub>
                                  <m:r>
                                    <a:rPr lang="en-US" i="1">
                                      <a:latin typeface="Cambria Math" panose="02040503050406030204" pitchFamily="18" charset="0"/>
                                    </a:rPr>
                                    <m:t>12</m:t>
                                  </m:r>
                                </m:sub>
                              </m:sSub>
                            </m:e>
                            <m:e>
                              <m:sSub>
                                <m:sSubPr>
                                  <m:ctrlPr>
                                    <a:rPr lang="en-US" i="1">
                                      <a:latin typeface="Cambria Math" panose="02040503050406030204" pitchFamily="18" charset="0"/>
                                    </a:rPr>
                                  </m:ctrlPr>
                                </m:sSubPr>
                                <m:e>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12</m:t>
                                      </m:r>
                                    </m:sub>
                                  </m:sSub>
                                  <m:r>
                                    <a:rPr lang="en-US" i="1">
                                      <a:latin typeface="Cambria Math" panose="02040503050406030204" pitchFamily="18" charset="0"/>
                                    </a:rPr>
                                    <m:t>+2</m:t>
                                  </m:r>
                                  <m:r>
                                    <a:rPr lang="en-US" i="1">
                                      <a:latin typeface="Cambria Math" panose="02040503050406030204" pitchFamily="18" charset="0"/>
                                    </a:rPr>
                                    <m:t>𝑝</m:t>
                                  </m:r>
                                </m:e>
                                <m:sub>
                                  <m:r>
                                    <a:rPr lang="en-US" i="1">
                                      <a:latin typeface="Cambria Math" panose="02040503050406030204" pitchFamily="18" charset="0"/>
                                    </a:rPr>
                                    <m:t>22</m:t>
                                  </m:r>
                                </m:sub>
                              </m:sSub>
                            </m:e>
                          </m:mr>
                        </m:m>
                      </m:e>
                    </m:d>
                    <m:r>
                      <a:rPr lang="en-US" i="1">
                        <a:latin typeface="Cambria Math" panose="02040503050406030204" pitchFamily="18" charset="0"/>
                      </a:rPr>
                      <m:t>+</m:t>
                    </m:r>
                    <m:d>
                      <m:dPr>
                        <m:begChr m:val="["/>
                        <m:endChr m:val="]"/>
                        <m:ctrlPr>
                          <a:rPr lang="en-US" i="1">
                            <a:latin typeface="Cambria Math" panose="02040503050406030204" pitchFamily="18" charset="0"/>
                          </a:rPr>
                        </m:ctrlPr>
                      </m:dPr>
                      <m:e>
                        <m:m>
                          <m:mPr>
                            <m:mcs>
                              <m:mc>
                                <m:mcPr>
                                  <m:count m:val="2"/>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a:rPr lang="en-US" i="1">
                                      <a:latin typeface="Cambria Math" panose="02040503050406030204" pitchFamily="18" charset="0"/>
                                    </a:rPr>
                                    <m:t>−2</m:t>
                                  </m:r>
                                  <m:r>
                                    <a:rPr lang="en-US" i="1">
                                      <a:latin typeface="Cambria Math" panose="02040503050406030204" pitchFamily="18" charset="0"/>
                                    </a:rPr>
                                    <m:t>𝑝</m:t>
                                  </m:r>
                                </m:e>
                                <m:sub>
                                  <m:r>
                                    <a:rPr lang="en-US" i="1">
                                      <a:latin typeface="Cambria Math" panose="02040503050406030204" pitchFamily="18" charset="0"/>
                                    </a:rPr>
                                    <m:t>1</m:t>
                                  </m:r>
                                  <m:r>
                                    <a:rPr lang="en-US" b="0" i="1" smtClean="0">
                                      <a:latin typeface="Cambria Math" panose="02040503050406030204" pitchFamily="18" charset="0"/>
                                    </a:rPr>
                                    <m:t>2</m:t>
                                  </m:r>
                                </m:sub>
                              </m:sSub>
                            </m:e>
                            <m:e>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11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2</m:t>
                                  </m:r>
                                  <m:r>
                                    <a:rPr lang="en-US" i="1">
                                      <a:latin typeface="Cambria Math" panose="02040503050406030204" pitchFamily="18" charset="0"/>
                                    </a:rPr>
                                    <m:t>𝑝</m:t>
                                  </m:r>
                                </m:e>
                                <m:sub>
                                  <m:r>
                                    <a:rPr lang="en-US" i="1">
                                      <a:latin typeface="Cambria Math" panose="02040503050406030204" pitchFamily="18" charset="0"/>
                                    </a:rPr>
                                    <m:t>12</m:t>
                                  </m:r>
                                </m:sub>
                              </m:sSub>
                            </m:e>
                          </m:mr>
                          <m:mr>
                            <m:e>
                              <m:sSub>
                                <m:sSubPr>
                                  <m:ctrlPr>
                                    <a:rPr lang="en-US" i="1">
                                      <a:latin typeface="Cambria Math" panose="02040503050406030204" pitchFamily="18" charset="0"/>
                                    </a:rPr>
                                  </m:ctrlPr>
                                </m:sSubPr>
                                <m:e>
                                  <m:r>
                                    <a:rPr lang="en-US" i="1">
                                      <a:latin typeface="Cambria Math" panose="02040503050406030204" pitchFamily="18" charset="0"/>
                                    </a:rPr>
                                    <m:t>−2</m:t>
                                  </m:r>
                                  <m:r>
                                    <a:rPr lang="en-US" i="1">
                                      <a:latin typeface="Cambria Math" panose="02040503050406030204" pitchFamily="18" charset="0"/>
                                    </a:rPr>
                                    <m:t>𝑝</m:t>
                                  </m:r>
                                </m:e>
                                <m:sub>
                                  <m:r>
                                    <a:rPr lang="en-US" i="1">
                                      <a:latin typeface="Cambria Math" panose="02040503050406030204" pitchFamily="18" charset="0"/>
                                    </a:rPr>
                                    <m:t>22</m:t>
                                  </m:r>
                                </m:sub>
                              </m:sSub>
                            </m:e>
                            <m:e>
                              <m:sSub>
                                <m:sSubPr>
                                  <m:ctrlPr>
                                    <a:rPr lang="en-US" i="1">
                                      <a:latin typeface="Cambria Math" panose="02040503050406030204" pitchFamily="18" charset="0"/>
                                    </a:rPr>
                                  </m:ctrlPr>
                                </m:sSubPr>
                                <m:e>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12</m:t>
                                      </m:r>
                                    </m:sub>
                                  </m:sSub>
                                  <m:r>
                                    <a:rPr lang="en-US" i="1">
                                      <a:latin typeface="Cambria Math" panose="02040503050406030204" pitchFamily="18" charset="0"/>
                                    </a:rPr>
                                    <m:t>+2</m:t>
                                  </m:r>
                                  <m:r>
                                    <a:rPr lang="en-US" i="1">
                                      <a:latin typeface="Cambria Math" panose="02040503050406030204" pitchFamily="18" charset="0"/>
                                    </a:rPr>
                                    <m:t>𝑝</m:t>
                                  </m:r>
                                </m:e>
                                <m:sub>
                                  <m:r>
                                    <a:rPr lang="en-US" i="1">
                                      <a:latin typeface="Cambria Math" panose="02040503050406030204" pitchFamily="18" charset="0"/>
                                    </a:rPr>
                                    <m:t>22</m:t>
                                  </m:r>
                                </m:sub>
                              </m:sSub>
                            </m:e>
                          </m:mr>
                        </m:m>
                      </m:e>
                    </m:d>
                  </m:oMath>
                </a14:m>
                <a:endParaRPr lang="en-US" dirty="0" smtClean="0"/>
              </a:p>
              <a:p>
                <a:endParaRPr lang="en-US" dirty="0"/>
              </a:p>
              <a:p>
                <a:endParaRPr lang="en-US" dirty="0" smtClean="0"/>
              </a:p>
              <a:p>
                <a:endParaRPr lang="en-US" dirty="0"/>
              </a:p>
              <a:p>
                <a14:m>
                  <m:oMath xmlns:m="http://schemas.openxmlformats.org/officeDocument/2006/math">
                    <m:r>
                      <a:rPr lang="en-US" i="1">
                        <a:latin typeface="Cambria Math" panose="02040503050406030204" pitchFamily="18" charset="0"/>
                      </a:rPr>
                      <m:t>−</m:t>
                    </m:r>
                    <m:d>
                      <m:dPr>
                        <m:begChr m:val="["/>
                        <m:endChr m:val="]"/>
                        <m:ctrlPr>
                          <a:rPr lang="en-US" b="0" i="1" smtClean="0">
                            <a:latin typeface="Cambria Math" panose="02040503050406030204" pitchFamily="18" charset="0"/>
                          </a:rPr>
                        </m:ctrlPr>
                      </m:dPr>
                      <m:e>
                        <m:m>
                          <m:mPr>
                            <m:mcs>
                              <m:mc>
                                <m:mcPr>
                                  <m:count m:val="1"/>
                                  <m:mcJc m:val="center"/>
                                </m:mcPr>
                              </m:mc>
                            </m:mcs>
                            <m:ctrlPr>
                              <a:rPr lang="en-US" b="0" i="1" smtClean="0">
                                <a:latin typeface="Cambria Math" panose="02040503050406030204" pitchFamily="18" charset="0"/>
                              </a:rPr>
                            </m:ctrlPr>
                          </m:mPr>
                          <m:m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12</m:t>
                                  </m:r>
                                </m:sub>
                              </m:sSub>
                            </m:e>
                          </m:mr>
                          <m:m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22</m:t>
                                  </m:r>
                                </m:sub>
                              </m:sSub>
                            </m:e>
                          </m:mr>
                        </m:m>
                      </m:e>
                    </m:d>
                    <m:r>
                      <a:rPr lang="en-US" b="0" i="1" smtClean="0">
                        <a:latin typeface="Cambria Math" panose="02040503050406030204" pitchFamily="18" charset="0"/>
                      </a:rPr>
                      <m:t>0.25</m:t>
                    </m:r>
                    <m:d>
                      <m:dPr>
                        <m:begChr m:val="["/>
                        <m:endChr m:val="]"/>
                        <m:ctrlPr>
                          <a:rPr lang="en-US" b="0" i="1" smtClean="0">
                            <a:latin typeface="Cambria Math" panose="02040503050406030204" pitchFamily="18" charset="0"/>
                          </a:rPr>
                        </m:ctrlPr>
                      </m:dPr>
                      <m:e>
                        <m:m>
                          <m:mPr>
                            <m:mcs>
                              <m:mc>
                                <m:mcPr>
                                  <m:count m:val="2"/>
                                  <m:mcJc m:val="center"/>
                                </m:mcPr>
                              </m:mc>
                            </m:mcs>
                            <m:ctrlPr>
                              <a:rPr lang="en-US" b="0" i="1" smtClean="0">
                                <a:latin typeface="Cambria Math" panose="02040503050406030204" pitchFamily="18" charset="0"/>
                              </a:rPr>
                            </m:ctrlPr>
                          </m:mPr>
                          <m:m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12</m:t>
                                  </m:r>
                                </m:sub>
                              </m:sSub>
                            </m:e>
                            <m:e>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22</m:t>
                                  </m:r>
                                </m:sub>
                              </m:sSub>
                            </m:e>
                          </m:mr>
                        </m:m>
                      </m:e>
                    </m:d>
                    <m:r>
                      <a:rPr lang="en-US" i="1">
                        <a:latin typeface="Cambria Math" panose="02040503050406030204" pitchFamily="18" charset="0"/>
                      </a:rPr>
                      <m:t>+</m:t>
                    </m:r>
                    <m:d>
                      <m:dPr>
                        <m:begChr m:val="["/>
                        <m:endChr m:val="]"/>
                        <m:ctrlPr>
                          <a:rPr lang="en-US" i="1">
                            <a:latin typeface="Cambria Math" panose="02040503050406030204" pitchFamily="18" charset="0"/>
                            <a:ea typeface="Cambria Math" panose="02040503050406030204" pitchFamily="18" charset="0"/>
                          </a:rPr>
                        </m:ctrlPr>
                      </m:dPr>
                      <m:e>
                        <m:m>
                          <m:mPr>
                            <m:mcs>
                              <m:mc>
                                <m:mcPr>
                                  <m:count m:val="2"/>
                                  <m:mcJc m:val="center"/>
                                </m:mcPr>
                              </m:mc>
                            </m:mcs>
                            <m:ctrlPr>
                              <a:rPr lang="en-US" i="1">
                                <a:latin typeface="Cambria Math" panose="02040503050406030204" pitchFamily="18" charset="0"/>
                                <a:ea typeface="Cambria Math" panose="02040503050406030204" pitchFamily="18" charset="0"/>
                              </a:rPr>
                            </m:ctrlPr>
                          </m:mPr>
                          <m:mr>
                            <m:e>
                              <m:r>
                                <m:rPr>
                                  <m:brk m:alnAt="7"/>
                                </m:rPr>
                                <a:rPr lang="en-US" i="1">
                                  <a:latin typeface="Cambria Math" panose="02040503050406030204" pitchFamily="18" charset="0"/>
                                  <a:ea typeface="Cambria Math" panose="02040503050406030204" pitchFamily="18" charset="0"/>
                                </a:rPr>
                                <m:t>2</m:t>
                              </m:r>
                            </m:e>
                            <m:e>
                              <m:r>
                                <a:rPr lang="en-US" i="1">
                                  <a:latin typeface="Cambria Math" panose="02040503050406030204" pitchFamily="18" charset="0"/>
                                  <a:ea typeface="Cambria Math" panose="02040503050406030204" pitchFamily="18" charset="0"/>
                                </a:rPr>
                                <m:t>0</m:t>
                              </m:r>
                            </m:e>
                          </m:mr>
                          <m:mr>
                            <m:e>
                              <m:r>
                                <a:rPr lang="en-US" i="1">
                                  <a:latin typeface="Cambria Math" panose="02040503050406030204" pitchFamily="18" charset="0"/>
                                  <a:ea typeface="Cambria Math" panose="02040503050406030204" pitchFamily="18" charset="0"/>
                                </a:rPr>
                                <m:t>0</m:t>
                              </m:r>
                            </m:e>
                            <m:e>
                              <m:r>
                                <a:rPr lang="en-US" i="1">
                                  <a:latin typeface="Cambria Math" panose="02040503050406030204" pitchFamily="18" charset="0"/>
                                  <a:ea typeface="Cambria Math" panose="02040503050406030204" pitchFamily="18" charset="0"/>
                                </a:rPr>
                                <m:t>2</m:t>
                              </m:r>
                            </m:e>
                          </m:mr>
                        </m:m>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ea typeface="Cambria Math" panose="02040503050406030204" pitchFamily="18" charset="0"/>
                          </a:rPr>
                        </m:ctrlPr>
                      </m:dPr>
                      <m:e>
                        <m:m>
                          <m:mPr>
                            <m:mcs>
                              <m:mc>
                                <m:mcPr>
                                  <m:count m:val="2"/>
                                  <m:mcJc m:val="center"/>
                                </m:mcPr>
                              </m:mc>
                            </m:mcs>
                            <m:ctrlPr>
                              <a:rPr lang="en-US" i="1">
                                <a:latin typeface="Cambria Math" panose="02040503050406030204" pitchFamily="18" charset="0"/>
                                <a:ea typeface="Cambria Math" panose="02040503050406030204" pitchFamily="18" charset="0"/>
                              </a:rPr>
                            </m:ctrlPr>
                          </m:mPr>
                          <m:mr>
                            <m:e>
                              <m:r>
                                <m:rPr>
                                  <m:brk m:alnAt="7"/>
                                </m:rPr>
                                <a:rPr lang="en-US" i="1">
                                  <a:latin typeface="Cambria Math" panose="02040503050406030204" pitchFamily="18" charset="0"/>
                                  <a:ea typeface="Cambria Math" panose="02040503050406030204" pitchFamily="18" charset="0"/>
                                </a:rPr>
                                <m:t>0</m:t>
                              </m:r>
                            </m:e>
                            <m:e>
                              <m:r>
                                <a:rPr lang="en-US" i="1">
                                  <a:latin typeface="Cambria Math" panose="02040503050406030204" pitchFamily="18" charset="0"/>
                                  <a:ea typeface="Cambria Math" panose="02040503050406030204" pitchFamily="18" charset="0"/>
                                </a:rPr>
                                <m:t>0</m:t>
                              </m:r>
                            </m:e>
                          </m:mr>
                          <m:mr>
                            <m:e>
                              <m:r>
                                <a:rPr lang="en-US" i="1">
                                  <a:latin typeface="Cambria Math" panose="02040503050406030204" pitchFamily="18" charset="0"/>
                                  <a:ea typeface="Cambria Math" panose="02040503050406030204" pitchFamily="18" charset="0"/>
                                </a:rPr>
                                <m:t>0</m:t>
                              </m:r>
                            </m:e>
                            <m:e>
                              <m:r>
                                <a:rPr lang="en-US" i="1">
                                  <a:latin typeface="Cambria Math" panose="02040503050406030204" pitchFamily="18" charset="0"/>
                                  <a:ea typeface="Cambria Math" panose="02040503050406030204" pitchFamily="18" charset="0"/>
                                </a:rPr>
                                <m:t>0</m:t>
                              </m:r>
                            </m:e>
                          </m:mr>
                        </m:m>
                      </m:e>
                    </m:d>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a:stretch>
              </a:blipFill>
            </p:spPr>
            <p:txBody>
              <a:bodyPr/>
              <a:lstStyle/>
              <a:p>
                <a:r>
                  <a:rPr lang="en-US">
                    <a:noFill/>
                  </a:rPr>
                  <a:t> </a:t>
                </a:r>
              </a:p>
            </p:txBody>
          </p:sp>
        </mc:Fallback>
      </mc:AlternateContent>
      <p:sp>
        <p:nvSpPr>
          <p:cNvPr id="4" name="Left Brace 3"/>
          <p:cNvSpPr/>
          <p:nvPr/>
        </p:nvSpPr>
        <p:spPr>
          <a:xfrm rot="16200000">
            <a:off x="3410858" y="928913"/>
            <a:ext cx="146231" cy="3714571"/>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6" name="TextBox 5"/>
          <p:cNvSpPr txBox="1"/>
          <p:nvPr/>
        </p:nvSpPr>
        <p:spPr>
          <a:xfrm>
            <a:off x="3236686" y="2873828"/>
            <a:ext cx="1117600" cy="369332"/>
          </a:xfrm>
          <a:prstGeom prst="rect">
            <a:avLst/>
          </a:prstGeom>
          <a:noFill/>
        </p:spPr>
        <p:txBody>
          <a:bodyPr wrap="square" rtlCol="0">
            <a:spAutoFit/>
          </a:bodyPr>
          <a:lstStyle/>
          <a:p>
            <a:r>
              <a:rPr lang="en-US" dirty="0" smtClean="0"/>
              <a:t>A</a:t>
            </a:r>
            <a:r>
              <a:rPr lang="en-US" baseline="30000" dirty="0" smtClean="0"/>
              <a:t>T</a:t>
            </a:r>
            <a:r>
              <a:rPr lang="en-US" dirty="0" smtClean="0"/>
              <a:t>P</a:t>
            </a:r>
            <a:endParaRPr lang="en-US" dirty="0"/>
          </a:p>
        </p:txBody>
      </p:sp>
      <p:sp>
        <p:nvSpPr>
          <p:cNvPr id="7" name="Left Brace 6"/>
          <p:cNvSpPr/>
          <p:nvPr/>
        </p:nvSpPr>
        <p:spPr>
          <a:xfrm rot="16200000">
            <a:off x="7394485" y="1269455"/>
            <a:ext cx="146233" cy="3033484"/>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8" name="TextBox 7"/>
          <p:cNvSpPr txBox="1"/>
          <p:nvPr/>
        </p:nvSpPr>
        <p:spPr>
          <a:xfrm>
            <a:off x="7191829" y="2873828"/>
            <a:ext cx="1117600" cy="369332"/>
          </a:xfrm>
          <a:prstGeom prst="rect">
            <a:avLst/>
          </a:prstGeom>
          <a:noFill/>
        </p:spPr>
        <p:txBody>
          <a:bodyPr wrap="square" rtlCol="0">
            <a:spAutoFit/>
          </a:bodyPr>
          <a:lstStyle/>
          <a:p>
            <a:r>
              <a:rPr lang="en-US" dirty="0" smtClean="0"/>
              <a:t>PA</a:t>
            </a:r>
            <a:endParaRPr lang="en-US" dirty="0"/>
          </a:p>
        </p:txBody>
      </p:sp>
      <p:cxnSp>
        <p:nvCxnSpPr>
          <p:cNvPr id="10" name="Straight Arrow Connector 9"/>
          <p:cNvCxnSpPr/>
          <p:nvPr/>
        </p:nvCxnSpPr>
        <p:spPr>
          <a:xfrm>
            <a:off x="3795486" y="3058494"/>
            <a:ext cx="3287485" cy="0"/>
          </a:xfrm>
          <a:prstGeom prst="straightConnector1">
            <a:avLst/>
          </a:prstGeom>
          <a:ln>
            <a:headEnd type="stealth"/>
            <a:tailEnd type="stealth"/>
          </a:ln>
        </p:spPr>
        <p:style>
          <a:lnRef idx="1">
            <a:schemeClr val="dk1"/>
          </a:lnRef>
          <a:fillRef idx="0">
            <a:schemeClr val="dk1"/>
          </a:fillRef>
          <a:effectRef idx="0">
            <a:schemeClr val="dk1"/>
          </a:effectRef>
          <a:fontRef idx="minor">
            <a:schemeClr val="tx1"/>
          </a:fontRef>
        </p:style>
      </p:cxnSp>
      <p:sp>
        <p:nvSpPr>
          <p:cNvPr id="11" name="TextBox 10"/>
          <p:cNvSpPr txBox="1"/>
          <p:nvPr/>
        </p:nvSpPr>
        <p:spPr>
          <a:xfrm>
            <a:off x="3933082" y="2994251"/>
            <a:ext cx="3204318" cy="646331"/>
          </a:xfrm>
          <a:prstGeom prst="rect">
            <a:avLst/>
          </a:prstGeom>
          <a:noFill/>
        </p:spPr>
        <p:txBody>
          <a:bodyPr wrap="square" rtlCol="0">
            <a:spAutoFit/>
          </a:bodyPr>
          <a:lstStyle/>
          <a:p>
            <a:pPr algn="ctr"/>
            <a:r>
              <a:rPr lang="en-US" dirty="0" smtClean="0"/>
              <a:t>Transpose to each other, </a:t>
            </a:r>
          </a:p>
          <a:p>
            <a:pPr algn="ctr"/>
            <a:r>
              <a:rPr lang="en-US" dirty="0" smtClean="0"/>
              <a:t>as P</a:t>
            </a:r>
            <a:r>
              <a:rPr lang="en-US" baseline="30000" dirty="0" smtClean="0"/>
              <a:t>T</a:t>
            </a:r>
            <a:r>
              <a:rPr lang="en-US" dirty="0" smtClean="0"/>
              <a:t>=P , for symmetrical matrix  </a:t>
            </a:r>
            <a:endParaRPr lang="en-US" dirty="0"/>
          </a:p>
        </p:txBody>
      </p:sp>
      <p:sp>
        <p:nvSpPr>
          <p:cNvPr id="12" name="Left Brace 11"/>
          <p:cNvSpPr/>
          <p:nvPr/>
        </p:nvSpPr>
        <p:spPr>
          <a:xfrm rot="16200000">
            <a:off x="1700323" y="4703074"/>
            <a:ext cx="125422" cy="673133"/>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3" name="TextBox 12"/>
          <p:cNvSpPr txBox="1"/>
          <p:nvPr/>
        </p:nvSpPr>
        <p:spPr>
          <a:xfrm>
            <a:off x="1540801" y="5225543"/>
            <a:ext cx="1117600" cy="369332"/>
          </a:xfrm>
          <a:prstGeom prst="rect">
            <a:avLst/>
          </a:prstGeom>
          <a:noFill/>
        </p:spPr>
        <p:txBody>
          <a:bodyPr wrap="square" rtlCol="0">
            <a:spAutoFit/>
          </a:bodyPr>
          <a:lstStyle/>
          <a:p>
            <a:r>
              <a:rPr lang="en-US" dirty="0" smtClean="0"/>
              <a:t>PB</a:t>
            </a:r>
            <a:endParaRPr lang="en-US" dirty="0"/>
          </a:p>
        </p:txBody>
      </p:sp>
      <p:sp>
        <p:nvSpPr>
          <p:cNvPr id="15" name="TextBox 14"/>
          <p:cNvSpPr txBox="1"/>
          <p:nvPr/>
        </p:nvSpPr>
        <p:spPr>
          <a:xfrm>
            <a:off x="3390538" y="5293871"/>
            <a:ext cx="1117600" cy="369332"/>
          </a:xfrm>
          <a:prstGeom prst="rect">
            <a:avLst/>
          </a:prstGeom>
          <a:noFill/>
        </p:spPr>
        <p:txBody>
          <a:bodyPr wrap="square" rtlCol="0">
            <a:spAutoFit/>
          </a:bodyPr>
          <a:lstStyle/>
          <a:p>
            <a:r>
              <a:rPr lang="en-US" dirty="0" smtClean="0"/>
              <a:t>B</a:t>
            </a:r>
            <a:r>
              <a:rPr lang="en-US" baseline="30000" dirty="0" smtClean="0"/>
              <a:t>T</a:t>
            </a:r>
            <a:r>
              <a:rPr lang="en-US" dirty="0" smtClean="0"/>
              <a:t>P</a:t>
            </a:r>
            <a:endParaRPr lang="en-US" dirty="0"/>
          </a:p>
        </p:txBody>
      </p:sp>
      <p:sp>
        <p:nvSpPr>
          <p:cNvPr id="16" name="TextBox 15"/>
          <p:cNvSpPr txBox="1"/>
          <p:nvPr/>
        </p:nvSpPr>
        <p:spPr>
          <a:xfrm>
            <a:off x="1149968" y="5592227"/>
            <a:ext cx="3204318" cy="646331"/>
          </a:xfrm>
          <a:prstGeom prst="rect">
            <a:avLst/>
          </a:prstGeom>
          <a:noFill/>
        </p:spPr>
        <p:txBody>
          <a:bodyPr wrap="square" rtlCol="0">
            <a:spAutoFit/>
          </a:bodyPr>
          <a:lstStyle/>
          <a:p>
            <a:pPr algn="ctr"/>
            <a:r>
              <a:rPr lang="en-US" dirty="0" smtClean="0"/>
              <a:t>Transpose to each other, </a:t>
            </a:r>
          </a:p>
          <a:p>
            <a:pPr algn="ctr"/>
            <a:r>
              <a:rPr lang="en-US" dirty="0" smtClean="0"/>
              <a:t>as P</a:t>
            </a:r>
            <a:r>
              <a:rPr lang="en-US" baseline="30000" dirty="0" smtClean="0"/>
              <a:t>T</a:t>
            </a:r>
            <a:r>
              <a:rPr lang="en-US" dirty="0" smtClean="0"/>
              <a:t>=P , for symmetrical matrix  </a:t>
            </a:r>
            <a:endParaRPr lang="en-US" dirty="0"/>
          </a:p>
        </p:txBody>
      </p:sp>
      <p:sp>
        <p:nvSpPr>
          <p:cNvPr id="17" name="Left Brace 16"/>
          <p:cNvSpPr/>
          <p:nvPr/>
        </p:nvSpPr>
        <p:spPr>
          <a:xfrm rot="16200000">
            <a:off x="3535742" y="4314665"/>
            <a:ext cx="199180" cy="1437912"/>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66061276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14:m>
                  <m:oMath xmlns:m="http://schemas.openxmlformats.org/officeDocument/2006/math">
                    <m:d>
                      <m:dPr>
                        <m:begChr m:val="["/>
                        <m:endChr m:val="]"/>
                        <m:ctrlPr>
                          <a:rPr lang="en-US" i="1" smtClean="0">
                            <a:latin typeface="Cambria Math" panose="02040503050406030204" pitchFamily="18" charset="0"/>
                          </a:rPr>
                        </m:ctrlPr>
                      </m:dPr>
                      <m:e>
                        <m:m>
                          <m:mPr>
                            <m:mcs>
                              <m:mc>
                                <m:mcPr>
                                  <m:count m:val="2"/>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a:rPr lang="en-US" i="1">
                                      <a:latin typeface="Cambria Math" panose="02040503050406030204" pitchFamily="18" charset="0"/>
                                    </a:rPr>
                                    <m:t>−2</m:t>
                                  </m:r>
                                  <m:r>
                                    <a:rPr lang="en-US" i="1">
                                      <a:latin typeface="Cambria Math" panose="02040503050406030204" pitchFamily="18" charset="0"/>
                                    </a:rPr>
                                    <m:t>𝑝</m:t>
                                  </m:r>
                                </m:e>
                                <m:sub>
                                  <m:r>
                                    <a:rPr lang="en-US" i="1">
                                      <a:latin typeface="Cambria Math" panose="02040503050406030204" pitchFamily="18" charset="0"/>
                                    </a:rPr>
                                    <m:t>1</m:t>
                                  </m:r>
                                  <m:r>
                                    <a:rPr lang="en-US" b="0" i="1" smtClean="0">
                                      <a:latin typeface="Cambria Math" panose="02040503050406030204" pitchFamily="18" charset="0"/>
                                    </a:rPr>
                                    <m:t>2</m:t>
                                  </m:r>
                                </m:sub>
                              </m:sSub>
                            </m:e>
                            <m:e>
                              <m:sSub>
                                <m:sSubPr>
                                  <m:ctrlPr>
                                    <a:rPr lang="en-US" i="1">
                                      <a:latin typeface="Cambria Math" panose="02040503050406030204" pitchFamily="18" charset="0"/>
                                    </a:rPr>
                                  </m:ctrlPr>
                                </m:sSubPr>
                                <m:e>
                                  <m:r>
                                    <a:rPr lang="en-US" i="1">
                                      <a:latin typeface="Cambria Math" panose="02040503050406030204" pitchFamily="18" charset="0"/>
                                    </a:rPr>
                                    <m:t>−2</m:t>
                                  </m:r>
                                  <m:r>
                                    <a:rPr lang="en-US" i="1">
                                      <a:latin typeface="Cambria Math" panose="02040503050406030204" pitchFamily="18" charset="0"/>
                                    </a:rPr>
                                    <m:t>𝑝</m:t>
                                  </m:r>
                                </m:e>
                                <m:sub>
                                  <m:r>
                                    <a:rPr lang="en-US" i="1">
                                      <a:latin typeface="Cambria Math" panose="02040503050406030204" pitchFamily="18" charset="0"/>
                                    </a:rPr>
                                    <m:t>22</m:t>
                                  </m:r>
                                </m:sub>
                              </m:sSub>
                            </m:e>
                          </m:mr>
                          <m:mr>
                            <m:e>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11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2</m:t>
                                  </m:r>
                                  <m:r>
                                    <a:rPr lang="en-US" i="1">
                                      <a:latin typeface="Cambria Math" panose="02040503050406030204" pitchFamily="18" charset="0"/>
                                    </a:rPr>
                                    <m:t>𝑝</m:t>
                                  </m:r>
                                </m:e>
                                <m:sub>
                                  <m:r>
                                    <a:rPr lang="en-US" i="1">
                                      <a:latin typeface="Cambria Math" panose="02040503050406030204" pitchFamily="18" charset="0"/>
                                    </a:rPr>
                                    <m:t>12</m:t>
                                  </m:r>
                                </m:sub>
                              </m:sSub>
                            </m:e>
                            <m:e>
                              <m:sSub>
                                <m:sSubPr>
                                  <m:ctrlPr>
                                    <a:rPr lang="en-US" i="1">
                                      <a:latin typeface="Cambria Math" panose="02040503050406030204" pitchFamily="18" charset="0"/>
                                    </a:rPr>
                                  </m:ctrlPr>
                                </m:sSubPr>
                                <m:e>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12</m:t>
                                      </m:r>
                                    </m:sub>
                                  </m:sSub>
                                  <m:r>
                                    <a:rPr lang="en-US" i="1">
                                      <a:latin typeface="Cambria Math" panose="02040503050406030204" pitchFamily="18" charset="0"/>
                                    </a:rPr>
                                    <m:t>+2</m:t>
                                  </m:r>
                                  <m:r>
                                    <a:rPr lang="en-US" i="1">
                                      <a:latin typeface="Cambria Math" panose="02040503050406030204" pitchFamily="18" charset="0"/>
                                    </a:rPr>
                                    <m:t>𝑝</m:t>
                                  </m:r>
                                </m:e>
                                <m:sub>
                                  <m:r>
                                    <a:rPr lang="en-US" i="1">
                                      <a:latin typeface="Cambria Math" panose="02040503050406030204" pitchFamily="18" charset="0"/>
                                    </a:rPr>
                                    <m:t>22</m:t>
                                  </m:r>
                                </m:sub>
                              </m:sSub>
                            </m:e>
                          </m:mr>
                        </m:m>
                      </m:e>
                    </m:d>
                    <m:r>
                      <a:rPr lang="en-US" i="1">
                        <a:latin typeface="Cambria Math" panose="02040503050406030204" pitchFamily="18" charset="0"/>
                      </a:rPr>
                      <m:t>+</m:t>
                    </m:r>
                    <m:d>
                      <m:dPr>
                        <m:begChr m:val="["/>
                        <m:endChr m:val="]"/>
                        <m:ctrlPr>
                          <a:rPr lang="en-US" i="1">
                            <a:latin typeface="Cambria Math" panose="02040503050406030204" pitchFamily="18" charset="0"/>
                          </a:rPr>
                        </m:ctrlPr>
                      </m:dPr>
                      <m:e>
                        <m:m>
                          <m:mPr>
                            <m:mcs>
                              <m:mc>
                                <m:mcPr>
                                  <m:count m:val="2"/>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a:rPr lang="en-US" i="1">
                                      <a:latin typeface="Cambria Math" panose="02040503050406030204" pitchFamily="18" charset="0"/>
                                    </a:rPr>
                                    <m:t>−2</m:t>
                                  </m:r>
                                  <m:r>
                                    <a:rPr lang="en-US" i="1">
                                      <a:latin typeface="Cambria Math" panose="02040503050406030204" pitchFamily="18" charset="0"/>
                                    </a:rPr>
                                    <m:t>𝑝</m:t>
                                  </m:r>
                                </m:e>
                                <m:sub>
                                  <m:r>
                                    <a:rPr lang="en-US" i="1">
                                      <a:latin typeface="Cambria Math" panose="02040503050406030204" pitchFamily="18" charset="0"/>
                                    </a:rPr>
                                    <m:t>1</m:t>
                                  </m:r>
                                  <m:r>
                                    <a:rPr lang="en-US" b="0" i="1" smtClean="0">
                                      <a:latin typeface="Cambria Math" panose="02040503050406030204" pitchFamily="18" charset="0"/>
                                    </a:rPr>
                                    <m:t>2</m:t>
                                  </m:r>
                                </m:sub>
                              </m:sSub>
                            </m:e>
                            <m:e>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11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2</m:t>
                                  </m:r>
                                  <m:r>
                                    <a:rPr lang="en-US" i="1">
                                      <a:latin typeface="Cambria Math" panose="02040503050406030204" pitchFamily="18" charset="0"/>
                                    </a:rPr>
                                    <m:t>𝑝</m:t>
                                  </m:r>
                                </m:e>
                                <m:sub>
                                  <m:r>
                                    <a:rPr lang="en-US" i="1">
                                      <a:latin typeface="Cambria Math" panose="02040503050406030204" pitchFamily="18" charset="0"/>
                                    </a:rPr>
                                    <m:t>12</m:t>
                                  </m:r>
                                </m:sub>
                              </m:sSub>
                            </m:e>
                          </m:mr>
                          <m:mr>
                            <m:e>
                              <m:sSub>
                                <m:sSubPr>
                                  <m:ctrlPr>
                                    <a:rPr lang="en-US" i="1">
                                      <a:latin typeface="Cambria Math" panose="02040503050406030204" pitchFamily="18" charset="0"/>
                                    </a:rPr>
                                  </m:ctrlPr>
                                </m:sSubPr>
                                <m:e>
                                  <m:r>
                                    <a:rPr lang="en-US" i="1">
                                      <a:latin typeface="Cambria Math" panose="02040503050406030204" pitchFamily="18" charset="0"/>
                                    </a:rPr>
                                    <m:t>−2</m:t>
                                  </m:r>
                                  <m:r>
                                    <a:rPr lang="en-US" i="1">
                                      <a:latin typeface="Cambria Math" panose="02040503050406030204" pitchFamily="18" charset="0"/>
                                    </a:rPr>
                                    <m:t>𝑝</m:t>
                                  </m:r>
                                </m:e>
                                <m:sub>
                                  <m:r>
                                    <a:rPr lang="en-US" i="1">
                                      <a:latin typeface="Cambria Math" panose="02040503050406030204" pitchFamily="18" charset="0"/>
                                    </a:rPr>
                                    <m:t>22</m:t>
                                  </m:r>
                                </m:sub>
                              </m:sSub>
                            </m:e>
                            <m:e>
                              <m:sSub>
                                <m:sSubPr>
                                  <m:ctrlPr>
                                    <a:rPr lang="en-US" i="1">
                                      <a:latin typeface="Cambria Math" panose="02040503050406030204" pitchFamily="18" charset="0"/>
                                    </a:rPr>
                                  </m:ctrlPr>
                                </m:sSubPr>
                                <m:e>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12</m:t>
                                      </m:r>
                                    </m:sub>
                                  </m:sSub>
                                  <m:r>
                                    <a:rPr lang="en-US" i="1">
                                      <a:latin typeface="Cambria Math" panose="02040503050406030204" pitchFamily="18" charset="0"/>
                                    </a:rPr>
                                    <m:t>+2</m:t>
                                  </m:r>
                                  <m:r>
                                    <a:rPr lang="en-US" i="1">
                                      <a:latin typeface="Cambria Math" panose="02040503050406030204" pitchFamily="18" charset="0"/>
                                    </a:rPr>
                                    <m:t>𝑝</m:t>
                                  </m:r>
                                </m:e>
                                <m:sub>
                                  <m:r>
                                    <a:rPr lang="en-US" i="1">
                                      <a:latin typeface="Cambria Math" panose="02040503050406030204" pitchFamily="18" charset="0"/>
                                    </a:rPr>
                                    <m:t>22</m:t>
                                  </m:r>
                                </m:sub>
                              </m:sSub>
                            </m:e>
                          </m:mr>
                        </m:m>
                      </m:e>
                    </m:d>
                  </m:oMath>
                </a14:m>
                <a:endParaRPr lang="en-US" dirty="0" smtClean="0"/>
              </a:p>
              <a:p>
                <a14:m>
                  <m:oMath xmlns:m="http://schemas.openxmlformats.org/officeDocument/2006/math">
                    <m:r>
                      <a:rPr lang="en-US" b="0" i="1" smtClean="0">
                        <a:latin typeface="Cambria Math" panose="02040503050406030204" pitchFamily="18" charset="0"/>
                      </a:rPr>
                      <m:t>−0.25</m:t>
                    </m:r>
                    <m:d>
                      <m:dPr>
                        <m:begChr m:val="["/>
                        <m:endChr m:val="]"/>
                        <m:ctrlPr>
                          <a:rPr lang="en-US" b="0" i="1" smtClean="0">
                            <a:latin typeface="Cambria Math" panose="02040503050406030204" pitchFamily="18" charset="0"/>
                          </a:rPr>
                        </m:ctrlPr>
                      </m:dPr>
                      <m:e>
                        <m:m>
                          <m:mPr>
                            <m:mcs>
                              <m:mc>
                                <m:mcPr>
                                  <m:count m:val="2"/>
                                  <m:mcJc m:val="center"/>
                                </m:mcPr>
                              </m:mc>
                            </m:mcs>
                            <m:ctrlPr>
                              <a:rPr lang="en-US" b="0" i="1" smtClean="0">
                                <a:latin typeface="Cambria Math" panose="02040503050406030204" pitchFamily="18" charset="0"/>
                              </a:rPr>
                            </m:ctrlPr>
                          </m:mPr>
                          <m:mr>
                            <m:e>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𝑝</m:t>
                                  </m:r>
                                </m:e>
                                <m:sub>
                                  <m:r>
                                    <a:rPr lang="en-US" b="0" i="1" smtClean="0">
                                      <a:latin typeface="Cambria Math" panose="02040503050406030204" pitchFamily="18" charset="0"/>
                                    </a:rPr>
                                    <m:t>12</m:t>
                                  </m:r>
                                </m:sub>
                                <m:sup>
                                  <m:r>
                                    <a:rPr lang="en-US" b="0" i="1" smtClean="0">
                                      <a:latin typeface="Cambria Math" panose="02040503050406030204" pitchFamily="18" charset="0"/>
                                    </a:rPr>
                                    <m:t>2</m:t>
                                  </m:r>
                                </m:sup>
                              </m:sSubSup>
                            </m:e>
                            <m:e>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12</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22</m:t>
                                  </m:r>
                                </m:sub>
                              </m:sSub>
                            </m:e>
                          </m:mr>
                          <m:mr>
                            <m:e>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1</m:t>
                                  </m:r>
                                  <m:r>
                                    <a:rPr lang="en-US" b="0" i="1" smtClean="0">
                                      <a:latin typeface="Cambria Math" panose="02040503050406030204" pitchFamily="18" charset="0"/>
                                    </a:rPr>
                                    <m:t>2</m:t>
                                  </m:r>
                                </m:sub>
                              </m:sSub>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b="0" i="1" smtClean="0">
                                      <a:latin typeface="Cambria Math" panose="02040503050406030204" pitchFamily="18" charset="0"/>
                                    </a:rPr>
                                    <m:t>2</m:t>
                                  </m:r>
                                  <m:r>
                                    <a:rPr lang="en-US" i="1">
                                      <a:latin typeface="Cambria Math" panose="02040503050406030204" pitchFamily="18" charset="0"/>
                                    </a:rPr>
                                    <m:t>2</m:t>
                                  </m:r>
                                </m:sub>
                              </m:sSub>
                            </m:e>
                            <m:e>
                              <m:sSubSup>
                                <m:sSubSupPr>
                                  <m:ctrlPr>
                                    <a:rPr lang="en-US" i="1">
                                      <a:latin typeface="Cambria Math" panose="02040503050406030204" pitchFamily="18" charset="0"/>
                                    </a:rPr>
                                  </m:ctrlPr>
                                </m:sSubSupPr>
                                <m:e>
                                  <m:r>
                                    <a:rPr lang="en-US" i="1">
                                      <a:latin typeface="Cambria Math" panose="02040503050406030204" pitchFamily="18" charset="0"/>
                                    </a:rPr>
                                    <m:t>𝑝</m:t>
                                  </m:r>
                                </m:e>
                                <m:sub>
                                  <m:r>
                                    <a:rPr lang="en-US" b="0" i="1" smtClean="0">
                                      <a:latin typeface="Cambria Math" panose="02040503050406030204" pitchFamily="18" charset="0"/>
                                    </a:rPr>
                                    <m:t>22</m:t>
                                  </m:r>
                                </m:sub>
                                <m:sup>
                                  <m:r>
                                    <a:rPr lang="en-US" i="1">
                                      <a:latin typeface="Cambria Math" panose="02040503050406030204" pitchFamily="18" charset="0"/>
                                    </a:rPr>
                                    <m:t>2</m:t>
                                  </m:r>
                                </m:sup>
                              </m:sSubSup>
                            </m:e>
                          </m:mr>
                        </m:m>
                      </m:e>
                    </m:d>
                    <m:r>
                      <a:rPr lang="en-US" i="1">
                        <a:latin typeface="Cambria Math" panose="02040503050406030204" pitchFamily="18" charset="0"/>
                      </a:rPr>
                      <m:t>+</m:t>
                    </m:r>
                    <m:d>
                      <m:dPr>
                        <m:begChr m:val="["/>
                        <m:endChr m:val="]"/>
                        <m:ctrlPr>
                          <a:rPr lang="en-US" i="1">
                            <a:latin typeface="Cambria Math" panose="02040503050406030204" pitchFamily="18" charset="0"/>
                            <a:ea typeface="Cambria Math" panose="02040503050406030204" pitchFamily="18" charset="0"/>
                          </a:rPr>
                        </m:ctrlPr>
                      </m:dPr>
                      <m:e>
                        <m:m>
                          <m:mPr>
                            <m:mcs>
                              <m:mc>
                                <m:mcPr>
                                  <m:count m:val="2"/>
                                  <m:mcJc m:val="center"/>
                                </m:mcPr>
                              </m:mc>
                            </m:mcs>
                            <m:ctrlPr>
                              <a:rPr lang="en-US" i="1">
                                <a:latin typeface="Cambria Math" panose="02040503050406030204" pitchFamily="18" charset="0"/>
                                <a:ea typeface="Cambria Math" panose="02040503050406030204" pitchFamily="18" charset="0"/>
                              </a:rPr>
                            </m:ctrlPr>
                          </m:mPr>
                          <m:mr>
                            <m:e>
                              <m:r>
                                <m:rPr>
                                  <m:brk m:alnAt="7"/>
                                </m:rPr>
                                <a:rPr lang="en-US" i="1">
                                  <a:latin typeface="Cambria Math" panose="02040503050406030204" pitchFamily="18" charset="0"/>
                                  <a:ea typeface="Cambria Math" panose="02040503050406030204" pitchFamily="18" charset="0"/>
                                </a:rPr>
                                <m:t>2</m:t>
                              </m:r>
                            </m:e>
                            <m:e>
                              <m:r>
                                <a:rPr lang="en-US" i="1">
                                  <a:latin typeface="Cambria Math" panose="02040503050406030204" pitchFamily="18" charset="0"/>
                                  <a:ea typeface="Cambria Math" panose="02040503050406030204" pitchFamily="18" charset="0"/>
                                </a:rPr>
                                <m:t>0</m:t>
                              </m:r>
                            </m:e>
                          </m:mr>
                          <m:mr>
                            <m:e>
                              <m:r>
                                <a:rPr lang="en-US" i="1">
                                  <a:latin typeface="Cambria Math" panose="02040503050406030204" pitchFamily="18" charset="0"/>
                                  <a:ea typeface="Cambria Math" panose="02040503050406030204" pitchFamily="18" charset="0"/>
                                </a:rPr>
                                <m:t>0</m:t>
                              </m:r>
                            </m:e>
                            <m:e>
                              <m:r>
                                <a:rPr lang="en-US" i="1">
                                  <a:latin typeface="Cambria Math" panose="02040503050406030204" pitchFamily="18" charset="0"/>
                                  <a:ea typeface="Cambria Math" panose="02040503050406030204" pitchFamily="18" charset="0"/>
                                </a:rPr>
                                <m:t>2</m:t>
                              </m:r>
                            </m:e>
                          </m:mr>
                        </m:m>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ea typeface="Cambria Math" panose="02040503050406030204" pitchFamily="18" charset="0"/>
                          </a:rPr>
                        </m:ctrlPr>
                      </m:dPr>
                      <m:e>
                        <m:m>
                          <m:mPr>
                            <m:mcs>
                              <m:mc>
                                <m:mcPr>
                                  <m:count m:val="2"/>
                                  <m:mcJc m:val="center"/>
                                </m:mcPr>
                              </m:mc>
                            </m:mcs>
                            <m:ctrlPr>
                              <a:rPr lang="en-US" i="1">
                                <a:latin typeface="Cambria Math" panose="02040503050406030204" pitchFamily="18" charset="0"/>
                                <a:ea typeface="Cambria Math" panose="02040503050406030204" pitchFamily="18" charset="0"/>
                              </a:rPr>
                            </m:ctrlPr>
                          </m:mPr>
                          <m:mr>
                            <m:e>
                              <m:r>
                                <m:rPr>
                                  <m:brk m:alnAt="7"/>
                                </m:rPr>
                                <a:rPr lang="en-US" i="1">
                                  <a:latin typeface="Cambria Math" panose="02040503050406030204" pitchFamily="18" charset="0"/>
                                  <a:ea typeface="Cambria Math" panose="02040503050406030204" pitchFamily="18" charset="0"/>
                                </a:rPr>
                                <m:t>0</m:t>
                              </m:r>
                            </m:e>
                            <m:e>
                              <m:r>
                                <a:rPr lang="en-US" i="1">
                                  <a:latin typeface="Cambria Math" panose="02040503050406030204" pitchFamily="18" charset="0"/>
                                  <a:ea typeface="Cambria Math" panose="02040503050406030204" pitchFamily="18" charset="0"/>
                                </a:rPr>
                                <m:t>0</m:t>
                              </m:r>
                            </m:e>
                          </m:mr>
                          <m:mr>
                            <m:e>
                              <m:r>
                                <a:rPr lang="en-US" i="1">
                                  <a:latin typeface="Cambria Math" panose="02040503050406030204" pitchFamily="18" charset="0"/>
                                  <a:ea typeface="Cambria Math" panose="02040503050406030204" pitchFamily="18" charset="0"/>
                                </a:rPr>
                                <m:t>0</m:t>
                              </m:r>
                            </m:e>
                            <m:e>
                              <m:r>
                                <a:rPr lang="en-US" i="1">
                                  <a:latin typeface="Cambria Math" panose="02040503050406030204" pitchFamily="18" charset="0"/>
                                  <a:ea typeface="Cambria Math" panose="02040503050406030204" pitchFamily="18" charset="0"/>
                                </a:rPr>
                                <m:t>0</m:t>
                              </m:r>
                            </m:e>
                          </m:mr>
                        </m:m>
                      </m:e>
                    </m:d>
                  </m:oMath>
                </a14:m>
                <a:endParaRPr lang="en-US" dirty="0" smtClean="0"/>
              </a:p>
              <a:p>
                <a:endParaRPr lang="en-US" dirty="0" smtClean="0"/>
              </a:p>
              <a:p>
                <a14:m>
                  <m:oMath xmlns:m="http://schemas.openxmlformats.org/officeDocument/2006/math">
                    <m:sSub>
                      <m:sSubPr>
                        <m:ctrlPr>
                          <a:rPr lang="en-US" i="1">
                            <a:latin typeface="Cambria Math" panose="02040503050406030204" pitchFamily="18" charset="0"/>
                          </a:rPr>
                        </m:ctrlPr>
                      </m:sSubPr>
                      <m:e>
                        <m:sSubSup>
                          <m:sSubSupPr>
                            <m:ctrlPr>
                              <a:rPr lang="en-US" i="1">
                                <a:latin typeface="Cambria Math" panose="02040503050406030204" pitchFamily="18" charset="0"/>
                              </a:rPr>
                            </m:ctrlPr>
                          </m:sSubSupPr>
                          <m:e>
                            <m:r>
                              <a:rPr lang="en-US" b="0" i="1" smtClean="0">
                                <a:latin typeface="Cambria Math" panose="02040503050406030204" pitchFamily="18" charset="0"/>
                              </a:rPr>
                              <m:t>−0.25</m:t>
                            </m:r>
                            <m:r>
                              <a:rPr lang="en-US" i="1">
                                <a:latin typeface="Cambria Math" panose="02040503050406030204" pitchFamily="18" charset="0"/>
                              </a:rPr>
                              <m:t>𝑝</m:t>
                            </m:r>
                          </m:e>
                          <m:sub>
                            <m:r>
                              <a:rPr lang="en-US" i="1">
                                <a:latin typeface="Cambria Math" panose="02040503050406030204" pitchFamily="18" charset="0"/>
                              </a:rPr>
                              <m:t>1</m:t>
                            </m:r>
                            <m:r>
                              <a:rPr lang="en-US" b="0" i="1" smtClean="0">
                                <a:latin typeface="Cambria Math" panose="02040503050406030204" pitchFamily="18" charset="0"/>
                              </a:rPr>
                              <m:t>2</m:t>
                            </m:r>
                          </m:sub>
                          <m:sup>
                            <m:r>
                              <a:rPr lang="en-US" i="1">
                                <a:latin typeface="Cambria Math" panose="02040503050406030204" pitchFamily="18" charset="0"/>
                              </a:rPr>
                              <m:t>2</m:t>
                            </m:r>
                          </m:sup>
                        </m:sSubSup>
                        <m:r>
                          <a:rPr lang="en-US" i="1">
                            <a:latin typeface="Cambria Math" panose="02040503050406030204" pitchFamily="18" charset="0"/>
                          </a:rPr>
                          <m:t>−</m:t>
                        </m:r>
                        <m:r>
                          <a:rPr lang="en-US" b="0" i="1" smtClean="0">
                            <a:latin typeface="Cambria Math" panose="02040503050406030204" pitchFamily="18" charset="0"/>
                          </a:rPr>
                          <m:t>4</m:t>
                        </m:r>
                        <m:r>
                          <a:rPr lang="en-US" i="1">
                            <a:latin typeface="Cambria Math" panose="02040503050406030204" pitchFamily="18" charset="0"/>
                          </a:rPr>
                          <m:t>𝑝</m:t>
                        </m:r>
                      </m:e>
                      <m:sub>
                        <m:r>
                          <a:rPr lang="en-US" i="1">
                            <a:latin typeface="Cambria Math" panose="02040503050406030204" pitchFamily="18" charset="0"/>
                          </a:rPr>
                          <m:t>1</m:t>
                        </m:r>
                        <m:r>
                          <a:rPr lang="en-US" b="0" i="1" smtClean="0">
                            <a:latin typeface="Cambria Math" panose="02040503050406030204" pitchFamily="18" charset="0"/>
                          </a:rPr>
                          <m:t>2</m:t>
                        </m:r>
                      </m:sub>
                    </m:sSub>
                    <m:r>
                      <a:rPr lang="en-US" b="0" i="1" smtClean="0">
                        <a:latin typeface="Cambria Math" panose="02040503050406030204" pitchFamily="18" charset="0"/>
                      </a:rPr>
                      <m:t>+2=0</m:t>
                    </m:r>
                  </m:oMath>
                </a14:m>
                <a:r>
                  <a:rPr lang="en-US" dirty="0" smtClean="0"/>
                  <a:t>				(1,1) element </a:t>
                </a:r>
              </a:p>
              <a:p>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−0.25</m:t>
                        </m:r>
                        <m:r>
                          <a:rPr lang="en-US" i="1">
                            <a:latin typeface="Cambria Math" panose="02040503050406030204" pitchFamily="18" charset="0"/>
                          </a:rPr>
                          <m:t>𝑝</m:t>
                        </m:r>
                      </m:e>
                      <m:sub>
                        <m:r>
                          <a:rPr lang="en-US" i="1">
                            <a:latin typeface="Cambria Math" panose="02040503050406030204" pitchFamily="18" charset="0"/>
                          </a:rPr>
                          <m:t>12</m:t>
                        </m:r>
                      </m:sub>
                    </m:sSub>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22</m:t>
                        </m:r>
                      </m:sub>
                    </m:sSub>
                    <m:sSub>
                      <m:sSubPr>
                        <m:ctrlPr>
                          <a:rPr lang="en-US" i="1">
                            <a:latin typeface="Cambria Math" panose="02040503050406030204" pitchFamily="18" charset="0"/>
                          </a:rPr>
                        </m:ctrlPr>
                      </m:sSubPr>
                      <m:e>
                        <m:r>
                          <a:rPr lang="en-US" i="1">
                            <a:latin typeface="Cambria Math" panose="02040503050406030204" pitchFamily="18" charset="0"/>
                          </a:rPr>
                          <m:t>−2</m:t>
                        </m:r>
                        <m:r>
                          <a:rPr lang="en-US" i="1">
                            <a:latin typeface="Cambria Math" panose="02040503050406030204" pitchFamily="18" charset="0"/>
                          </a:rPr>
                          <m:t>𝑝</m:t>
                        </m:r>
                      </m:e>
                      <m:sub>
                        <m:r>
                          <a:rPr lang="en-US" i="1">
                            <a:latin typeface="Cambria Math" panose="02040503050406030204" pitchFamily="18" charset="0"/>
                          </a:rPr>
                          <m:t>22</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11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2</m:t>
                        </m:r>
                        <m:r>
                          <a:rPr lang="en-US" i="1">
                            <a:latin typeface="Cambria Math" panose="02040503050406030204" pitchFamily="18" charset="0"/>
                          </a:rPr>
                          <m:t>𝑝</m:t>
                        </m:r>
                      </m:e>
                      <m:sub>
                        <m:r>
                          <a:rPr lang="en-US" i="1">
                            <a:latin typeface="Cambria Math" panose="02040503050406030204" pitchFamily="18" charset="0"/>
                          </a:rPr>
                          <m:t>12</m:t>
                        </m:r>
                      </m:sub>
                    </m:sSub>
                    <m:r>
                      <a:rPr lang="en-US" b="0" i="1" smtClean="0">
                        <a:latin typeface="Cambria Math" panose="02040503050406030204" pitchFamily="18" charset="0"/>
                      </a:rPr>
                      <m:t>=0</m:t>
                    </m:r>
                  </m:oMath>
                </a14:m>
                <a:r>
                  <a:rPr lang="en-US" b="0" dirty="0" smtClean="0"/>
                  <a:t>		</a:t>
                </a:r>
                <a:r>
                  <a:rPr lang="en-US" dirty="0"/>
                  <a:t> (</a:t>
                </a:r>
                <a:r>
                  <a:rPr lang="en-US" dirty="0" smtClean="0"/>
                  <a:t>1,2)=(2,1) </a:t>
                </a:r>
                <a:r>
                  <a:rPr lang="en-US" dirty="0"/>
                  <a:t>element </a:t>
                </a:r>
                <a:endParaRPr lang="en-US" b="0" dirty="0" smtClean="0"/>
              </a:p>
              <a:p>
                <a14:m>
                  <m:oMath xmlns:m="http://schemas.openxmlformats.org/officeDocument/2006/math">
                    <m:r>
                      <a:rPr lang="en-US" b="0" i="1" smtClean="0">
                        <a:latin typeface="Cambria Math" panose="02040503050406030204" pitchFamily="18" charset="0"/>
                      </a:rPr>
                      <m:t>−0.25</m:t>
                    </m:r>
                    <m:sSubSup>
                      <m:sSubSupPr>
                        <m:ctrlPr>
                          <a:rPr lang="en-US" i="1">
                            <a:latin typeface="Cambria Math" panose="02040503050406030204" pitchFamily="18" charset="0"/>
                          </a:rPr>
                        </m:ctrlPr>
                      </m:sSubSupPr>
                      <m:e>
                        <m:r>
                          <a:rPr lang="en-US" i="1">
                            <a:latin typeface="Cambria Math" panose="02040503050406030204" pitchFamily="18" charset="0"/>
                          </a:rPr>
                          <m:t>𝑝</m:t>
                        </m:r>
                      </m:e>
                      <m:sub>
                        <m:r>
                          <a:rPr lang="en-US" i="1">
                            <a:latin typeface="Cambria Math" panose="02040503050406030204" pitchFamily="18" charset="0"/>
                          </a:rPr>
                          <m:t>22</m:t>
                        </m:r>
                      </m:sub>
                      <m:sup>
                        <m:r>
                          <a:rPr lang="en-US" i="1">
                            <a:latin typeface="Cambria Math" panose="02040503050406030204" pitchFamily="18" charset="0"/>
                          </a:rPr>
                          <m:t>2</m:t>
                        </m:r>
                      </m:sup>
                    </m:sSubSup>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2</m:t>
                        </m:r>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12</m:t>
                            </m:r>
                          </m:sub>
                        </m:sSub>
                        <m:r>
                          <a:rPr lang="en-US" i="1">
                            <a:latin typeface="Cambria Math" panose="02040503050406030204" pitchFamily="18" charset="0"/>
                          </a:rPr>
                          <m:t>+</m:t>
                        </m:r>
                        <m:r>
                          <a:rPr lang="en-US" b="0" i="1" smtClean="0">
                            <a:latin typeface="Cambria Math" panose="02040503050406030204" pitchFamily="18" charset="0"/>
                          </a:rPr>
                          <m:t>4</m:t>
                        </m:r>
                        <m:r>
                          <a:rPr lang="en-US" i="1">
                            <a:latin typeface="Cambria Math" panose="02040503050406030204" pitchFamily="18" charset="0"/>
                          </a:rPr>
                          <m:t>𝑝</m:t>
                        </m:r>
                      </m:e>
                      <m:sub>
                        <m:r>
                          <a:rPr lang="en-US" i="1">
                            <a:latin typeface="Cambria Math" panose="02040503050406030204" pitchFamily="18" charset="0"/>
                          </a:rPr>
                          <m:t>22</m:t>
                        </m:r>
                      </m:sub>
                    </m:sSub>
                    <m:r>
                      <a:rPr lang="en-US" b="0" i="1" smtClean="0">
                        <a:latin typeface="Cambria Math" panose="02040503050406030204" pitchFamily="18" charset="0"/>
                      </a:rPr>
                      <m:t>+2=0</m:t>
                    </m:r>
                  </m:oMath>
                </a14:m>
                <a:r>
                  <a:rPr lang="en-US" dirty="0" smtClean="0"/>
                  <a:t>			</a:t>
                </a:r>
                <a:r>
                  <a:rPr lang="en-US" dirty="0"/>
                  <a:t> </a:t>
                </a:r>
                <a:r>
                  <a:rPr lang="en-US" dirty="0" smtClean="0"/>
                  <a:t>(2,2) </a:t>
                </a:r>
                <a:r>
                  <a:rPr lang="en-US" dirty="0"/>
                  <a:t>element </a:t>
                </a:r>
                <a:endParaRPr lang="en-US" dirty="0" smtClean="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r="-522"/>
                </a:stretch>
              </a:blipFill>
            </p:spPr>
            <p:txBody>
              <a:bodyPr/>
              <a:lstStyle/>
              <a:p>
                <a:r>
                  <a:rPr lang="en-US">
                    <a:noFill/>
                  </a:rPr>
                  <a:t> </a:t>
                </a:r>
              </a:p>
            </p:txBody>
          </p:sp>
        </mc:Fallback>
      </mc:AlternateContent>
    </p:spTree>
    <p:extLst>
      <p:ext uri="{BB962C8B-B14F-4D97-AF65-F5344CB8AC3E}">
        <p14:creationId xmlns:p14="http://schemas.microsoft.com/office/powerpoint/2010/main" val="323495972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r>
                  <a:rPr lang="en-US" dirty="0" smtClean="0"/>
                  <a:t>Solve above 3 equations </a:t>
                </a:r>
              </a:p>
              <a:p>
                <a:r>
                  <a:rPr lang="en-US" dirty="0" smtClean="0"/>
                  <a:t>From </a:t>
                </a:r>
                <a:r>
                  <a:rPr lang="en-US" dirty="0" err="1" smtClean="0"/>
                  <a:t>equ</a:t>
                </a:r>
                <a:r>
                  <a:rPr lang="en-US" dirty="0" smtClean="0"/>
                  <a:t> (1,1)</a:t>
                </a:r>
              </a:p>
              <a:p>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m:t>
                        </m:r>
                        <m:r>
                          <a:rPr lang="en-US" b="0" i="1" smtClean="0">
                            <a:latin typeface="Cambria Math" panose="02040503050406030204" pitchFamily="18" charset="0"/>
                          </a:rPr>
                          <m:t>𝑝</m:t>
                        </m:r>
                      </m:e>
                      <m:sub>
                        <m:r>
                          <a:rPr lang="en-US" b="0" i="1" smtClean="0">
                            <a:latin typeface="Cambria Math" panose="02040503050406030204" pitchFamily="18" charset="0"/>
                          </a:rPr>
                          <m:t>12</m:t>
                        </m:r>
                      </m:sub>
                    </m:sSub>
                    <m:r>
                      <a:rPr lang="en-US" b="0" i="1" smtClean="0">
                        <a:latin typeface="Cambria Math" panose="02040503050406030204" pitchFamily="18" charset="0"/>
                      </a:rPr>
                      <m:t>=0.485  &amp; −16.485</m:t>
                    </m:r>
                  </m:oMath>
                </a14:m>
                <a:r>
                  <a:rPr lang="en-US" dirty="0" smtClean="0"/>
                  <a:t>	</a:t>
                </a:r>
              </a:p>
              <a:p>
                <a14:m>
                  <m:oMath xmlns:m="http://schemas.openxmlformats.org/officeDocument/2006/math">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𝑝</m:t>
                            </m:r>
                          </m:e>
                          <m:sub>
                            <m:r>
                              <a:rPr lang="en-US" sz="2400" i="1">
                                <a:latin typeface="Cambria Math" panose="02040503050406030204" pitchFamily="18" charset="0"/>
                              </a:rPr>
                              <m:t>1</m:t>
                            </m:r>
                            <m:r>
                              <a:rPr lang="en-US" sz="2400" b="0" i="1" smtClean="0">
                                <a:latin typeface="Cambria Math" panose="02040503050406030204" pitchFamily="18" charset="0"/>
                              </a:rPr>
                              <m:t>2</m:t>
                            </m:r>
                          </m:sub>
                        </m:sSub>
                        <m:r>
                          <a:rPr lang="en-US" sz="2400">
                            <a:latin typeface="Cambria Math" panose="02040503050406030204" pitchFamily="18" charset="0"/>
                          </a:rPr>
                          <m:t> </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rPr>
                          <m:t>−</m:t>
                        </m:r>
                        <m:r>
                          <a:rPr lang="en-US" sz="2400" i="1">
                            <a:latin typeface="Cambria Math" panose="02040503050406030204" pitchFamily="18" charset="0"/>
                          </a:rPr>
                          <m:t>𝑣𝑒</m:t>
                        </m:r>
                        <m:r>
                          <a:rPr lang="en-US" sz="2400" i="1">
                            <a:latin typeface="Cambria Math" panose="02040503050406030204" pitchFamily="18" charset="0"/>
                          </a:rPr>
                          <m:t> </m:t>
                        </m:r>
                        <m:r>
                          <a:rPr lang="en-US" sz="2400" i="1">
                            <a:latin typeface="Cambria Math" panose="02040503050406030204" pitchFamily="18" charset="0"/>
                          </a:rPr>
                          <m:t>𝑞𝑢𝑎𝑛𝑡𝑖𝑡𝑦</m:t>
                        </m:r>
                        <m:r>
                          <a:rPr lang="en-US" sz="2400" i="1">
                            <a:latin typeface="Cambria Math" panose="02040503050406030204" pitchFamily="18" charset="0"/>
                          </a:rPr>
                          <m:t> </m:t>
                        </m:r>
                        <m:r>
                          <a:rPr lang="en-US" sz="2400" b="0" i="1" smtClean="0">
                            <a:latin typeface="Cambria Math" panose="02040503050406030204" pitchFamily="18" charset="0"/>
                          </a:rPr>
                          <m:t>𝑏𝑒𝑐𝑎𝑢𝑠𝑒</m:t>
                        </m:r>
                        <m:r>
                          <a:rPr lang="en-US" sz="2400" b="0" i="1" smtClean="0">
                            <a:latin typeface="Cambria Math" panose="02040503050406030204" pitchFamily="18" charset="0"/>
                          </a:rPr>
                          <m:t> </m:t>
                        </m:r>
                        <m:r>
                          <a:rPr lang="en-US" sz="2400" b="0" i="1" smtClean="0">
                            <a:latin typeface="Cambria Math" panose="02040503050406030204" pitchFamily="18" charset="0"/>
                          </a:rPr>
                          <m:t>𝑖𝑡</m:t>
                        </m:r>
                        <m:r>
                          <a:rPr lang="en-US" sz="2400" b="0" i="1" smtClean="0">
                            <a:latin typeface="Cambria Math" panose="02040503050406030204" pitchFamily="18" charset="0"/>
                          </a:rPr>
                          <m:t> </m:t>
                        </m:r>
                        <m:r>
                          <a:rPr lang="en-US" sz="2400" b="0" i="1" smtClean="0">
                            <a:latin typeface="Cambria Math" panose="02040503050406030204" pitchFamily="18" charset="0"/>
                          </a:rPr>
                          <m:t>𝑤𝑖𝑙</m:t>
                        </m:r>
                        <m:r>
                          <a:rPr lang="en-US" sz="2400" b="0" i="1" smtClean="0">
                            <a:latin typeface="Cambria Math" panose="02040503050406030204" pitchFamily="18" charset="0"/>
                          </a:rPr>
                          <m:t> </m:t>
                        </m:r>
                        <m:r>
                          <a:rPr lang="en-US" sz="2400" b="0" i="1" smtClean="0">
                            <a:latin typeface="Cambria Math" panose="02040503050406030204" pitchFamily="18" charset="0"/>
                          </a:rPr>
                          <m:t>𝑔𝑖𝑣𝑒</m:t>
                        </m:r>
                        <m:r>
                          <a:rPr lang="en-US" sz="2400" b="0" i="1" smtClean="0">
                            <a:latin typeface="Cambria Math" panose="02040503050406030204" pitchFamily="18" charset="0"/>
                          </a:rPr>
                          <m:t> </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𝑝</m:t>
                            </m:r>
                          </m:e>
                          <m:sub>
                            <m:r>
                              <a:rPr lang="en-US" sz="2400" b="0" i="1" smtClean="0">
                                <a:latin typeface="Cambria Math" panose="02040503050406030204" pitchFamily="18" charset="0"/>
                              </a:rPr>
                              <m:t>22</m:t>
                            </m:r>
                          </m:sub>
                        </m:sSub>
                        <m:r>
                          <a:rPr lang="en-US" sz="2400" b="0" i="1" smtClean="0">
                            <a:latin typeface="Cambria Math" panose="02040503050406030204" pitchFamily="18" charset="0"/>
                          </a:rPr>
                          <m:t> </m:t>
                        </m:r>
                        <m:r>
                          <a:rPr lang="en-US" sz="2400" b="0" i="1" smtClean="0">
                            <a:latin typeface="Cambria Math" panose="02040503050406030204" pitchFamily="18" charset="0"/>
                          </a:rPr>
                          <m:t>𝑐𝑜𝑚𝑝𝑙𝑒𝑥</m:t>
                        </m:r>
                        <m:r>
                          <a:rPr lang="en-US" sz="2400" b="0" i="1" smtClean="0">
                            <a:latin typeface="Cambria Math" panose="02040503050406030204" pitchFamily="18" charset="0"/>
                          </a:rPr>
                          <m:t> </m:t>
                        </m:r>
                        <m:r>
                          <a:rPr lang="en-US" sz="2400" b="0" i="1" smtClean="0">
                            <a:latin typeface="Cambria Math" panose="02040503050406030204" pitchFamily="18" charset="0"/>
                          </a:rPr>
                          <m:t>𝑣𝑎𝑙𝑢𝑒</m:t>
                        </m:r>
                      </m:e>
                    </m:d>
                  </m:oMath>
                </a14:m>
                <a:endParaRPr lang="en-US" dirty="0" smtClean="0"/>
              </a:p>
              <a:p>
                <a:r>
                  <a:rPr lang="en-US" dirty="0" smtClean="0"/>
                  <a:t>Put</a:t>
                </a:r>
                <a14:m>
                  <m:oMath xmlns:m="http://schemas.openxmlformats.org/officeDocument/2006/math">
                    <m:r>
                      <a:rPr lang="en-US" b="0" i="0" smtClean="0">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12</m:t>
                        </m:r>
                      </m:sub>
                    </m:sSub>
                    <m:r>
                      <a:rPr lang="en-US" i="1">
                        <a:latin typeface="Cambria Math" panose="02040503050406030204" pitchFamily="18" charset="0"/>
                      </a:rPr>
                      <m:t>=0.485 </m:t>
                    </m:r>
                  </m:oMath>
                </a14:m>
                <a:r>
                  <a:rPr lang="en-US" dirty="0" smtClean="0"/>
                  <a:t>in </a:t>
                </a:r>
                <a:r>
                  <a:rPr lang="en-US" dirty="0" err="1" smtClean="0"/>
                  <a:t>equ</a:t>
                </a:r>
                <a:r>
                  <a:rPr lang="en-US" dirty="0" smtClean="0"/>
                  <a:t> (2,2) </a:t>
                </a:r>
              </a:p>
              <a:p>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m:t>
                        </m:r>
                        <m:r>
                          <a:rPr lang="en-US" i="1">
                            <a:latin typeface="Cambria Math" panose="02040503050406030204" pitchFamily="18" charset="0"/>
                          </a:rPr>
                          <m:t>𝑝</m:t>
                        </m:r>
                      </m:e>
                      <m:sub>
                        <m:r>
                          <a:rPr lang="en-US" b="0" i="1" smtClean="0">
                            <a:latin typeface="Cambria Math" panose="02040503050406030204" pitchFamily="18" charset="0"/>
                          </a:rPr>
                          <m:t>2</m:t>
                        </m:r>
                        <m:r>
                          <a:rPr lang="en-US" i="1">
                            <a:latin typeface="Cambria Math" panose="02040503050406030204" pitchFamily="18" charset="0"/>
                          </a:rPr>
                          <m:t>2</m:t>
                        </m:r>
                      </m:sub>
                    </m:sSub>
                    <m:r>
                      <a:rPr lang="en-US" i="1">
                        <a:latin typeface="Cambria Math" panose="02040503050406030204" pitchFamily="18" charset="0"/>
                      </a:rPr>
                      <m:t>=</m:t>
                    </m:r>
                    <m:r>
                      <a:rPr lang="en-US" b="0" i="1" smtClean="0">
                        <a:latin typeface="Cambria Math" panose="02040503050406030204" pitchFamily="18" charset="0"/>
                      </a:rPr>
                      <m:t>16.711</m:t>
                    </m:r>
                    <m:r>
                      <a:rPr lang="en-US" i="1">
                        <a:latin typeface="Cambria Math" panose="02040503050406030204" pitchFamily="18" charset="0"/>
                      </a:rPr>
                      <m:t>  &amp; −</m:t>
                    </m:r>
                    <m:r>
                      <a:rPr lang="en-US" b="0" i="1" smtClean="0">
                        <a:latin typeface="Cambria Math" panose="02040503050406030204" pitchFamily="18" charset="0"/>
                      </a:rPr>
                      <m:t>𝑣𝑒</m:t>
                    </m:r>
                    <m:r>
                      <a:rPr lang="en-US" b="0" i="1" smtClean="0">
                        <a:latin typeface="Cambria Math" panose="02040503050406030204" pitchFamily="18" charset="0"/>
                      </a:rPr>
                      <m:t> </m:t>
                    </m:r>
                    <m:r>
                      <a:rPr lang="en-US" b="0" i="1" smtClean="0">
                        <a:latin typeface="Cambria Math" panose="02040503050406030204" pitchFamily="18" charset="0"/>
                      </a:rPr>
                      <m:t>𝑞𝑢𝑎𝑛𝑡𝑖𝑡𝑦</m:t>
                    </m:r>
                  </m:oMath>
                </a14:m>
                <a:endParaRPr lang="en-US" dirty="0" smtClean="0"/>
              </a:p>
              <a:p>
                <a14:m>
                  <m:oMath xmlns:m="http://schemas.openxmlformats.org/officeDocument/2006/math">
                    <m:d>
                      <m:dPr>
                        <m:ctrlPr>
                          <a:rPr lang="en-US" sz="2000" i="1" smtClean="0">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𝑝</m:t>
                            </m:r>
                          </m:e>
                          <m:sub>
                            <m:r>
                              <a:rPr lang="en-US" sz="2000" i="1">
                                <a:latin typeface="Cambria Math" panose="02040503050406030204" pitchFamily="18" charset="0"/>
                              </a:rPr>
                              <m:t>11</m:t>
                            </m:r>
                          </m:sub>
                        </m:sSub>
                        <m:r>
                          <a:rPr lang="en-US" sz="2000">
                            <a:latin typeface="Cambria Math" panose="02040503050406030204" pitchFamily="18" charset="0"/>
                          </a:rPr>
                          <m:t> </m:t>
                        </m:r>
                        <m:r>
                          <a:rPr lang="en-US" sz="2000" i="1">
                            <a:latin typeface="Cambria Math" panose="02040503050406030204" pitchFamily="18" charset="0"/>
                          </a:rPr>
                          <m:t>&amp;</m:t>
                        </m:r>
                        <m:sSub>
                          <m:sSubPr>
                            <m:ctrlPr>
                              <a:rPr lang="en-US" sz="2000" i="1">
                                <a:latin typeface="Cambria Math" panose="02040503050406030204" pitchFamily="18" charset="0"/>
                              </a:rPr>
                            </m:ctrlPr>
                          </m:sSubPr>
                          <m:e>
                            <m:r>
                              <a:rPr lang="en-US" sz="2000" i="1">
                                <a:latin typeface="Cambria Math" panose="02040503050406030204" pitchFamily="18" charset="0"/>
                              </a:rPr>
                              <m:t>𝑝</m:t>
                            </m:r>
                          </m:e>
                          <m:sub>
                            <m:r>
                              <a:rPr lang="en-US" sz="2000" i="1">
                                <a:latin typeface="Cambria Math" panose="02040503050406030204" pitchFamily="18" charset="0"/>
                              </a:rPr>
                              <m:t>22</m:t>
                            </m:r>
                          </m:sub>
                        </m:sSub>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rPr>
                          <m:t>−</m:t>
                        </m:r>
                        <m:r>
                          <a:rPr lang="en-US" sz="2000" i="1">
                            <a:latin typeface="Cambria Math" panose="02040503050406030204" pitchFamily="18" charset="0"/>
                          </a:rPr>
                          <m:t>𝑣𝑒</m:t>
                        </m:r>
                        <m:r>
                          <a:rPr lang="en-US" sz="2000" i="1">
                            <a:latin typeface="Cambria Math" panose="02040503050406030204" pitchFamily="18" charset="0"/>
                          </a:rPr>
                          <m:t> </m:t>
                        </m:r>
                        <m:r>
                          <a:rPr lang="en-US" sz="2000" i="1">
                            <a:latin typeface="Cambria Math" panose="02040503050406030204" pitchFamily="18" charset="0"/>
                          </a:rPr>
                          <m:t>𝑞𝑢𝑎𝑛𝑡𝑖𝑡𝑦</m:t>
                        </m:r>
                        <m:r>
                          <a:rPr lang="en-US" sz="2000" i="1">
                            <a:latin typeface="Cambria Math" panose="02040503050406030204" pitchFamily="18" charset="0"/>
                          </a:rPr>
                          <m:t> </m:t>
                        </m:r>
                        <m:r>
                          <a:rPr lang="en-US" sz="2000" i="1">
                            <a:latin typeface="Cambria Math" panose="02040503050406030204" pitchFamily="18" charset="0"/>
                          </a:rPr>
                          <m:t>𝑏𝑒𝑐𝑎𝑢𝑠𝑒</m:t>
                        </m:r>
                        <m:r>
                          <a:rPr lang="en-US" sz="2000" i="1">
                            <a:latin typeface="Cambria Math" panose="02040503050406030204" pitchFamily="18" charset="0"/>
                          </a:rPr>
                          <m:t> </m:t>
                        </m:r>
                        <m:r>
                          <a:rPr lang="en-US" sz="2000" i="1">
                            <a:latin typeface="Cambria Math" panose="02040503050406030204" pitchFamily="18" charset="0"/>
                          </a:rPr>
                          <m:t>𝑀𝑎𝑡𝑟𝑖𝑥</m:t>
                        </m:r>
                        <m:r>
                          <a:rPr lang="en-US" sz="2000" i="1">
                            <a:latin typeface="Cambria Math" panose="02040503050406030204" pitchFamily="18" charset="0"/>
                          </a:rPr>
                          <m:t> </m:t>
                        </m:r>
                        <m:r>
                          <a:rPr lang="en-US" sz="2000" i="1">
                            <a:latin typeface="Cambria Math" panose="02040503050406030204" pitchFamily="18" charset="0"/>
                          </a:rPr>
                          <m:t>𝑃</m:t>
                        </m:r>
                        <m:r>
                          <a:rPr lang="en-US" sz="2000" i="1">
                            <a:latin typeface="Cambria Math" panose="02040503050406030204" pitchFamily="18" charset="0"/>
                          </a:rPr>
                          <m:t> </m:t>
                        </m:r>
                        <m:r>
                          <a:rPr lang="en-US" sz="2000" i="1">
                            <a:latin typeface="Cambria Math" panose="02040503050406030204" pitchFamily="18" charset="0"/>
                          </a:rPr>
                          <m:t>𝑖𝑠</m:t>
                        </m:r>
                        <m:r>
                          <a:rPr lang="en-US" sz="2000" i="1">
                            <a:latin typeface="Cambria Math" panose="02040503050406030204" pitchFamily="18" charset="0"/>
                          </a:rPr>
                          <m:t>+</m:t>
                        </m:r>
                        <m:r>
                          <a:rPr lang="en-US" sz="2000" i="1">
                            <a:latin typeface="Cambria Math" panose="02040503050406030204" pitchFamily="18" charset="0"/>
                          </a:rPr>
                          <m:t>𝑣𝑒</m:t>
                        </m:r>
                        <m:r>
                          <a:rPr lang="en-US" sz="2000" i="1">
                            <a:latin typeface="Cambria Math" panose="02040503050406030204" pitchFamily="18" charset="0"/>
                          </a:rPr>
                          <m:t> </m:t>
                        </m:r>
                        <m:r>
                          <a:rPr lang="en-US" sz="2000" i="1">
                            <a:latin typeface="Cambria Math" panose="02040503050406030204" pitchFamily="18" charset="0"/>
                          </a:rPr>
                          <m:t>𝑑𝑒𝑓𝑖𝑛𝑖𝑡𝑒</m:t>
                        </m:r>
                        <m:r>
                          <a:rPr lang="en-US" sz="2000" b="0" i="1" smtClean="0">
                            <a:latin typeface="Cambria Math" panose="02040503050406030204" pitchFamily="18" charset="0"/>
                          </a:rPr>
                          <m:t> </m:t>
                        </m:r>
                        <m:r>
                          <a:rPr lang="en-US" sz="2000" b="0" i="1" smtClean="0">
                            <a:latin typeface="Cambria Math" panose="02040503050406030204" pitchFamily="18" charset="0"/>
                          </a:rPr>
                          <m:t>𝑎𝑛𝑑</m:t>
                        </m:r>
                        <m:r>
                          <a:rPr lang="en-US" sz="2000" b="0" i="1" smtClean="0">
                            <a:latin typeface="Cambria Math" panose="02040503050406030204" pitchFamily="18" charset="0"/>
                          </a:rPr>
                          <m:t> </m:t>
                        </m:r>
                        <m:r>
                          <a:rPr lang="en-US" sz="2000" i="1">
                            <a:latin typeface="Cambria Math" panose="02040503050406030204" pitchFamily="18" charset="0"/>
                          </a:rPr>
                          <m:t>𝑏𝑦</m:t>
                        </m:r>
                        <m:r>
                          <a:rPr lang="en-US" sz="2000" i="1">
                            <a:latin typeface="Cambria Math" panose="02040503050406030204" pitchFamily="18" charset="0"/>
                          </a:rPr>
                          <m:t> </m:t>
                        </m:r>
                        <m:r>
                          <a:rPr lang="en-US" sz="2000" i="1">
                            <a:latin typeface="Cambria Math" panose="02040503050406030204" pitchFamily="18" charset="0"/>
                          </a:rPr>
                          <m:t>𝑆𝑖𝑙𝑣𝑒𝑠𝑡𝑒</m:t>
                        </m:r>
                        <m:sSup>
                          <m:sSupPr>
                            <m:ctrlPr>
                              <a:rPr lang="en-US" sz="2000" i="1">
                                <a:latin typeface="Cambria Math" panose="02040503050406030204" pitchFamily="18" charset="0"/>
                              </a:rPr>
                            </m:ctrlPr>
                          </m:sSupPr>
                          <m:e>
                            <m:r>
                              <a:rPr lang="en-US" sz="2000" i="1">
                                <a:latin typeface="Cambria Math" panose="02040503050406030204" pitchFamily="18" charset="0"/>
                              </a:rPr>
                              <m:t>𝑟</m:t>
                            </m:r>
                          </m:e>
                          <m:sup>
                            <m:r>
                              <a:rPr lang="en-US" sz="2000" i="1">
                                <a:latin typeface="Cambria Math" panose="02040503050406030204" pitchFamily="18" charset="0"/>
                              </a:rPr>
                              <m:t>′</m:t>
                            </m:r>
                          </m:sup>
                        </m:sSup>
                        <m:r>
                          <a:rPr lang="en-US" sz="2000" i="1">
                            <a:latin typeface="Cambria Math" panose="02040503050406030204" pitchFamily="18" charset="0"/>
                          </a:rPr>
                          <m:t>𝑠</m:t>
                        </m:r>
                        <m:r>
                          <a:rPr lang="en-US" sz="2000" i="1">
                            <a:latin typeface="Cambria Math" panose="02040503050406030204" pitchFamily="18" charset="0"/>
                          </a:rPr>
                          <m:t> </m:t>
                        </m:r>
                        <m:r>
                          <a:rPr lang="en-US" sz="2000" i="1">
                            <a:latin typeface="Cambria Math" panose="02040503050406030204" pitchFamily="18" charset="0"/>
                          </a:rPr>
                          <m:t>𝑡h𝑒𝑜𝑟𝑒𝑚</m:t>
                        </m:r>
                        <m:sSub>
                          <m:sSubPr>
                            <m:ctrlPr>
                              <a:rPr lang="en-US" sz="2000" i="1">
                                <a:latin typeface="Cambria Math" panose="02040503050406030204" pitchFamily="18" charset="0"/>
                              </a:rPr>
                            </m:ctrlPr>
                          </m:sSubPr>
                          <m:e>
                            <m:r>
                              <a:rPr lang="en-US" sz="2000" b="0" i="1" smtClean="0">
                                <a:latin typeface="Cambria Math" panose="02040503050406030204" pitchFamily="18" charset="0"/>
                              </a:rPr>
                              <m:t> </m:t>
                            </m:r>
                            <m:r>
                              <a:rPr lang="en-US" sz="2000" i="1">
                                <a:latin typeface="Cambria Math" panose="02040503050406030204" pitchFamily="18" charset="0"/>
                              </a:rPr>
                              <m:t>𝑝</m:t>
                            </m:r>
                          </m:e>
                          <m:sub>
                            <m:r>
                              <a:rPr lang="en-US" sz="2000" i="1">
                                <a:latin typeface="Cambria Math" panose="02040503050406030204" pitchFamily="18" charset="0"/>
                              </a:rPr>
                              <m:t>11</m:t>
                            </m:r>
                          </m:sub>
                        </m:sSub>
                        <m:r>
                          <a:rPr lang="en-US" sz="2000">
                            <a:latin typeface="Cambria Math" panose="02040503050406030204" pitchFamily="18" charset="0"/>
                          </a:rPr>
                          <m:t> </m:t>
                        </m:r>
                        <m:r>
                          <a:rPr lang="en-US" sz="2000" i="1">
                            <a:latin typeface="Cambria Math" panose="02040503050406030204" pitchFamily="18" charset="0"/>
                          </a:rPr>
                          <m:t>&amp;</m:t>
                        </m:r>
                        <m:sSub>
                          <m:sSubPr>
                            <m:ctrlPr>
                              <a:rPr lang="en-US" sz="2000" i="1">
                                <a:latin typeface="Cambria Math" panose="02040503050406030204" pitchFamily="18" charset="0"/>
                              </a:rPr>
                            </m:ctrlPr>
                          </m:sSubPr>
                          <m:e>
                            <m:r>
                              <a:rPr lang="en-US" sz="2000" i="1">
                                <a:latin typeface="Cambria Math" panose="02040503050406030204" pitchFamily="18" charset="0"/>
                              </a:rPr>
                              <m:t>𝑝</m:t>
                            </m:r>
                          </m:e>
                          <m:sub>
                            <m:r>
                              <a:rPr lang="en-US" sz="2000" i="1">
                                <a:latin typeface="Cambria Math" panose="02040503050406030204" pitchFamily="18" charset="0"/>
                              </a:rPr>
                              <m:t>22</m:t>
                            </m:r>
                          </m:sub>
                        </m:sSub>
                        <m:r>
                          <a:rPr lang="en-US" sz="2000" b="0" i="1" smtClean="0">
                            <a:latin typeface="Cambria Math" panose="02040503050406030204" pitchFamily="18" charset="0"/>
                          </a:rPr>
                          <m:t> </m:t>
                        </m:r>
                        <m:r>
                          <a:rPr lang="en-US" sz="2000" b="0" i="1" smtClean="0">
                            <a:latin typeface="Cambria Math" panose="02040503050406030204" pitchFamily="18" charset="0"/>
                          </a:rPr>
                          <m:t>𝑚𝑢𝑠𝑡</m:t>
                        </m:r>
                        <m:r>
                          <a:rPr lang="en-US" sz="2000" b="0" i="1" smtClean="0">
                            <a:latin typeface="Cambria Math" panose="02040503050406030204" pitchFamily="18" charset="0"/>
                          </a:rPr>
                          <m:t> </m:t>
                        </m:r>
                        <m:r>
                          <a:rPr lang="en-US" sz="2000" b="0" i="1" smtClean="0">
                            <a:latin typeface="Cambria Math" panose="02040503050406030204" pitchFamily="18" charset="0"/>
                          </a:rPr>
                          <m:t>𝑏𝑒</m:t>
                        </m:r>
                        <m:r>
                          <a:rPr lang="en-US" sz="2000" b="0" i="1" smtClean="0">
                            <a:latin typeface="Cambria Math" panose="02040503050406030204" pitchFamily="18" charset="0"/>
                          </a:rPr>
                          <m:t>+</m:t>
                        </m:r>
                        <m:r>
                          <a:rPr lang="en-US" sz="2000" b="0" i="1" smtClean="0">
                            <a:latin typeface="Cambria Math" panose="02040503050406030204" pitchFamily="18" charset="0"/>
                          </a:rPr>
                          <m:t>𝑣𝑒</m:t>
                        </m:r>
                      </m:e>
                    </m:d>
                  </m:oMath>
                </a14:m>
                <a:endParaRPr lang="en-US" dirty="0" smtClean="0"/>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507" t="-2241" b="-1401"/>
                </a:stretch>
              </a:blipFill>
            </p:spPr>
            <p:txBody>
              <a:bodyPr/>
              <a:lstStyle/>
              <a:p>
                <a:r>
                  <a:rPr lang="en-US">
                    <a:noFill/>
                  </a:rPr>
                  <a:t> </a:t>
                </a:r>
              </a:p>
            </p:txBody>
          </p:sp>
        </mc:Fallback>
      </mc:AlternateContent>
    </p:spTree>
    <p:extLst>
      <p:ext uri="{BB962C8B-B14F-4D97-AF65-F5344CB8AC3E}">
        <p14:creationId xmlns:p14="http://schemas.microsoft.com/office/powerpoint/2010/main" val="10909455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finite time LQR problem…</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r>
                  <a:rPr lang="en-US" dirty="0"/>
                  <a:t>Let the system is described as </a:t>
                </a:r>
              </a:p>
              <a:p>
                <a:pPr lvl="1"/>
                <a:r>
                  <a:rPr lang="en-US" dirty="0"/>
                  <a:t>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𝑋</m:t>
                        </m:r>
                      </m:e>
                    </m:acc>
                    <m:d>
                      <m:dPr>
                        <m:ctrlPr>
                          <a:rPr lang="en-US"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m:t>
                    </m:r>
                    <m:r>
                      <a:rPr lang="en-US" i="1">
                        <a:latin typeface="Cambria Math" panose="02040503050406030204" pitchFamily="18" charset="0"/>
                      </a:rPr>
                      <m:t>𝐴𝑋</m:t>
                    </m:r>
                    <m:d>
                      <m:dPr>
                        <m:ctrlPr>
                          <a:rPr lang="en-US"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m:t>
                    </m:r>
                    <m:r>
                      <a:rPr lang="en-US" i="1">
                        <a:latin typeface="Cambria Math" panose="02040503050406030204" pitchFamily="18" charset="0"/>
                      </a:rPr>
                      <m:t>𝐵𝑈</m:t>
                    </m:r>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m:t>
                    </m:r>
                  </m:oMath>
                </a14:m>
                <a:r>
                  <a:rPr lang="en-US" dirty="0"/>
                  <a:t>	</a:t>
                </a:r>
                <a14:m>
                  <m:oMath xmlns:m="http://schemas.openxmlformats.org/officeDocument/2006/math">
                    <m:r>
                      <a:rPr lang="en-US" i="1">
                        <a:latin typeface="Cambria Math" panose="02040503050406030204" pitchFamily="18" charset="0"/>
                      </a:rPr>
                      <m:t>𝑋</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0</m:t>
                            </m:r>
                          </m:sub>
                        </m:sSub>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0</m:t>
                        </m:r>
                      </m:sub>
                    </m:sSub>
                  </m:oMath>
                </a14:m>
                <a:r>
                  <a:rPr lang="en-US" dirty="0"/>
                  <a:t>		</a:t>
                </a:r>
                <a:r>
                  <a:rPr lang="en-US" dirty="0" smtClean="0"/>
                  <a:t>---(</a:t>
                </a:r>
                <a:r>
                  <a:rPr lang="en-US" dirty="0"/>
                  <a:t>1)	</a:t>
                </a:r>
              </a:p>
              <a:p>
                <a:pPr lvl="1"/>
                <a14:m>
                  <m:oMath xmlns:m="http://schemas.openxmlformats.org/officeDocument/2006/math">
                    <m:r>
                      <a:rPr lang="en-US" i="1">
                        <a:latin typeface="Cambria Math" panose="02040503050406030204" pitchFamily="18" charset="0"/>
                      </a:rPr>
                      <m:t>𝑌</m:t>
                    </m:r>
                    <m:d>
                      <m:dPr>
                        <m:ctrlPr>
                          <a:rPr lang="en-US"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m:t>
                    </m:r>
                    <m:r>
                      <a:rPr lang="en-US" i="1">
                        <a:latin typeface="Cambria Math" panose="02040503050406030204" pitchFamily="18" charset="0"/>
                      </a:rPr>
                      <m:t>𝐶𝑋</m:t>
                    </m:r>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m:t>
                    </m:r>
                  </m:oMath>
                </a14:m>
                <a:r>
                  <a:rPr lang="en-US" dirty="0"/>
                  <a:t>						---(2)</a:t>
                </a:r>
              </a:p>
              <a:p>
                <a:r>
                  <a:rPr lang="en-US" dirty="0"/>
                  <a:t>Our problem is to find control law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𝑈</m:t>
                        </m:r>
                      </m:e>
                      <m:sup>
                        <m:r>
                          <a:rPr lang="en-US" i="1">
                            <a:latin typeface="Cambria Math" panose="02040503050406030204" pitchFamily="18" charset="0"/>
                          </a:rPr>
                          <m:t>∗</m:t>
                        </m:r>
                      </m:sup>
                    </m:sSup>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m:t>
                    </m:r>
                  </m:oMath>
                </a14:m>
                <a:r>
                  <a:rPr lang="en-US" dirty="0"/>
                  <a:t> such that following performance index (P.I) is minimized over the interval </a:t>
                </a:r>
                <a14:m>
                  <m:oMath xmlns:m="http://schemas.openxmlformats.org/officeDocument/2006/math">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0</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𝑓</m:t>
                            </m:r>
                          </m:sub>
                        </m:sSub>
                      </m:e>
                    </m:d>
                  </m:oMath>
                </a14:m>
                <a:endParaRPr lang="en-US" dirty="0"/>
              </a:p>
              <a:p>
                <a14:m>
                  <m:oMath xmlns:m="http://schemas.openxmlformats.org/officeDocument/2006/math">
                    <m:sSup>
                      <m:sSupPr>
                        <m:ctrlPr>
                          <a:rPr lang="en-US" sz="2400" i="1">
                            <a:latin typeface="Cambria Math" panose="02040503050406030204" pitchFamily="18" charset="0"/>
                          </a:rPr>
                        </m:ctrlPr>
                      </m:sSupPr>
                      <m:e>
                        <m:r>
                          <a:rPr lang="en-US" sz="2400" i="1">
                            <a:latin typeface="Cambria Math" panose="02040503050406030204" pitchFamily="18" charset="0"/>
                          </a:rPr>
                          <m:t>𝐽</m:t>
                        </m:r>
                        <m:d>
                          <m:dPr>
                            <m:ctrlPr>
                              <a:rPr lang="en-US" sz="2400" i="1">
                                <a:latin typeface="Cambria Math" panose="02040503050406030204" pitchFamily="18" charset="0"/>
                              </a:rPr>
                            </m:ctrlPr>
                          </m:dPr>
                          <m:e>
                            <m:r>
                              <a:rPr lang="en-US" sz="2400" i="1">
                                <a:latin typeface="Cambria Math" panose="02040503050406030204" pitchFamily="18" charset="0"/>
                              </a:rPr>
                              <m:t>.</m:t>
                            </m:r>
                          </m:e>
                        </m:d>
                        <m:r>
                          <a:rPr lang="en-US" sz="2400" i="1">
                            <a:latin typeface="Cambria Math" panose="02040503050406030204" pitchFamily="18" charset="0"/>
                          </a:rPr>
                          <m:t>=</m:t>
                        </m:r>
                        <m:f>
                          <m:fPr>
                            <m:ctrlPr>
                              <a:rPr lang="en-US" sz="2400" i="1">
                                <a:latin typeface="Cambria Math" panose="02040503050406030204" pitchFamily="18" charset="0"/>
                              </a:rPr>
                            </m:ctrlPr>
                          </m:fPr>
                          <m:num>
                            <m:r>
                              <a:rPr lang="en-US" sz="2400" i="1">
                                <a:latin typeface="Cambria Math" panose="02040503050406030204" pitchFamily="18" charset="0"/>
                              </a:rPr>
                              <m:t>1</m:t>
                            </m:r>
                          </m:num>
                          <m:den>
                            <m:r>
                              <a:rPr lang="en-US" sz="2400" i="1">
                                <a:latin typeface="Cambria Math" panose="02040503050406030204" pitchFamily="18" charset="0"/>
                              </a:rPr>
                              <m:t>2</m:t>
                            </m:r>
                          </m:den>
                        </m:f>
                        <m:r>
                          <a:rPr lang="en-US" sz="2400" i="1">
                            <a:latin typeface="Cambria Math" panose="02040503050406030204" pitchFamily="18" charset="0"/>
                          </a:rPr>
                          <m:t>𝑋</m:t>
                        </m:r>
                      </m:e>
                      <m:sup>
                        <m:r>
                          <a:rPr lang="en-US" sz="2400" i="1">
                            <a:latin typeface="Cambria Math" panose="02040503050406030204" pitchFamily="18" charset="0"/>
                          </a:rPr>
                          <m:t>𝑇</m:t>
                        </m:r>
                      </m:sup>
                    </m:sSup>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𝑡</m:t>
                            </m:r>
                          </m:e>
                          <m:sub>
                            <m:r>
                              <a:rPr lang="en-US" sz="2400" i="1">
                                <a:latin typeface="Cambria Math" panose="02040503050406030204" pitchFamily="18" charset="0"/>
                              </a:rPr>
                              <m:t>𝑓</m:t>
                            </m:r>
                          </m:sub>
                        </m:sSub>
                      </m:e>
                    </m:d>
                    <m:r>
                      <a:rPr lang="en-US" sz="2400" i="1">
                        <a:latin typeface="Cambria Math" panose="02040503050406030204" pitchFamily="18" charset="0"/>
                      </a:rPr>
                      <m:t>𝐹</m:t>
                    </m:r>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𝑡</m:t>
                            </m:r>
                          </m:e>
                          <m:sub>
                            <m:r>
                              <a:rPr lang="en-US" sz="2400" i="1">
                                <a:latin typeface="Cambria Math" panose="02040503050406030204" pitchFamily="18" charset="0"/>
                              </a:rPr>
                              <m:t>𝑓</m:t>
                            </m:r>
                          </m:sub>
                        </m:sSub>
                      </m:e>
                    </m:d>
                    <m:r>
                      <a:rPr lang="en-US" sz="2400" i="1">
                        <a:latin typeface="Cambria Math" panose="02040503050406030204" pitchFamily="18" charset="0"/>
                      </a:rPr>
                      <m:t>𝑋</m:t>
                    </m:r>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𝑡</m:t>
                            </m:r>
                          </m:e>
                          <m:sub>
                            <m:r>
                              <a:rPr lang="en-US" sz="2400" i="1">
                                <a:latin typeface="Cambria Math" panose="02040503050406030204" pitchFamily="18" charset="0"/>
                              </a:rPr>
                              <m:t>𝑓</m:t>
                            </m:r>
                          </m:sub>
                        </m:sSub>
                      </m:e>
                    </m:d>
                    <m:r>
                      <a:rPr lang="en-US" sz="2400">
                        <a:latin typeface="Cambria Math" panose="02040503050406030204" pitchFamily="18" charset="0"/>
                      </a:rPr>
                      <m:t>+</m:t>
                    </m:r>
                    <m:f>
                      <m:fPr>
                        <m:ctrlPr>
                          <a:rPr lang="en-US" sz="2400" i="1">
                            <a:latin typeface="Cambria Math" panose="02040503050406030204" pitchFamily="18" charset="0"/>
                          </a:rPr>
                        </m:ctrlPr>
                      </m:fPr>
                      <m:num>
                        <m:r>
                          <a:rPr lang="en-US" sz="2400" i="1">
                            <a:latin typeface="Cambria Math" panose="02040503050406030204" pitchFamily="18" charset="0"/>
                          </a:rPr>
                          <m:t>1</m:t>
                        </m:r>
                      </m:num>
                      <m:den>
                        <m:r>
                          <a:rPr lang="en-US" sz="2400" i="1">
                            <a:latin typeface="Cambria Math" panose="02040503050406030204" pitchFamily="18" charset="0"/>
                          </a:rPr>
                          <m:t>2</m:t>
                        </m:r>
                      </m:den>
                    </m:f>
                    <m:nary>
                      <m:naryPr>
                        <m:limLoc m:val="undOvr"/>
                        <m:ctrlPr>
                          <a:rPr lang="en-US" sz="2400" i="1">
                            <a:latin typeface="Cambria Math" panose="02040503050406030204" pitchFamily="18" charset="0"/>
                          </a:rPr>
                        </m:ctrlPr>
                      </m:naryPr>
                      <m:sub>
                        <m:sSub>
                          <m:sSubPr>
                            <m:ctrlPr>
                              <a:rPr lang="en-US" sz="2400" i="1">
                                <a:latin typeface="Cambria Math" panose="02040503050406030204" pitchFamily="18" charset="0"/>
                              </a:rPr>
                            </m:ctrlPr>
                          </m:sSubPr>
                          <m:e>
                            <m:r>
                              <a:rPr lang="en-US" sz="2400" i="1">
                                <a:latin typeface="Cambria Math" panose="02040503050406030204" pitchFamily="18" charset="0"/>
                              </a:rPr>
                              <m:t>𝑡</m:t>
                            </m:r>
                          </m:e>
                          <m:sub>
                            <m:r>
                              <a:rPr lang="en-US" sz="2400" i="1">
                                <a:latin typeface="Cambria Math" panose="02040503050406030204" pitchFamily="18" charset="0"/>
                              </a:rPr>
                              <m:t>0</m:t>
                            </m:r>
                          </m:sub>
                        </m:sSub>
                      </m:sub>
                      <m:sup>
                        <m:sSub>
                          <m:sSubPr>
                            <m:ctrlPr>
                              <a:rPr lang="en-US" sz="2400" i="1">
                                <a:latin typeface="Cambria Math" panose="02040503050406030204" pitchFamily="18" charset="0"/>
                              </a:rPr>
                            </m:ctrlPr>
                          </m:sSubPr>
                          <m:e>
                            <m:r>
                              <a:rPr lang="en-US" sz="2400" i="1">
                                <a:latin typeface="Cambria Math" panose="02040503050406030204" pitchFamily="18" charset="0"/>
                              </a:rPr>
                              <m:t>𝑡</m:t>
                            </m:r>
                          </m:e>
                          <m:sub>
                            <m:r>
                              <a:rPr lang="en-US" sz="2400" i="1">
                                <a:latin typeface="Cambria Math" panose="02040503050406030204" pitchFamily="18" charset="0"/>
                              </a:rPr>
                              <m:t>𝑓</m:t>
                            </m:r>
                          </m:sub>
                        </m:sSub>
                      </m:sup>
                      <m:e>
                        <m:d>
                          <m:dPr>
                            <m:begChr m:val="["/>
                            <m:endChr m:val="]"/>
                            <m:ctrlPr>
                              <a:rPr lang="en-US" sz="2400" i="1">
                                <a:latin typeface="Cambria Math" panose="02040503050406030204" pitchFamily="18" charset="0"/>
                              </a:rPr>
                            </m:ctrlPr>
                          </m:dPr>
                          <m:e>
                            <m:sSup>
                              <m:sSupPr>
                                <m:ctrlPr>
                                  <a:rPr lang="en-US" sz="2400" i="1">
                                    <a:latin typeface="Cambria Math" panose="02040503050406030204" pitchFamily="18" charset="0"/>
                                  </a:rPr>
                                </m:ctrlPr>
                              </m:sSupPr>
                              <m:e>
                                <m:r>
                                  <a:rPr lang="en-US" sz="2400" i="1">
                                    <a:latin typeface="Cambria Math" panose="02040503050406030204" pitchFamily="18" charset="0"/>
                                  </a:rPr>
                                  <m:t>𝑋</m:t>
                                </m:r>
                              </m:e>
                              <m:sup>
                                <m:r>
                                  <a:rPr lang="en-US" sz="2400" i="1">
                                    <a:latin typeface="Cambria Math" panose="02040503050406030204" pitchFamily="18" charset="0"/>
                                  </a:rPr>
                                  <m:t>𝑇</m:t>
                                </m:r>
                              </m:sup>
                            </m:sSup>
                            <m:d>
                              <m:dPr>
                                <m:ctrlPr>
                                  <a:rPr lang="en-US" sz="2400" i="1">
                                    <a:latin typeface="Cambria Math" panose="02040503050406030204" pitchFamily="18" charset="0"/>
                                  </a:rPr>
                                </m:ctrlPr>
                              </m:dPr>
                              <m:e>
                                <m:r>
                                  <a:rPr lang="en-US" sz="2400" i="1">
                                    <a:latin typeface="Cambria Math" panose="02040503050406030204" pitchFamily="18" charset="0"/>
                                  </a:rPr>
                                  <m:t>𝑡</m:t>
                                </m:r>
                              </m:e>
                            </m:d>
                            <m:r>
                              <a:rPr lang="en-US" sz="2400" i="1">
                                <a:latin typeface="Cambria Math" panose="02040503050406030204" pitchFamily="18" charset="0"/>
                              </a:rPr>
                              <m:t>𝑄𝑋</m:t>
                            </m:r>
                            <m:d>
                              <m:dPr>
                                <m:ctrlPr>
                                  <a:rPr lang="en-US" sz="2400" i="1">
                                    <a:latin typeface="Cambria Math" panose="02040503050406030204" pitchFamily="18" charset="0"/>
                                  </a:rPr>
                                </m:ctrlPr>
                              </m:dPr>
                              <m:e>
                                <m:r>
                                  <a:rPr lang="en-US" sz="2400" i="1">
                                    <a:latin typeface="Cambria Math" panose="02040503050406030204" pitchFamily="18" charset="0"/>
                                  </a:rPr>
                                  <m:t>𝑡</m:t>
                                </m:r>
                              </m:e>
                            </m:d>
                            <m:r>
                              <a:rPr lang="en-US" sz="2400" i="1">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𝑈</m:t>
                                </m:r>
                              </m:e>
                              <m:sup>
                                <m:r>
                                  <a:rPr lang="en-US" sz="2400" i="1">
                                    <a:latin typeface="Cambria Math" panose="02040503050406030204" pitchFamily="18" charset="0"/>
                                  </a:rPr>
                                  <m:t>𝑇</m:t>
                                </m:r>
                              </m:sup>
                            </m:sSup>
                            <m:d>
                              <m:dPr>
                                <m:ctrlPr>
                                  <a:rPr lang="en-US" sz="2400" i="1">
                                    <a:latin typeface="Cambria Math" panose="02040503050406030204" pitchFamily="18" charset="0"/>
                                  </a:rPr>
                                </m:ctrlPr>
                              </m:dPr>
                              <m:e>
                                <m:r>
                                  <a:rPr lang="en-US" sz="2400" i="1">
                                    <a:latin typeface="Cambria Math" panose="02040503050406030204" pitchFamily="18" charset="0"/>
                                  </a:rPr>
                                  <m:t>𝑡</m:t>
                                </m:r>
                              </m:e>
                            </m:d>
                            <m:r>
                              <a:rPr lang="en-US" sz="2400" i="1">
                                <a:latin typeface="Cambria Math" panose="02040503050406030204" pitchFamily="18" charset="0"/>
                              </a:rPr>
                              <m:t>𝑅𝑈</m:t>
                            </m:r>
                            <m:d>
                              <m:dPr>
                                <m:ctrlPr>
                                  <a:rPr lang="en-US" sz="2400" i="1">
                                    <a:latin typeface="Cambria Math" panose="02040503050406030204" pitchFamily="18" charset="0"/>
                                  </a:rPr>
                                </m:ctrlPr>
                              </m:dPr>
                              <m:e>
                                <m:r>
                                  <a:rPr lang="en-US" sz="2400" i="1">
                                    <a:latin typeface="Cambria Math" panose="02040503050406030204" pitchFamily="18" charset="0"/>
                                  </a:rPr>
                                  <m:t>𝑡</m:t>
                                </m:r>
                              </m:e>
                            </m:d>
                          </m:e>
                        </m:d>
                        <m:r>
                          <a:rPr lang="en-US" sz="2400" i="1">
                            <a:latin typeface="Cambria Math" panose="02040503050406030204" pitchFamily="18" charset="0"/>
                          </a:rPr>
                          <m:t>𝑑𝑡</m:t>
                        </m:r>
                      </m:e>
                    </m:nary>
                    <m:r>
                      <a:rPr lang="en-US" sz="2400">
                        <a:latin typeface="Cambria Math" panose="02040503050406030204" pitchFamily="18" charset="0"/>
                      </a:rPr>
                      <m:t> </m:t>
                    </m:r>
                  </m:oMath>
                </a14:m>
                <a:r>
                  <a:rPr lang="en-US" sz="2400" dirty="0"/>
                  <a:t>---(3)</a:t>
                </a:r>
              </a:p>
              <a:p>
                <a:r>
                  <a:rPr lang="en-US" dirty="0"/>
                  <a:t>Or Our problem is </a:t>
                </a:r>
              </a:p>
              <a:p>
                <a:r>
                  <a:rPr lang="en-US" dirty="0"/>
                  <a:t>Find the control law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𝑈</m:t>
                        </m:r>
                      </m:e>
                      <m:sup>
                        <m:r>
                          <a:rPr lang="en-US" i="1">
                            <a:latin typeface="Cambria Math" panose="02040503050406030204" pitchFamily="18" charset="0"/>
                          </a:rPr>
                          <m:t>∗</m:t>
                        </m:r>
                      </m:sup>
                    </m:sSup>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m:t>
                    </m:r>
                  </m:oMath>
                </a14:m>
                <a:r>
                  <a:rPr lang="en-US" dirty="0"/>
                  <a:t> that will drive the state from initial state </a:t>
                </a:r>
                <a14:m>
                  <m:oMath xmlns:m="http://schemas.openxmlformats.org/officeDocument/2006/math">
                    <m:r>
                      <a:rPr lang="en-US" i="1">
                        <a:latin typeface="Cambria Math" panose="02040503050406030204" pitchFamily="18" charset="0"/>
                      </a:rPr>
                      <m:t>𝑋</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0</m:t>
                            </m:r>
                          </m:sub>
                        </m:sSub>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0</m:t>
                        </m:r>
                      </m:sub>
                    </m:sSub>
                  </m:oMath>
                </a14:m>
                <a:r>
                  <a:rPr lang="en-US" dirty="0"/>
                  <a:t> to final sate </a:t>
                </a:r>
                <a14:m>
                  <m:oMath xmlns:m="http://schemas.openxmlformats.org/officeDocument/2006/math">
                    <m:r>
                      <a:rPr lang="en-US" i="1">
                        <a:latin typeface="Cambria Math" panose="02040503050406030204" pitchFamily="18" charset="0"/>
                      </a:rPr>
                      <m:t>𝑋</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𝑓</m:t>
                            </m:r>
                          </m:sub>
                        </m:sSub>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𝑓</m:t>
                        </m:r>
                      </m:sub>
                    </m:sSub>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𝑓</m:t>
                        </m:r>
                      </m:sub>
                    </m:sSub>
                  </m:oMath>
                </a14:m>
                <a:r>
                  <a:rPr lang="en-US" dirty="0"/>
                  <a:t>is closed to origin</a:t>
                </a:r>
                <a:r>
                  <a:rPr lang="en-US" dirty="0" smtClean="0"/>
                  <a:t>) so that P.I given by (3) is minimized </a:t>
                </a:r>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043" t="-3081" b="-1681"/>
                </a:stretch>
              </a:blipFill>
            </p:spPr>
            <p:txBody>
              <a:bodyPr/>
              <a:lstStyle/>
              <a:p>
                <a:r>
                  <a:rPr lang="en-US">
                    <a:noFill/>
                  </a:rPr>
                  <a:t> </a:t>
                </a:r>
              </a:p>
            </p:txBody>
          </p:sp>
        </mc:Fallback>
      </mc:AlternateContent>
    </p:spTree>
    <p:extLst>
      <p:ext uri="{BB962C8B-B14F-4D97-AF65-F5344CB8AC3E}">
        <p14:creationId xmlns:p14="http://schemas.microsoft.com/office/powerpoint/2010/main" val="208947563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r>
                  <a:rPr lang="en-US" dirty="0" smtClean="0"/>
                  <a:t>Put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12</m:t>
                        </m:r>
                      </m:sub>
                    </m:sSub>
                    <m:r>
                      <a:rPr lang="en-US" i="1">
                        <a:latin typeface="Cambria Math" panose="02040503050406030204" pitchFamily="18" charset="0"/>
                      </a:rPr>
                      <m:t>=0.485 </m:t>
                    </m:r>
                    <m:r>
                      <a:rPr lang="en-US" b="0" i="1" smtClean="0">
                        <a:latin typeface="Cambria Math" panose="02040503050406030204" pitchFamily="18" charset="0"/>
                      </a:rPr>
                      <m:t>&amp; </m:t>
                    </m:r>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2</m:t>
                        </m:r>
                        <m:r>
                          <a:rPr lang="en-US" i="1">
                            <a:latin typeface="Cambria Math" panose="02040503050406030204" pitchFamily="18" charset="0"/>
                          </a:rPr>
                          <m:t>2</m:t>
                        </m:r>
                      </m:sub>
                    </m:sSub>
                    <m:r>
                      <a:rPr lang="en-US" i="1">
                        <a:latin typeface="Cambria Math" panose="02040503050406030204" pitchFamily="18" charset="0"/>
                      </a:rPr>
                      <m:t>=</m:t>
                    </m:r>
                    <m:r>
                      <a:rPr lang="en-US" i="1">
                        <a:latin typeface="Cambria Math" panose="02040503050406030204" pitchFamily="18" charset="0"/>
                      </a:rPr>
                      <m:t>16.711</m:t>
                    </m:r>
                  </m:oMath>
                </a14:m>
                <a:r>
                  <a:rPr lang="en-US" dirty="0" smtClean="0"/>
                  <a:t> in </a:t>
                </a:r>
                <a:r>
                  <a:rPr lang="en-US" dirty="0" err="1" smtClean="0"/>
                  <a:t>equ</a:t>
                </a:r>
                <a:r>
                  <a:rPr lang="en-US" dirty="0" smtClean="0"/>
                  <a:t>(1,2)</a:t>
                </a:r>
              </a:p>
              <a:p>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m:t>
                        </m:r>
                        <m:r>
                          <a:rPr lang="en-US" i="1">
                            <a:latin typeface="Cambria Math" panose="02040503050406030204" pitchFamily="18" charset="0"/>
                          </a:rPr>
                          <m:t>𝑝</m:t>
                        </m:r>
                      </m:e>
                      <m:sub>
                        <m:r>
                          <a:rPr lang="en-US" i="1">
                            <a:latin typeface="Cambria Math" panose="02040503050406030204" pitchFamily="18" charset="0"/>
                          </a:rPr>
                          <m:t>1</m:t>
                        </m:r>
                        <m:r>
                          <a:rPr lang="en-US" b="0" i="1" smtClean="0">
                            <a:latin typeface="Cambria Math" panose="02040503050406030204" pitchFamily="18" charset="0"/>
                          </a:rPr>
                          <m:t>1</m:t>
                        </m:r>
                      </m:sub>
                    </m:sSub>
                    <m:r>
                      <a:rPr lang="en-US" i="1">
                        <a:latin typeface="Cambria Math" panose="02040503050406030204" pitchFamily="18" charset="0"/>
                      </a:rPr>
                      <m:t>=</m:t>
                    </m:r>
                    <m:r>
                      <a:rPr lang="en-US" b="0" i="1" smtClean="0">
                        <a:latin typeface="Cambria Math" panose="02040503050406030204" pitchFamily="18" charset="0"/>
                      </a:rPr>
                      <m:t>34.48</m:t>
                    </m:r>
                  </m:oMath>
                </a14:m>
                <a:endParaRPr lang="en-US" dirty="0" smtClean="0"/>
              </a:p>
              <a:p>
                <a:r>
                  <a:rPr lang="en-US" dirty="0" smtClean="0"/>
                  <a:t>So </a:t>
                </a:r>
              </a:p>
              <a:p>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m>
                          <m:mPr>
                            <m:mcs>
                              <m:mc>
                                <m:mcPr>
                                  <m:count m:val="2"/>
                                  <m:mcJc m:val="center"/>
                                </m:mcPr>
                              </m:mc>
                            </m:mcs>
                            <m:ctrlPr>
                              <a:rPr lang="en-US" b="0" i="1" smtClean="0">
                                <a:latin typeface="Cambria Math" panose="02040503050406030204" pitchFamily="18" charset="0"/>
                              </a:rPr>
                            </m:ctrlPr>
                          </m:mPr>
                          <m:m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11</m:t>
                                  </m:r>
                                </m:sub>
                              </m:sSub>
                            </m:e>
                            <m:e>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1</m:t>
                                  </m:r>
                                  <m:r>
                                    <a:rPr lang="en-US" b="0" i="1" smtClean="0">
                                      <a:latin typeface="Cambria Math" panose="02040503050406030204" pitchFamily="18" charset="0"/>
                                    </a:rPr>
                                    <m:t>2</m:t>
                                  </m:r>
                                </m:sub>
                              </m:sSub>
                            </m:e>
                          </m:mr>
                          <m:mr>
                            <m:e>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b="0" i="1" smtClean="0">
                                      <a:latin typeface="Cambria Math" panose="02040503050406030204" pitchFamily="18" charset="0"/>
                                    </a:rPr>
                                    <m:t>2</m:t>
                                  </m:r>
                                  <m:r>
                                    <a:rPr lang="en-US" i="1">
                                      <a:latin typeface="Cambria Math" panose="02040503050406030204" pitchFamily="18" charset="0"/>
                                    </a:rPr>
                                    <m:t>1</m:t>
                                  </m:r>
                                </m:sub>
                              </m:sSub>
                            </m:e>
                            <m:e>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b="0" i="1" smtClean="0">
                                      <a:latin typeface="Cambria Math" panose="02040503050406030204" pitchFamily="18" charset="0"/>
                                    </a:rPr>
                                    <m:t>22</m:t>
                                  </m:r>
                                </m:sub>
                              </m:sSub>
                            </m:e>
                          </m:mr>
                        </m:m>
                      </m:e>
                    </m:d>
                    <m:r>
                      <a:rPr lang="en-US" i="1">
                        <a:latin typeface="Cambria Math" panose="02040503050406030204" pitchFamily="18" charset="0"/>
                      </a:rPr>
                      <m:t>=</m:t>
                    </m:r>
                    <m:d>
                      <m:dPr>
                        <m:begChr m:val="["/>
                        <m:endChr m:val="]"/>
                        <m:ctrlPr>
                          <a:rPr lang="en-US" i="1">
                            <a:latin typeface="Cambria Math" panose="02040503050406030204" pitchFamily="18" charset="0"/>
                          </a:rPr>
                        </m:ctrlPr>
                      </m:dPr>
                      <m:e>
                        <m:m>
                          <m:mPr>
                            <m:mcs>
                              <m:mc>
                                <m:mcPr>
                                  <m:count m:val="2"/>
                                  <m:mcJc m:val="center"/>
                                </m:mcPr>
                              </m:mc>
                            </m:mcs>
                            <m:ctrlPr>
                              <a:rPr lang="en-US" i="1">
                                <a:latin typeface="Cambria Math" panose="02040503050406030204" pitchFamily="18" charset="0"/>
                              </a:rPr>
                            </m:ctrlPr>
                          </m:mPr>
                          <m:mr>
                            <m:e>
                              <m:r>
                                <a:rPr lang="en-US" b="0" i="1" smtClean="0">
                                  <a:latin typeface="Cambria Math" panose="02040503050406030204" pitchFamily="18" charset="0"/>
                                </a:rPr>
                                <m:t>34.48</m:t>
                              </m:r>
                            </m:e>
                            <m:e>
                              <m:r>
                                <a:rPr lang="en-US" b="0" i="1" smtClean="0">
                                  <a:latin typeface="Cambria Math" panose="02040503050406030204" pitchFamily="18" charset="0"/>
                                </a:rPr>
                                <m:t>0.485</m:t>
                              </m:r>
                            </m:e>
                          </m:mr>
                          <m:mr>
                            <m:e>
                              <m:r>
                                <a:rPr lang="en-US" b="0" i="1" smtClean="0">
                                  <a:latin typeface="Cambria Math" panose="02040503050406030204" pitchFamily="18" charset="0"/>
                                </a:rPr>
                                <m:t>0.485</m:t>
                              </m:r>
                            </m:e>
                            <m:e>
                              <m:r>
                                <a:rPr lang="en-US" b="0" i="1" smtClean="0">
                                  <a:latin typeface="Cambria Math" panose="02040503050406030204" pitchFamily="18" charset="0"/>
                                </a:rPr>
                                <m:t>16.71</m:t>
                              </m:r>
                            </m:e>
                          </m:mr>
                        </m:m>
                      </m:e>
                    </m:d>
                  </m:oMath>
                </a14:m>
                <a:endParaRPr lang="en-US" dirty="0" smtClean="0"/>
              </a:p>
              <a:p>
                <a:r>
                  <a:rPr lang="en-US" dirty="0" smtClean="0"/>
                  <a:t>We can show </a:t>
                </a:r>
                <a14:m>
                  <m:oMath xmlns:m="http://schemas.openxmlformats.org/officeDocument/2006/math">
                    <m:r>
                      <m:rPr>
                        <m:sty m:val="p"/>
                      </m:rPr>
                      <a:rPr lang="en-US" b="0" i="0" smtClean="0">
                        <a:latin typeface="Cambria Math" panose="02040503050406030204" pitchFamily="18" charset="0"/>
                      </a:rPr>
                      <m:t>P</m:t>
                    </m:r>
                    <m:r>
                      <a:rPr lang="en-US" i="1">
                        <a:latin typeface="Cambria Math" panose="02040503050406030204" pitchFamily="18" charset="0"/>
                      </a:rPr>
                      <m:t>&gt;0</m:t>
                    </m:r>
                    <m:r>
                      <a:rPr lang="en-US" b="0" i="0" smtClean="0">
                        <a:latin typeface="Cambria Math" panose="02040503050406030204" pitchFamily="18" charset="0"/>
                      </a:rPr>
                      <m:t>; </m:t>
                    </m:r>
                  </m:oMath>
                </a14:m>
                <a:r>
                  <a:rPr lang="en-US" dirty="0"/>
                  <a:t>+</a:t>
                </a:r>
                <a:r>
                  <a:rPr lang="en-US" dirty="0" err="1"/>
                  <a:t>ve</a:t>
                </a:r>
                <a:r>
                  <a:rPr lang="en-US" dirty="0"/>
                  <a:t> definite </a:t>
                </a:r>
                <a:r>
                  <a:rPr lang="en-US" dirty="0" smtClean="0"/>
                  <a:t>matrix either by </a:t>
                </a:r>
                <a:r>
                  <a:rPr lang="en-US" dirty="0" err="1" smtClean="0"/>
                  <a:t>Silvester’s</a:t>
                </a:r>
                <a:r>
                  <a:rPr lang="en-US" dirty="0" smtClean="0"/>
                  <a:t> theorem or by finding the </a:t>
                </a:r>
                <a:r>
                  <a:rPr lang="en-US" dirty="0"/>
                  <a:t>E</a:t>
                </a:r>
                <a:r>
                  <a:rPr lang="en-US" dirty="0" smtClean="0"/>
                  <a:t>igen value,(all Eigen values will be +</a:t>
                </a:r>
                <a:r>
                  <a:rPr lang="en-US" dirty="0" err="1" smtClean="0"/>
                  <a:t>ve</a:t>
                </a:r>
                <a:r>
                  <a:rPr lang="en-US" dirty="0" smtClean="0"/>
                  <a:t>) </a:t>
                </a:r>
              </a:p>
              <a:p>
                <a:r>
                  <a:rPr lang="en-US" dirty="0" smtClean="0"/>
                  <a:t> </a:t>
                </a:r>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043" t="-2241" r="-522"/>
                </a:stretch>
              </a:blipFill>
            </p:spPr>
            <p:txBody>
              <a:bodyPr/>
              <a:lstStyle/>
              <a:p>
                <a:r>
                  <a:rPr lang="en-US">
                    <a:noFill/>
                  </a:rPr>
                  <a:t> </a:t>
                </a:r>
              </a:p>
            </p:txBody>
          </p:sp>
        </mc:Fallback>
      </mc:AlternateContent>
    </p:spTree>
    <p:extLst>
      <p:ext uri="{BB962C8B-B14F-4D97-AF65-F5344CB8AC3E}">
        <p14:creationId xmlns:p14="http://schemas.microsoft.com/office/powerpoint/2010/main" val="337067076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fontScale="70000" lnSpcReduction="20000"/>
              </a:bodyPr>
              <a:lstStyle/>
              <a:p>
                <a:r>
                  <a:rPr lang="en-US" dirty="0" smtClean="0"/>
                  <a:t>Controller gain </a:t>
                </a:r>
              </a:p>
              <a:p>
                <a14:m>
                  <m:oMath xmlns:m="http://schemas.openxmlformats.org/officeDocument/2006/math">
                    <m:r>
                      <a:rPr lang="en-US" b="0" i="1" smtClean="0">
                        <a:latin typeface="Cambria Math" panose="02040503050406030204" pitchFamily="18" charset="0"/>
                      </a:rPr>
                      <m:t>𝐾</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𝑅</m:t>
                        </m:r>
                      </m:e>
                      <m:sup>
                        <m:r>
                          <a:rPr lang="en-US" b="0" i="1" smtClean="0">
                            <a:latin typeface="Cambria Math" panose="02040503050406030204" pitchFamily="18" charset="0"/>
                          </a:rPr>
                          <m:t>−1</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𝐵</m:t>
                        </m:r>
                      </m:e>
                      <m:sup>
                        <m:r>
                          <a:rPr lang="en-US" b="0" i="1" smtClean="0">
                            <a:latin typeface="Cambria Math" panose="02040503050406030204" pitchFamily="18" charset="0"/>
                          </a:rPr>
                          <m:t>𝑇</m:t>
                        </m:r>
                      </m:sup>
                    </m:sSup>
                    <m:r>
                      <a:rPr lang="en-US" b="0" i="1" smtClean="0">
                        <a:latin typeface="Cambria Math" panose="02040503050406030204" pitchFamily="18" charset="0"/>
                      </a:rPr>
                      <m:t>𝑃</m:t>
                    </m:r>
                  </m:oMath>
                </a14:m>
                <a:endParaRPr lang="en-US" dirty="0" smtClean="0"/>
              </a:p>
              <a:p>
                <a14:m>
                  <m:oMath xmlns:m="http://schemas.openxmlformats.org/officeDocument/2006/math">
                    <m:r>
                      <a:rPr lang="en-US" b="0" i="1" smtClean="0">
                        <a:latin typeface="Cambria Math" panose="02040503050406030204" pitchFamily="18" charset="0"/>
                      </a:rPr>
                      <m:t>     =0.25</m:t>
                    </m:r>
                    <m:d>
                      <m:dPr>
                        <m:begChr m:val="["/>
                        <m:endChr m:val="]"/>
                        <m:ctrlPr>
                          <a:rPr lang="en-US" b="0" i="1" smtClean="0">
                            <a:latin typeface="Cambria Math" panose="02040503050406030204" pitchFamily="18" charset="0"/>
                          </a:rPr>
                        </m:ctrlPr>
                      </m:dPr>
                      <m:e>
                        <m:m>
                          <m:mPr>
                            <m:mcs>
                              <m:mc>
                                <m:mcPr>
                                  <m:count m:val="2"/>
                                  <m:mcJc m:val="center"/>
                                </m:mcPr>
                              </m:mc>
                            </m:mcs>
                            <m:ctrlPr>
                              <a:rPr lang="en-US" b="0" i="1" smtClean="0">
                                <a:latin typeface="Cambria Math" panose="02040503050406030204" pitchFamily="18" charset="0"/>
                              </a:rPr>
                            </m:ctrlPr>
                          </m:mPr>
                          <m:mr>
                            <m:e>
                              <m:r>
                                <m:rPr>
                                  <m:brk m:alnAt="7"/>
                                </m:rPr>
                                <a:rPr lang="en-US" b="0" i="1" smtClean="0">
                                  <a:latin typeface="Cambria Math" panose="02040503050406030204" pitchFamily="18" charset="0"/>
                                </a:rPr>
                                <m:t>0</m:t>
                              </m:r>
                            </m:e>
                            <m:e>
                              <m:r>
                                <a:rPr lang="en-US" b="0" i="1" smtClean="0">
                                  <a:latin typeface="Cambria Math" panose="02040503050406030204" pitchFamily="18" charset="0"/>
                                </a:rPr>
                                <m:t>1</m:t>
                              </m:r>
                            </m:e>
                          </m:mr>
                        </m:m>
                      </m:e>
                    </m:d>
                    <m:d>
                      <m:dPr>
                        <m:begChr m:val="["/>
                        <m:endChr m:val="]"/>
                        <m:ctrlPr>
                          <a:rPr lang="en-US" i="1">
                            <a:latin typeface="Cambria Math" panose="02040503050406030204" pitchFamily="18" charset="0"/>
                          </a:rPr>
                        </m:ctrlPr>
                      </m:dPr>
                      <m:e>
                        <m:m>
                          <m:mPr>
                            <m:mcs>
                              <m:mc>
                                <m:mcPr>
                                  <m:count m:val="2"/>
                                  <m:mcJc m:val="center"/>
                                </m:mcPr>
                              </m:mc>
                            </m:mcs>
                            <m:ctrlPr>
                              <a:rPr lang="en-US" i="1">
                                <a:latin typeface="Cambria Math" panose="02040503050406030204" pitchFamily="18" charset="0"/>
                              </a:rPr>
                            </m:ctrlPr>
                          </m:mPr>
                          <m:mr>
                            <m:e>
                              <m:r>
                                <a:rPr lang="en-US" i="1">
                                  <a:latin typeface="Cambria Math" panose="02040503050406030204" pitchFamily="18" charset="0"/>
                                </a:rPr>
                                <m:t>34.48</m:t>
                              </m:r>
                            </m:e>
                            <m:e>
                              <m:r>
                                <a:rPr lang="en-US" i="1">
                                  <a:latin typeface="Cambria Math" panose="02040503050406030204" pitchFamily="18" charset="0"/>
                                </a:rPr>
                                <m:t>0.485</m:t>
                              </m:r>
                            </m:e>
                          </m:mr>
                          <m:mr>
                            <m:e>
                              <m:r>
                                <a:rPr lang="en-US" i="1">
                                  <a:latin typeface="Cambria Math" panose="02040503050406030204" pitchFamily="18" charset="0"/>
                                </a:rPr>
                                <m:t>0.485</m:t>
                              </m:r>
                            </m:e>
                            <m:e>
                              <m:r>
                                <a:rPr lang="en-US" i="1">
                                  <a:latin typeface="Cambria Math" panose="02040503050406030204" pitchFamily="18" charset="0"/>
                                </a:rPr>
                                <m:t>16.71</m:t>
                              </m:r>
                            </m:e>
                          </m:mr>
                        </m:m>
                      </m:e>
                    </m:d>
                  </m:oMath>
                </a14:m>
                <a:endParaRPr lang="en-US" dirty="0" smtClean="0"/>
              </a:p>
              <a:p>
                <a14:m>
                  <m:oMath xmlns:m="http://schemas.openxmlformats.org/officeDocument/2006/math">
                    <m:r>
                      <a:rPr lang="en-US" b="0" i="1" smtClean="0">
                        <a:latin typeface="Cambria Math" panose="02040503050406030204" pitchFamily="18" charset="0"/>
                      </a:rPr>
                      <m:t>     </m:t>
                    </m:r>
                    <m:r>
                      <a:rPr lang="en-US" i="1">
                        <a:latin typeface="Cambria Math" panose="02040503050406030204" pitchFamily="18" charset="0"/>
                      </a:rPr>
                      <m:t>=0.25</m:t>
                    </m:r>
                    <m:d>
                      <m:dPr>
                        <m:begChr m:val="["/>
                        <m:endChr m:val="]"/>
                        <m:ctrlPr>
                          <a:rPr lang="en-US" i="1">
                            <a:latin typeface="Cambria Math" panose="02040503050406030204" pitchFamily="18" charset="0"/>
                          </a:rPr>
                        </m:ctrlPr>
                      </m:dPr>
                      <m:e>
                        <m:m>
                          <m:mPr>
                            <m:mcs>
                              <m:mc>
                                <m:mcPr>
                                  <m:count m:val="2"/>
                                  <m:mcJc m:val="center"/>
                                </m:mcPr>
                              </m:mc>
                            </m:mcs>
                            <m:ctrlPr>
                              <a:rPr lang="en-US" i="1">
                                <a:latin typeface="Cambria Math" panose="02040503050406030204" pitchFamily="18" charset="0"/>
                              </a:rPr>
                            </m:ctrlPr>
                          </m:mPr>
                          <m:mr>
                            <m:e>
                              <m:r>
                                <a:rPr lang="en-US" i="1">
                                  <a:latin typeface="Cambria Math" panose="02040503050406030204" pitchFamily="18" charset="0"/>
                                </a:rPr>
                                <m:t>0.485</m:t>
                              </m:r>
                            </m:e>
                            <m:e>
                              <m:r>
                                <a:rPr lang="en-US" i="1">
                                  <a:latin typeface="Cambria Math" panose="02040503050406030204" pitchFamily="18" charset="0"/>
                                </a:rPr>
                                <m:t>16.71</m:t>
                              </m:r>
                            </m:e>
                          </m:mr>
                        </m:m>
                      </m:e>
                    </m:d>
                  </m:oMath>
                </a14:m>
                <a:endParaRPr lang="en-US" dirty="0" smtClean="0"/>
              </a:p>
              <a:p>
                <a14:m>
                  <m:oMath xmlns:m="http://schemas.openxmlformats.org/officeDocument/2006/math">
                    <m:r>
                      <a:rPr lang="en-US" b="0" i="1" smtClean="0">
                        <a:latin typeface="Cambria Math" panose="02040503050406030204" pitchFamily="18" charset="0"/>
                      </a:rPr>
                      <m:t>     =</m:t>
                    </m:r>
                    <m:d>
                      <m:dPr>
                        <m:begChr m:val="["/>
                        <m:endChr m:val="]"/>
                        <m:ctrlPr>
                          <a:rPr lang="en-US" i="1" smtClean="0">
                            <a:latin typeface="Cambria Math" panose="02040503050406030204" pitchFamily="18" charset="0"/>
                          </a:rPr>
                        </m:ctrlPr>
                      </m:dPr>
                      <m:e>
                        <m:m>
                          <m:mPr>
                            <m:mcs>
                              <m:mc>
                                <m:mcPr>
                                  <m:count m:val="2"/>
                                  <m:mcJc m:val="center"/>
                                </m:mcPr>
                              </m:mc>
                            </m:mcs>
                            <m:ctrlPr>
                              <a:rPr lang="en-US" i="1" smtClean="0">
                                <a:latin typeface="Cambria Math" panose="02040503050406030204" pitchFamily="18" charset="0"/>
                              </a:rPr>
                            </m:ctrlPr>
                          </m:mPr>
                          <m:mr>
                            <m:e>
                              <m:r>
                                <m:rPr>
                                  <m:brk m:alnAt="7"/>
                                </m:rPr>
                                <a:rPr lang="en-US" b="0" i="1" smtClean="0">
                                  <a:latin typeface="Cambria Math" panose="02040503050406030204" pitchFamily="18" charset="0"/>
                                </a:rPr>
                                <m:t>0.121</m:t>
                              </m:r>
                            </m:e>
                            <m:e>
                              <m:r>
                                <a:rPr lang="en-US" b="0" i="1" smtClean="0">
                                  <a:latin typeface="Cambria Math" panose="02040503050406030204" pitchFamily="18" charset="0"/>
                                </a:rPr>
                                <m:t>4.178</m:t>
                              </m:r>
                            </m:e>
                          </m:mr>
                        </m:m>
                      </m:e>
                    </m:d>
                  </m:oMath>
                </a14:m>
                <a:endParaRPr lang="en-US" dirty="0"/>
              </a:p>
              <a:p>
                <a:r>
                  <a:rPr lang="en-US" dirty="0" smtClean="0"/>
                  <a:t>Control law </a:t>
                </a:r>
              </a:p>
              <a:p>
                <a14:m>
                  <m:oMath xmlns:m="http://schemas.openxmlformats.org/officeDocument/2006/math">
                    <m:r>
                      <a:rPr lang="en-US" b="0" i="1" smtClean="0">
                        <a:latin typeface="Cambria Math" panose="02040503050406030204" pitchFamily="18" charset="0"/>
                      </a:rPr>
                      <m:t>𝑈</m:t>
                    </m:r>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r>
                      <a:rPr lang="en-US" b="0" i="1" smtClean="0">
                        <a:latin typeface="Cambria Math" panose="02040503050406030204" pitchFamily="18" charset="0"/>
                      </a:rPr>
                      <m:t>=−</m:t>
                    </m:r>
                    <m:r>
                      <a:rPr lang="en-US" b="0" i="1" smtClean="0">
                        <a:latin typeface="Cambria Math" panose="02040503050406030204" pitchFamily="18" charset="0"/>
                      </a:rPr>
                      <m:t>𝐾𝑋</m:t>
                    </m:r>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m:t>
                    </m:r>
                  </m:oMath>
                </a14:m>
                <a:endParaRPr lang="en-US" dirty="0" smtClean="0"/>
              </a:p>
              <a:p>
                <a14:m>
                  <m:oMath xmlns:m="http://schemas.openxmlformats.org/officeDocument/2006/math">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m>
                          <m:mPr>
                            <m:mcs>
                              <m:mc>
                                <m:mcPr>
                                  <m:count m:val="2"/>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0</m:t>
                              </m:r>
                              <m:r>
                                <a:rPr lang="en-US" i="1">
                                  <a:latin typeface="Cambria Math" panose="02040503050406030204" pitchFamily="18" charset="0"/>
                                </a:rPr>
                                <m:t>.121</m:t>
                              </m:r>
                            </m:e>
                            <m:e>
                              <m:r>
                                <a:rPr lang="en-US" i="1">
                                  <a:latin typeface="Cambria Math" panose="02040503050406030204" pitchFamily="18" charset="0"/>
                                </a:rPr>
                                <m:t>4.178</m:t>
                              </m:r>
                            </m:e>
                          </m:mr>
                        </m:m>
                      </m:e>
                    </m:d>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sub>
                              </m:sSub>
                              <m:r>
                                <m:rPr>
                                  <m:brk m:alnAt="7"/>
                                </m:rP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m:t>
                              </m:r>
                            </m:e>
                          </m:mr>
                          <m:m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2</m:t>
                                  </m:r>
                                </m:sub>
                              </m:sSub>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m:t>
                              </m:r>
                            </m:e>
                          </m:mr>
                        </m:m>
                      </m:e>
                    </m:d>
                  </m:oMath>
                </a14:m>
                <a:r>
                  <a:rPr lang="en-US" dirty="0" smtClean="0"/>
                  <a:t> 	</a:t>
                </a:r>
              </a:p>
              <a:p>
                <a14:m>
                  <m:oMath xmlns:m="http://schemas.openxmlformats.org/officeDocument/2006/math">
                    <m:r>
                      <a:rPr lang="en-US" b="0" i="1" smtClean="0">
                        <a:latin typeface="Cambria Math" panose="02040503050406030204" pitchFamily="18" charset="0"/>
                      </a:rPr>
                      <m:t>⇒</m:t>
                    </m:r>
                  </m:oMath>
                </a14:m>
                <a:r>
                  <a:rPr lang="en-US" dirty="0" smtClean="0"/>
                  <a:t> if we apply above control law it will stabilize the system, not only stabilize the system but will drive the state from any initial condition X</a:t>
                </a:r>
                <a:r>
                  <a:rPr lang="en-US" sz="3100" baseline="-25000" dirty="0" smtClean="0"/>
                  <a:t>0</a:t>
                </a:r>
                <a:r>
                  <a:rPr lang="en-US" dirty="0" smtClean="0"/>
                  <a:t> to some equilibrium state in an optimum path by minimizing the performance index (J) </a:t>
                </a: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522" t="-2521"/>
                </a:stretch>
              </a:blipFill>
            </p:spPr>
            <p:txBody>
              <a:bodyPr/>
              <a:lstStyle/>
              <a:p>
                <a:r>
                  <a:rPr lang="en-US">
                    <a:noFill/>
                  </a:rPr>
                  <a:t> </a:t>
                </a:r>
              </a:p>
            </p:txBody>
          </p:sp>
        </mc:Fallback>
      </mc:AlternateContent>
    </p:spTree>
    <p:extLst>
      <p:ext uri="{BB962C8B-B14F-4D97-AF65-F5344CB8AC3E}">
        <p14:creationId xmlns:p14="http://schemas.microsoft.com/office/powerpoint/2010/main" val="197373160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a:bodyPr>
              <a:lstStyle/>
              <a:p>
                <a:r>
                  <a:rPr lang="en-US" dirty="0" smtClean="0"/>
                  <a:t>(ii) Closed loop stability </a:t>
                </a:r>
              </a:p>
              <a:p>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𝑋</m:t>
                        </m:r>
                      </m:e>
                    </m:acc>
                    <m:d>
                      <m:dPr>
                        <m:ctrlPr>
                          <a:rPr lang="en-US"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m:t>
                    </m:r>
                    <m:r>
                      <a:rPr lang="en-US" i="1">
                        <a:latin typeface="Cambria Math" panose="02040503050406030204" pitchFamily="18" charset="0"/>
                      </a:rPr>
                      <m:t>𝐴</m:t>
                    </m:r>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m:t>
                    </m:r>
                    <m:r>
                      <a:rPr lang="en-US" i="1">
                        <a:latin typeface="Cambria Math" panose="02040503050406030204" pitchFamily="18" charset="0"/>
                      </a:rPr>
                      <m:t>𝑋</m:t>
                    </m:r>
                    <m:d>
                      <m:dPr>
                        <m:ctrlPr>
                          <a:rPr lang="en-US"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m:t>
                    </m:r>
                    <m:r>
                      <a:rPr lang="en-US" i="1">
                        <a:latin typeface="Cambria Math" panose="02040503050406030204" pitchFamily="18" charset="0"/>
                      </a:rPr>
                      <m:t>𝐵</m:t>
                    </m:r>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m:t>
                    </m:r>
                    <m:r>
                      <a:rPr lang="en-US" i="1">
                        <a:latin typeface="Cambria Math" panose="02040503050406030204" pitchFamily="18" charset="0"/>
                      </a:rPr>
                      <m:t>𝑈</m:t>
                    </m:r>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m:t>
                    </m:r>
                  </m:oMath>
                </a14:m>
                <a:endParaRPr lang="en-US" dirty="0"/>
              </a:p>
              <a:p>
                <a:r>
                  <a:rPr lang="en-US" dirty="0"/>
                  <a:t>Put the value of  </a:t>
                </a:r>
                <a14:m>
                  <m:oMath xmlns:m="http://schemas.openxmlformats.org/officeDocument/2006/math">
                    <m:r>
                      <a:rPr lang="en-US" i="1">
                        <a:latin typeface="Cambria Math" panose="02040503050406030204" pitchFamily="18" charset="0"/>
                      </a:rPr>
                      <m:t>𝑈</m:t>
                    </m:r>
                    <m:d>
                      <m:dPr>
                        <m:ctrlPr>
                          <a:rPr lang="en-US"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m:t>
                    </m:r>
                    <m:r>
                      <a:rPr lang="en-US" b="0" i="1" smtClean="0">
                        <a:latin typeface="Cambria Math" panose="02040503050406030204" pitchFamily="18" charset="0"/>
                      </a:rPr>
                      <m:t>𝐾</m:t>
                    </m:r>
                    <m:r>
                      <a:rPr lang="en-US" i="1">
                        <a:latin typeface="Cambria Math" panose="02040503050406030204" pitchFamily="18" charset="0"/>
                        <a:ea typeface="Cambria Math" panose="02040503050406030204" pitchFamily="18" charset="0"/>
                      </a:rPr>
                      <m:t>𝑋</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𝑡</m:t>
                    </m:r>
                    <m:r>
                      <a:rPr lang="en-US" i="1">
                        <a:latin typeface="Cambria Math" panose="02040503050406030204" pitchFamily="18" charset="0"/>
                        <a:ea typeface="Cambria Math" panose="02040503050406030204" pitchFamily="18" charset="0"/>
                      </a:rPr>
                      <m:t>)</m:t>
                    </m:r>
                  </m:oMath>
                </a14:m>
                <a:endParaRPr lang="en-US" dirty="0"/>
              </a:p>
              <a:p>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𝑋</m:t>
                        </m:r>
                      </m:e>
                    </m:acc>
                    <m:d>
                      <m:dPr>
                        <m:ctrlPr>
                          <a:rPr lang="en-US"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𝐴</m:t>
                        </m:r>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m:t>
                        </m:r>
                        <m:r>
                          <a:rPr lang="en-US" b="0" i="1" smtClean="0">
                            <a:latin typeface="Cambria Math" panose="02040503050406030204" pitchFamily="18" charset="0"/>
                          </a:rPr>
                          <m:t>𝐵</m:t>
                        </m:r>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r>
                          <a:rPr lang="en-US" b="0" i="1" smtClean="0">
                            <a:latin typeface="Cambria Math" panose="02040503050406030204" pitchFamily="18" charset="0"/>
                          </a:rPr>
                          <m:t>𝐾</m:t>
                        </m:r>
                      </m:e>
                    </m:d>
                    <m:r>
                      <a:rPr lang="en-US" i="1">
                        <a:latin typeface="Cambria Math" panose="02040503050406030204" pitchFamily="18" charset="0"/>
                        <a:ea typeface="Cambria Math" panose="02040503050406030204" pitchFamily="18" charset="0"/>
                      </a:rPr>
                      <m:t>𝑋</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𝑡</m:t>
                    </m:r>
                    <m:r>
                      <a:rPr lang="en-US" i="1">
                        <a:latin typeface="Cambria Math" panose="02040503050406030204" pitchFamily="18" charset="0"/>
                        <a:ea typeface="Cambria Math" panose="02040503050406030204" pitchFamily="18" charset="0"/>
                      </a:rPr>
                      <m:t>)</m:t>
                    </m:r>
                  </m:oMath>
                </a14:m>
                <a:endParaRPr lang="en-US" dirty="0"/>
              </a:p>
              <a:p>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𝑋</m:t>
                        </m:r>
                      </m:e>
                    </m:acc>
                    <m:d>
                      <m:dPr>
                        <m:ctrlPr>
                          <a:rPr lang="en-US"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m:t>
                    </m:r>
                    <m:sSub>
                      <m:sSubPr>
                        <m:ctrlPr>
                          <a:rPr lang="en-US"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𝐶</m:t>
                        </m:r>
                      </m:sub>
                    </m:sSub>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m:t>
                    </m:r>
                    <m:r>
                      <a:rPr lang="en-US" i="1">
                        <a:latin typeface="Cambria Math" panose="02040503050406030204" pitchFamily="18" charset="0"/>
                        <a:ea typeface="Cambria Math" panose="02040503050406030204" pitchFamily="18" charset="0"/>
                      </a:rPr>
                      <m:t>𝑋</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𝑡</m:t>
                    </m:r>
                    <m:r>
                      <a:rPr lang="en-US" i="1">
                        <a:latin typeface="Cambria Math" panose="02040503050406030204" pitchFamily="18" charset="0"/>
                        <a:ea typeface="Cambria Math" panose="02040503050406030204" pitchFamily="18" charset="0"/>
                      </a:rPr>
                      <m:t>)</m:t>
                    </m:r>
                  </m:oMath>
                </a14:m>
                <a:r>
                  <a:rPr lang="en-US" dirty="0" smtClean="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𝐶</m:t>
                        </m:r>
                      </m:sub>
                    </m:sSub>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m:t>
                    </m:r>
                  </m:oMath>
                </a14:m>
                <a:r>
                  <a:rPr lang="en-US" dirty="0" smtClean="0"/>
                  <a:t> is closed loop system matrix </a:t>
                </a:r>
              </a:p>
              <a:p>
                <a:r>
                  <a:rPr lang="en-US" dirty="0" smtClean="0"/>
                  <a:t>Find out the Eigen value of matrix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𝐶</m:t>
                        </m:r>
                      </m:sub>
                    </m:sSub>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m:t>
                    </m:r>
                  </m:oMath>
                </a14:m>
                <a:r>
                  <a:rPr lang="en-US" dirty="0" smtClean="0"/>
                  <a:t>, if real part of Eigen values are –</a:t>
                </a:r>
                <a:r>
                  <a:rPr lang="en-US" dirty="0" err="1" smtClean="0"/>
                  <a:t>ve</a:t>
                </a:r>
                <a:r>
                  <a:rPr lang="en-US" dirty="0" smtClean="0"/>
                  <a:t> then system is stable (</a:t>
                </a:r>
                <a14:m>
                  <m:oMath xmlns:m="http://schemas.openxmlformats.org/officeDocument/2006/math">
                    <m:r>
                      <a:rPr lang="en-US" i="1">
                        <a:latin typeface="Cambria Math" panose="02040503050406030204" pitchFamily="18" charset="0"/>
                      </a:rPr>
                      <m:t>⇒</m:t>
                    </m:r>
                  </m:oMath>
                </a14:m>
                <a:r>
                  <a:rPr lang="en-US" dirty="0"/>
                  <a:t> Poles are on LHS of s-plane</a:t>
                </a:r>
                <a:r>
                  <a:rPr lang="en-US" dirty="0"/>
                  <a:t> </a:t>
                </a:r>
                <a:r>
                  <a:rPr lang="en-US" dirty="0" smtClean="0"/>
                  <a:t>)</a:t>
                </a:r>
              </a:p>
              <a:p>
                <a14:m>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𝐶</m:t>
                            </m:r>
                          </m:sub>
                        </m:sSub>
                        <m:d>
                          <m:dPr>
                            <m:ctrlPr>
                              <a:rPr lang="en-US" i="1">
                                <a:latin typeface="Cambria Math" panose="02040503050406030204" pitchFamily="18" charset="0"/>
                              </a:rPr>
                            </m:ctrlPr>
                          </m:dPr>
                          <m:e>
                            <m:r>
                              <a:rPr lang="en-US" i="1">
                                <a:latin typeface="Cambria Math" panose="02040503050406030204" pitchFamily="18" charset="0"/>
                              </a:rPr>
                              <m:t>𝑡</m:t>
                            </m:r>
                          </m:e>
                        </m:d>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𝜆</m:t>
                        </m:r>
                        <m:r>
                          <a:rPr lang="en-US" b="0" i="1" smtClean="0">
                            <a:latin typeface="Cambria Math" panose="02040503050406030204" pitchFamily="18" charset="0"/>
                            <a:ea typeface="Cambria Math" panose="02040503050406030204" pitchFamily="18" charset="0"/>
                          </a:rPr>
                          <m:t>𝐼</m:t>
                        </m:r>
                      </m:e>
                    </m:d>
                    <m:r>
                      <a:rPr lang="en-US" b="0" i="1" smtClean="0">
                        <a:latin typeface="Cambria Math" panose="02040503050406030204" pitchFamily="18" charset="0"/>
                      </a:rPr>
                      <m:t>=0</m:t>
                    </m:r>
                  </m:oMath>
                </a14:m>
                <a:r>
                  <a:rPr lang="en-US" dirty="0" smtClean="0"/>
                  <a:t>	</a:t>
                </a:r>
                <a:endParaRPr lang="en-US" dirty="0"/>
              </a:p>
              <a:p>
                <a:endParaRPr lang="en-US" dirty="0" smtClean="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043" t="-2241"/>
                </a:stretch>
              </a:blipFill>
            </p:spPr>
            <p:txBody>
              <a:bodyPr/>
              <a:lstStyle/>
              <a:p>
                <a:r>
                  <a:rPr lang="en-US">
                    <a:noFill/>
                  </a:rPr>
                  <a:t> </a:t>
                </a:r>
              </a:p>
            </p:txBody>
          </p:sp>
        </mc:Fallback>
      </mc:AlternateContent>
    </p:spTree>
    <p:extLst>
      <p:ext uri="{BB962C8B-B14F-4D97-AF65-F5344CB8AC3E}">
        <p14:creationId xmlns:p14="http://schemas.microsoft.com/office/powerpoint/2010/main" val="341003873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14:m>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𝐶</m:t>
                        </m:r>
                      </m:sub>
                    </m:sSub>
                    <m:d>
                      <m:dPr>
                        <m:ctrlPr>
                          <a:rPr lang="en-US" i="1">
                            <a:latin typeface="Cambria Math" panose="02040503050406030204" pitchFamily="18" charset="0"/>
                          </a:rPr>
                        </m:ctrlPr>
                      </m:dPr>
                      <m:e>
                        <m:r>
                          <a:rPr lang="en-US" i="1">
                            <a:latin typeface="Cambria Math" panose="02040503050406030204" pitchFamily="18" charset="0"/>
                          </a:rPr>
                          <m:t>𝑡</m:t>
                        </m:r>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m>
                          <m:mPr>
                            <m:mcs>
                              <m:mc>
                                <m:mcPr>
                                  <m:count m:val="2"/>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0</m:t>
                              </m:r>
                            </m:e>
                            <m:e>
                              <m:r>
                                <a:rPr lang="en-US" i="1">
                                  <a:latin typeface="Cambria Math" panose="02040503050406030204" pitchFamily="18" charset="0"/>
                                </a:rPr>
                                <m:t>1</m:t>
                              </m:r>
                            </m:e>
                          </m:mr>
                          <m:mr>
                            <m:e>
                              <m:r>
                                <a:rPr lang="en-US" i="1">
                                  <a:latin typeface="Cambria Math" panose="02040503050406030204" pitchFamily="18" charset="0"/>
                                </a:rPr>
                                <m:t>−2</m:t>
                              </m:r>
                            </m:e>
                            <m:e>
                              <m:r>
                                <a:rPr lang="en-US" i="1">
                                  <a:latin typeface="Cambria Math" panose="02040503050406030204" pitchFamily="18" charset="0"/>
                                </a:rPr>
                                <m:t>2</m:t>
                              </m:r>
                            </m:e>
                          </m:mr>
                        </m:m>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0</m:t>
                              </m:r>
                            </m:e>
                          </m:mr>
                          <m:mr>
                            <m:e>
                              <m:r>
                                <a:rPr lang="en-US" i="1">
                                  <a:latin typeface="Cambria Math" panose="02040503050406030204" pitchFamily="18" charset="0"/>
                                </a:rPr>
                                <m:t>1</m:t>
                              </m:r>
                            </m:e>
                          </m:mr>
                        </m:m>
                      </m:e>
                    </m:d>
                    <m:d>
                      <m:dPr>
                        <m:begChr m:val="["/>
                        <m:endChr m:val="]"/>
                        <m:ctrlPr>
                          <a:rPr lang="en-US" i="1">
                            <a:latin typeface="Cambria Math" panose="02040503050406030204" pitchFamily="18" charset="0"/>
                          </a:rPr>
                        </m:ctrlPr>
                      </m:dPr>
                      <m:e>
                        <m:m>
                          <m:mPr>
                            <m:mcs>
                              <m:mc>
                                <m:mcPr>
                                  <m:count m:val="2"/>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0</m:t>
                              </m:r>
                              <m:r>
                                <a:rPr lang="en-US" i="1">
                                  <a:latin typeface="Cambria Math" panose="02040503050406030204" pitchFamily="18" charset="0"/>
                                </a:rPr>
                                <m:t>.121</m:t>
                              </m:r>
                            </m:e>
                            <m:e>
                              <m:r>
                                <a:rPr lang="en-US" i="1">
                                  <a:latin typeface="Cambria Math" panose="02040503050406030204" pitchFamily="18" charset="0"/>
                                </a:rPr>
                                <m:t>4.178</m:t>
                              </m:r>
                            </m:e>
                          </m:mr>
                        </m:m>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m>
                          <m:mPr>
                            <m:mcs>
                              <m:mc>
                                <m:mcPr>
                                  <m:count m:val="2"/>
                                  <m:mcJc m:val="center"/>
                                </m:mcPr>
                              </m:mc>
                            </m:mcs>
                            <m:ctrlPr>
                              <a:rPr lang="en-US" b="0" i="1" smtClean="0">
                                <a:latin typeface="Cambria Math" panose="02040503050406030204" pitchFamily="18" charset="0"/>
                              </a:rPr>
                            </m:ctrlPr>
                          </m:mPr>
                          <m:mr>
                            <m:e>
                              <m:r>
                                <m:rPr>
                                  <m:brk m:alnAt="7"/>
                                </m:rPr>
                                <a:rPr lang="en-US" b="0" i="1" smtClean="0">
                                  <a:latin typeface="Cambria Math" panose="02040503050406030204" pitchFamily="18" charset="0"/>
                                </a:rPr>
                                <m:t>0</m:t>
                              </m:r>
                            </m:e>
                            <m:e>
                              <m:r>
                                <a:rPr lang="en-US" b="0" i="1" smtClean="0">
                                  <a:latin typeface="Cambria Math" panose="02040503050406030204" pitchFamily="18" charset="0"/>
                                </a:rPr>
                                <m:t>1</m:t>
                              </m:r>
                            </m:e>
                          </m:mr>
                          <m:mr>
                            <m:e>
                              <m:r>
                                <a:rPr lang="en-US" b="0" i="1" smtClean="0">
                                  <a:latin typeface="Cambria Math" panose="02040503050406030204" pitchFamily="18" charset="0"/>
                                </a:rPr>
                                <m:t>−2.121</m:t>
                              </m:r>
                            </m:e>
                            <m:e>
                              <m:r>
                                <a:rPr lang="en-US" b="0" i="1" smtClean="0">
                                  <a:latin typeface="Cambria Math" panose="02040503050406030204" pitchFamily="18" charset="0"/>
                                </a:rPr>
                                <m:t>−2.178</m:t>
                              </m:r>
                            </m:e>
                          </m:mr>
                        </m:m>
                      </m:e>
                    </m:d>
                  </m:oMath>
                </a14:m>
                <a:endParaRPr lang="en-US" i="1" dirty="0" smtClean="0">
                  <a:latin typeface="Cambria Math" panose="02040503050406030204" pitchFamily="18" charset="0"/>
                </a:endParaRPr>
              </a:p>
              <a:p>
                <a:endParaRPr lang="en-US" i="1" dirty="0" smtClean="0">
                  <a:latin typeface="Cambria Math" panose="02040503050406030204" pitchFamily="18" charset="0"/>
                </a:endParaRPr>
              </a:p>
              <a:p>
                <a14:m>
                  <m:oMath xmlns:m="http://schemas.openxmlformats.org/officeDocument/2006/math">
                    <m:d>
                      <m:dPr>
                        <m:begChr m:val="|"/>
                        <m:endChr m:val="|"/>
                        <m:ctrlPr>
                          <a:rPr lang="en-US" i="1" smtClean="0">
                            <a:latin typeface="Cambria Math" panose="02040503050406030204" pitchFamily="18" charset="0"/>
                          </a:rPr>
                        </m:ctrlPr>
                      </m:dPr>
                      <m:e>
                        <m:d>
                          <m:dPr>
                            <m:begChr m:val="["/>
                            <m:endChr m:val="]"/>
                            <m:ctrlPr>
                              <a:rPr lang="en-US" i="1">
                                <a:latin typeface="Cambria Math" panose="02040503050406030204" pitchFamily="18" charset="0"/>
                              </a:rPr>
                            </m:ctrlPr>
                          </m:dPr>
                          <m:e>
                            <m:m>
                              <m:mPr>
                                <m:mcs>
                                  <m:mc>
                                    <m:mcPr>
                                      <m:count m:val="2"/>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0</m:t>
                                  </m:r>
                                </m:e>
                                <m:e>
                                  <m:r>
                                    <a:rPr lang="en-US" i="1">
                                      <a:latin typeface="Cambria Math" panose="02040503050406030204" pitchFamily="18" charset="0"/>
                                    </a:rPr>
                                    <m:t>1</m:t>
                                  </m:r>
                                </m:e>
                              </m:mr>
                              <m:mr>
                                <m:e>
                                  <m:r>
                                    <a:rPr lang="en-US" i="1">
                                      <a:latin typeface="Cambria Math" panose="02040503050406030204" pitchFamily="18" charset="0"/>
                                    </a:rPr>
                                    <m:t>−2.121</m:t>
                                  </m:r>
                                </m:e>
                                <m:e>
                                  <m:r>
                                    <a:rPr lang="en-US" i="1">
                                      <a:latin typeface="Cambria Math" panose="02040503050406030204" pitchFamily="18" charset="0"/>
                                    </a:rPr>
                                    <m:t>−2.178</m:t>
                                  </m:r>
                                </m:e>
                              </m:mr>
                            </m:m>
                          </m:e>
                        </m:d>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𝜆</m:t>
                        </m:r>
                        <m:d>
                          <m:dPr>
                            <m:begChr m:val="["/>
                            <m:endChr m:val="]"/>
                            <m:ctrlPr>
                              <a:rPr lang="en-US" b="0" i="1" smtClean="0">
                                <a:latin typeface="Cambria Math" panose="02040503050406030204" pitchFamily="18" charset="0"/>
                                <a:ea typeface="Cambria Math" panose="02040503050406030204" pitchFamily="18" charset="0"/>
                              </a:rPr>
                            </m:ctrlPr>
                          </m:dPr>
                          <m:e>
                            <m:m>
                              <m:mPr>
                                <m:mcs>
                                  <m:mc>
                                    <m:mcPr>
                                      <m:count m:val="2"/>
                                      <m:mcJc m:val="center"/>
                                    </m:mcPr>
                                  </m:mc>
                                </m:mcs>
                                <m:ctrlPr>
                                  <a:rPr lang="en-US" b="0" i="1" smtClean="0">
                                    <a:latin typeface="Cambria Math" panose="02040503050406030204" pitchFamily="18" charset="0"/>
                                    <a:ea typeface="Cambria Math" panose="02040503050406030204" pitchFamily="18" charset="0"/>
                                  </a:rPr>
                                </m:ctrlPr>
                              </m:mPr>
                              <m:mr>
                                <m:e>
                                  <m:r>
                                    <m:rPr>
                                      <m:brk m:alnAt="7"/>
                                    </m:rPr>
                                    <a:rPr lang="en-US" b="0" i="1" smtClean="0">
                                      <a:latin typeface="Cambria Math" panose="02040503050406030204" pitchFamily="18" charset="0"/>
                                      <a:ea typeface="Cambria Math" panose="02040503050406030204" pitchFamily="18" charset="0"/>
                                    </a:rPr>
                                    <m:t>1</m:t>
                                  </m:r>
                                </m:e>
                                <m:e>
                                  <m:r>
                                    <a:rPr lang="en-US" b="0" i="1" smtClean="0">
                                      <a:latin typeface="Cambria Math" panose="02040503050406030204" pitchFamily="18" charset="0"/>
                                      <a:ea typeface="Cambria Math" panose="02040503050406030204" pitchFamily="18" charset="0"/>
                                    </a:rPr>
                                    <m:t>0</m:t>
                                  </m:r>
                                </m:e>
                              </m:mr>
                              <m:mr>
                                <m:e>
                                  <m:r>
                                    <a:rPr lang="en-US" b="0" i="1" smtClean="0">
                                      <a:latin typeface="Cambria Math" panose="02040503050406030204" pitchFamily="18" charset="0"/>
                                      <a:ea typeface="Cambria Math" panose="02040503050406030204" pitchFamily="18" charset="0"/>
                                    </a:rPr>
                                    <m:t>0</m:t>
                                  </m:r>
                                </m:e>
                                <m:e>
                                  <m:r>
                                    <a:rPr lang="en-US" b="0" i="1" smtClean="0">
                                      <a:latin typeface="Cambria Math" panose="02040503050406030204" pitchFamily="18" charset="0"/>
                                      <a:ea typeface="Cambria Math" panose="02040503050406030204" pitchFamily="18" charset="0"/>
                                    </a:rPr>
                                    <m:t>1</m:t>
                                  </m:r>
                                </m:e>
                              </m:mr>
                            </m:m>
                          </m:e>
                        </m:d>
                      </m:e>
                    </m:d>
                    <m:r>
                      <a:rPr lang="en-US" b="0" i="1" smtClean="0">
                        <a:latin typeface="Cambria Math" panose="02040503050406030204" pitchFamily="18" charset="0"/>
                      </a:rPr>
                      <m:t>=0</m:t>
                    </m:r>
                  </m:oMath>
                </a14:m>
                <a:endParaRPr lang="en-US" dirty="0" smtClean="0"/>
              </a:p>
              <a:p>
                <a14:m>
                  <m:oMath xmlns:m="http://schemas.openxmlformats.org/officeDocument/2006/math">
                    <m:r>
                      <a:rPr lang="en-US" b="0" i="1" smtClean="0">
                        <a:latin typeface="Cambria Math" panose="02040503050406030204" pitchFamily="18" charset="0"/>
                      </a:rPr>
                      <m:t>⇒</m:t>
                    </m:r>
                    <m:sSup>
                      <m:sSupPr>
                        <m:ctrlPr>
                          <a:rPr lang="en-US" i="1" smtClean="0">
                            <a:latin typeface="Cambria Math" panose="02040503050406030204" pitchFamily="18" charset="0"/>
                          </a:rPr>
                        </m:ctrlPr>
                      </m:sSupPr>
                      <m:e>
                        <m:r>
                          <a:rPr lang="en-US" i="1" smtClean="0">
                            <a:latin typeface="Cambria Math" panose="02040503050406030204" pitchFamily="18" charset="0"/>
                            <a:ea typeface="Cambria Math" panose="02040503050406030204" pitchFamily="18" charset="0"/>
                          </a:rPr>
                          <m:t>𝜆</m:t>
                        </m:r>
                      </m:e>
                      <m:sup>
                        <m:r>
                          <a:rPr lang="en-US" b="0" i="1" smtClean="0">
                            <a:latin typeface="Cambria Math" panose="02040503050406030204" pitchFamily="18" charset="0"/>
                          </a:rPr>
                          <m:t>2</m:t>
                        </m:r>
                      </m:sup>
                    </m:sSup>
                    <m:r>
                      <a:rPr lang="en-US" b="0" i="1" smtClean="0">
                        <a:latin typeface="Cambria Math" panose="02040503050406030204" pitchFamily="18" charset="0"/>
                      </a:rPr>
                      <m:t>+2.178</m:t>
                    </m:r>
                    <m:r>
                      <a:rPr lang="en-US" i="1" smtClean="0">
                        <a:latin typeface="Cambria Math" panose="02040503050406030204" pitchFamily="18" charset="0"/>
                        <a:ea typeface="Cambria Math" panose="02040503050406030204" pitchFamily="18" charset="0"/>
                      </a:rPr>
                      <m:t>𝜆</m:t>
                    </m:r>
                    <m:r>
                      <a:rPr lang="en-US" b="0" i="1" smtClean="0">
                        <a:latin typeface="Cambria Math" panose="02040503050406030204" pitchFamily="18" charset="0"/>
                        <a:ea typeface="Cambria Math" panose="02040503050406030204" pitchFamily="18" charset="0"/>
                      </a:rPr>
                      <m:t>+2.121=0</m:t>
                    </m:r>
                  </m:oMath>
                </a14:m>
                <a:endParaRPr lang="en-US" b="0" dirty="0" smtClean="0">
                  <a:ea typeface="Cambria Math" panose="02040503050406030204" pitchFamily="18" charset="0"/>
                </a:endParaRPr>
              </a:p>
              <a:p>
                <a14:m>
                  <m:oMath xmlns:m="http://schemas.openxmlformats.org/officeDocument/2006/math">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𝜆</m:t>
                        </m:r>
                      </m:e>
                      <m:sub>
                        <m:r>
                          <a:rPr lang="en-US" b="0" i="1" smtClean="0">
                            <a:latin typeface="Cambria Math" panose="02040503050406030204" pitchFamily="18" charset="0"/>
                          </a:rPr>
                          <m:t>1,2</m:t>
                        </m:r>
                      </m:sub>
                    </m:sSub>
                    <m:r>
                      <a:rPr lang="en-US" b="0" i="1" smtClean="0">
                        <a:latin typeface="Cambria Math" panose="02040503050406030204" pitchFamily="18" charset="0"/>
                      </a:rPr>
                      <m:t>=−1.09</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𝑗</m:t>
                    </m:r>
                    <m:r>
                      <a:rPr lang="en-US" b="0" i="1" smtClean="0">
                        <a:latin typeface="Cambria Math" panose="02040503050406030204" pitchFamily="18" charset="0"/>
                        <a:ea typeface="Cambria Math" panose="02040503050406030204" pitchFamily="18" charset="0"/>
                      </a:rPr>
                      <m:t>0.967</m:t>
                    </m:r>
                  </m:oMath>
                </a14:m>
                <a:endParaRPr lang="en-US" dirty="0" smtClean="0"/>
              </a:p>
              <a:p>
                <a:r>
                  <a:rPr lang="en-US" dirty="0" smtClean="0"/>
                  <a:t>Real part of Eigen values are –</a:t>
                </a:r>
                <a:r>
                  <a:rPr lang="en-US" dirty="0" err="1" smtClean="0"/>
                  <a:t>ve</a:t>
                </a:r>
                <a:r>
                  <a:rPr lang="en-US" dirty="0" smtClean="0"/>
                  <a:t> </a:t>
                </a:r>
                <a14:m>
                  <m:oMath xmlns:m="http://schemas.openxmlformats.org/officeDocument/2006/math">
                    <m:r>
                      <a:rPr lang="en-US" b="0" i="1" smtClean="0">
                        <a:latin typeface="Cambria Math" panose="02040503050406030204" pitchFamily="18" charset="0"/>
                      </a:rPr>
                      <m:t>⇒</m:t>
                    </m:r>
                  </m:oMath>
                </a14:m>
                <a:r>
                  <a:rPr lang="en-US" dirty="0" smtClean="0"/>
                  <a:t> Poles are on LHS of s-plane</a:t>
                </a:r>
                <a:r>
                  <a:rPr lang="en-US" dirty="0"/>
                  <a:t> </a:t>
                </a:r>
                <a14:m>
                  <m:oMath xmlns:m="http://schemas.openxmlformats.org/officeDocument/2006/math">
                    <m:r>
                      <a:rPr lang="en-US" i="1">
                        <a:latin typeface="Cambria Math" panose="02040503050406030204" pitchFamily="18" charset="0"/>
                      </a:rPr>
                      <m:t>⇒</m:t>
                    </m:r>
                  </m:oMath>
                </a14:m>
                <a:r>
                  <a:rPr lang="en-US" dirty="0" smtClean="0"/>
                  <a:t> closed loop system design with this LQR approach will stabilize the  system  </a:t>
                </a:r>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043" b="-3501"/>
                </a:stretch>
              </a:blipFill>
            </p:spPr>
            <p:txBody>
              <a:bodyPr/>
              <a:lstStyle/>
              <a:p>
                <a:r>
                  <a:rPr lang="en-US">
                    <a:noFill/>
                  </a:rPr>
                  <a:t> </a:t>
                </a:r>
              </a:p>
            </p:txBody>
          </p:sp>
        </mc:Fallback>
      </mc:AlternateContent>
    </p:spTree>
    <p:extLst>
      <p:ext uri="{BB962C8B-B14F-4D97-AF65-F5344CB8AC3E}">
        <p14:creationId xmlns:p14="http://schemas.microsoft.com/office/powerpoint/2010/main" val="201393258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r>
                  <a:rPr lang="en-US" dirty="0" smtClean="0"/>
                  <a:t>(iii)</a:t>
                </a:r>
                <a:r>
                  <a:rPr lang="en-US" dirty="0"/>
                  <a:t> Simulate the system with and without controller (U(t)=0)using the designed LQR controller with initial state </a:t>
                </a:r>
                <a14:m>
                  <m:oMath xmlns:m="http://schemas.openxmlformats.org/officeDocument/2006/math">
                    <m:r>
                      <a:rPr lang="en-US" i="1">
                        <a:latin typeface="Cambria Math" panose="02040503050406030204" pitchFamily="18" charset="0"/>
                      </a:rPr>
                      <m:t>𝑋</m:t>
                    </m:r>
                    <m:d>
                      <m:dPr>
                        <m:ctrlPr>
                          <a:rPr lang="en-US" i="1">
                            <a:latin typeface="Cambria Math" panose="02040503050406030204" pitchFamily="18" charset="0"/>
                          </a:rPr>
                        </m:ctrlPr>
                      </m:dPr>
                      <m:e>
                        <m:r>
                          <a:rPr lang="en-US" i="1">
                            <a:latin typeface="Cambria Math" panose="02040503050406030204" pitchFamily="18" charset="0"/>
                          </a:rPr>
                          <m:t>0</m:t>
                        </m:r>
                      </m:e>
                    </m:d>
                    <m:r>
                      <a:rPr lang="en-US" i="1">
                        <a:latin typeface="Cambria Math" panose="02040503050406030204" pitchFamily="18" charset="0"/>
                      </a:rPr>
                      <m:t>=</m:t>
                    </m:r>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r>
                                <a:rPr lang="en-US" i="1">
                                  <a:latin typeface="Cambria Math" panose="02040503050406030204" pitchFamily="18" charset="0"/>
                                </a:rPr>
                                <m:t>4</m:t>
                              </m:r>
                            </m:e>
                          </m:mr>
                          <m:mr>
                            <m:e>
                              <m:r>
                                <a:rPr lang="en-US" i="1">
                                  <a:latin typeface="Cambria Math" panose="02040503050406030204" pitchFamily="18" charset="0"/>
                                </a:rPr>
                                <m:t>2</m:t>
                              </m:r>
                            </m:e>
                          </m:mr>
                        </m:m>
                      </m:e>
                    </m:d>
                  </m:oMath>
                </a14:m>
                <a:r>
                  <a:rPr lang="en-US" dirty="0" smtClean="0"/>
                  <a:t> </a:t>
                </a:r>
              </a:p>
              <a:p>
                <a:r>
                  <a:rPr lang="en-US" dirty="0" smtClean="0"/>
                  <a:t>It will look something like this </a:t>
                </a:r>
              </a:p>
              <a:p>
                <a:endParaRPr lang="en-US" dirty="0" smtClean="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043" t="-2241" r="-1333"/>
                </a:stretch>
              </a:blipFill>
            </p:spPr>
            <p:txBody>
              <a:bodyPr/>
              <a:lstStyle/>
              <a:p>
                <a:r>
                  <a:rPr lang="en-US">
                    <a:noFill/>
                  </a:rPr>
                  <a:t> </a:t>
                </a:r>
              </a:p>
            </p:txBody>
          </p:sp>
        </mc:Fallback>
      </mc:AlternateContent>
      <p:cxnSp>
        <p:nvCxnSpPr>
          <p:cNvPr id="5" name="Straight Arrow Connector 4"/>
          <p:cNvCxnSpPr/>
          <p:nvPr/>
        </p:nvCxnSpPr>
        <p:spPr>
          <a:xfrm flipV="1">
            <a:off x="2355850" y="3556000"/>
            <a:ext cx="0" cy="24003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 name="Straight Arrow Connector 5"/>
          <p:cNvCxnSpPr/>
          <p:nvPr/>
        </p:nvCxnSpPr>
        <p:spPr>
          <a:xfrm flipV="1">
            <a:off x="2108200" y="5702300"/>
            <a:ext cx="51308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a:off x="2706690" y="5687219"/>
            <a:ext cx="0" cy="38100"/>
          </a:xfrm>
          <a:prstGeom prst="line">
            <a:avLst/>
          </a:prstGeom>
        </p:spPr>
        <p:style>
          <a:lnRef idx="1">
            <a:schemeClr val="dk1"/>
          </a:lnRef>
          <a:fillRef idx="0">
            <a:schemeClr val="dk1"/>
          </a:fillRef>
          <a:effectRef idx="0">
            <a:schemeClr val="dk1"/>
          </a:effectRef>
          <a:fontRef idx="minor">
            <a:schemeClr val="tx1"/>
          </a:fontRef>
        </p:style>
      </p:cxnSp>
      <p:cxnSp>
        <p:nvCxnSpPr>
          <p:cNvPr id="11" name="Straight Connector 10"/>
          <p:cNvCxnSpPr/>
          <p:nvPr/>
        </p:nvCxnSpPr>
        <p:spPr>
          <a:xfrm>
            <a:off x="3117852" y="5685631"/>
            <a:ext cx="0" cy="38100"/>
          </a:xfrm>
          <a:prstGeom prst="line">
            <a:avLst/>
          </a:prstGeom>
        </p:spPr>
        <p:style>
          <a:lnRef idx="1">
            <a:schemeClr val="dk1"/>
          </a:lnRef>
          <a:fillRef idx="0">
            <a:schemeClr val="dk1"/>
          </a:fillRef>
          <a:effectRef idx="0">
            <a:schemeClr val="dk1"/>
          </a:effectRef>
          <a:fontRef idx="minor">
            <a:schemeClr val="tx1"/>
          </a:fontRef>
        </p:style>
      </p:cxnSp>
      <p:cxnSp>
        <p:nvCxnSpPr>
          <p:cNvPr id="15" name="Straight Connector 14"/>
          <p:cNvCxnSpPr/>
          <p:nvPr/>
        </p:nvCxnSpPr>
        <p:spPr>
          <a:xfrm>
            <a:off x="3515521" y="5683250"/>
            <a:ext cx="0" cy="38100"/>
          </a:xfrm>
          <a:prstGeom prst="line">
            <a:avLst/>
          </a:prstGeom>
        </p:spPr>
        <p:style>
          <a:lnRef idx="1">
            <a:schemeClr val="dk1"/>
          </a:lnRef>
          <a:fillRef idx="0">
            <a:schemeClr val="dk1"/>
          </a:fillRef>
          <a:effectRef idx="0">
            <a:schemeClr val="dk1"/>
          </a:effectRef>
          <a:fontRef idx="minor">
            <a:schemeClr val="tx1"/>
          </a:fontRef>
        </p:style>
      </p:cxnSp>
      <p:cxnSp>
        <p:nvCxnSpPr>
          <p:cNvPr id="17" name="Straight Connector 16"/>
          <p:cNvCxnSpPr/>
          <p:nvPr/>
        </p:nvCxnSpPr>
        <p:spPr>
          <a:xfrm>
            <a:off x="3906840" y="5687219"/>
            <a:ext cx="0" cy="38100"/>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p:cNvCxnSpPr/>
          <p:nvPr/>
        </p:nvCxnSpPr>
        <p:spPr>
          <a:xfrm>
            <a:off x="4318002" y="5685631"/>
            <a:ext cx="0" cy="38100"/>
          </a:xfrm>
          <a:prstGeom prst="line">
            <a:avLst/>
          </a:prstGeom>
        </p:spPr>
        <p:style>
          <a:lnRef idx="1">
            <a:schemeClr val="dk1"/>
          </a:lnRef>
          <a:fillRef idx="0">
            <a:schemeClr val="dk1"/>
          </a:fillRef>
          <a:effectRef idx="0">
            <a:schemeClr val="dk1"/>
          </a:effectRef>
          <a:fontRef idx="minor">
            <a:schemeClr val="tx1"/>
          </a:fontRef>
        </p:style>
      </p:cxnSp>
      <p:cxnSp>
        <p:nvCxnSpPr>
          <p:cNvPr id="21" name="Straight Connector 20"/>
          <p:cNvCxnSpPr/>
          <p:nvPr/>
        </p:nvCxnSpPr>
        <p:spPr>
          <a:xfrm>
            <a:off x="4715671" y="5683250"/>
            <a:ext cx="0" cy="38100"/>
          </a:xfrm>
          <a:prstGeom prst="line">
            <a:avLst/>
          </a:prstGeom>
        </p:spPr>
        <p:style>
          <a:lnRef idx="1">
            <a:schemeClr val="dk1"/>
          </a:lnRef>
          <a:fillRef idx="0">
            <a:schemeClr val="dk1"/>
          </a:fillRef>
          <a:effectRef idx="0">
            <a:schemeClr val="dk1"/>
          </a:effectRef>
          <a:fontRef idx="minor">
            <a:schemeClr val="tx1"/>
          </a:fontRef>
        </p:style>
      </p:cxnSp>
      <p:cxnSp>
        <p:nvCxnSpPr>
          <p:cNvPr id="23" name="Straight Connector 22"/>
          <p:cNvCxnSpPr/>
          <p:nvPr/>
        </p:nvCxnSpPr>
        <p:spPr>
          <a:xfrm>
            <a:off x="5106990" y="5687219"/>
            <a:ext cx="0" cy="38100"/>
          </a:xfrm>
          <a:prstGeom prst="line">
            <a:avLst/>
          </a:prstGeom>
        </p:spPr>
        <p:style>
          <a:lnRef idx="1">
            <a:schemeClr val="dk1"/>
          </a:lnRef>
          <a:fillRef idx="0">
            <a:schemeClr val="dk1"/>
          </a:fillRef>
          <a:effectRef idx="0">
            <a:schemeClr val="dk1"/>
          </a:effectRef>
          <a:fontRef idx="minor">
            <a:schemeClr val="tx1"/>
          </a:fontRef>
        </p:style>
      </p:cxnSp>
      <p:cxnSp>
        <p:nvCxnSpPr>
          <p:cNvPr id="25" name="Straight Connector 24"/>
          <p:cNvCxnSpPr/>
          <p:nvPr/>
        </p:nvCxnSpPr>
        <p:spPr>
          <a:xfrm>
            <a:off x="5518152" y="5685631"/>
            <a:ext cx="0" cy="38100"/>
          </a:xfrm>
          <a:prstGeom prst="line">
            <a:avLst/>
          </a:prstGeom>
        </p:spPr>
        <p:style>
          <a:lnRef idx="1">
            <a:schemeClr val="dk1"/>
          </a:lnRef>
          <a:fillRef idx="0">
            <a:schemeClr val="dk1"/>
          </a:fillRef>
          <a:effectRef idx="0">
            <a:schemeClr val="dk1"/>
          </a:effectRef>
          <a:fontRef idx="minor">
            <a:schemeClr val="tx1"/>
          </a:fontRef>
        </p:style>
      </p:cxnSp>
      <p:cxnSp>
        <p:nvCxnSpPr>
          <p:cNvPr id="27" name="Straight Connector 26"/>
          <p:cNvCxnSpPr/>
          <p:nvPr/>
        </p:nvCxnSpPr>
        <p:spPr>
          <a:xfrm>
            <a:off x="5915821" y="5683250"/>
            <a:ext cx="0" cy="38100"/>
          </a:xfrm>
          <a:prstGeom prst="line">
            <a:avLst/>
          </a:prstGeom>
        </p:spPr>
        <p:style>
          <a:lnRef idx="1">
            <a:schemeClr val="dk1"/>
          </a:lnRef>
          <a:fillRef idx="0">
            <a:schemeClr val="dk1"/>
          </a:fillRef>
          <a:effectRef idx="0">
            <a:schemeClr val="dk1"/>
          </a:effectRef>
          <a:fontRef idx="minor">
            <a:schemeClr val="tx1"/>
          </a:fontRef>
        </p:style>
      </p:cxnSp>
      <p:sp>
        <p:nvSpPr>
          <p:cNvPr id="29" name="TextBox 28"/>
          <p:cNvSpPr txBox="1"/>
          <p:nvPr/>
        </p:nvSpPr>
        <p:spPr>
          <a:xfrm>
            <a:off x="2610965" y="5702300"/>
            <a:ext cx="80962" cy="369332"/>
          </a:xfrm>
          <a:prstGeom prst="rect">
            <a:avLst/>
          </a:prstGeom>
          <a:noFill/>
        </p:spPr>
        <p:txBody>
          <a:bodyPr wrap="square" rtlCol="0">
            <a:spAutoFit/>
          </a:bodyPr>
          <a:lstStyle/>
          <a:p>
            <a:r>
              <a:rPr lang="en-US" dirty="0" smtClean="0"/>
              <a:t>1</a:t>
            </a:r>
            <a:endParaRPr lang="en-US" dirty="0"/>
          </a:p>
        </p:txBody>
      </p:sp>
      <p:sp>
        <p:nvSpPr>
          <p:cNvPr id="31" name="TextBox 30"/>
          <p:cNvSpPr txBox="1"/>
          <p:nvPr/>
        </p:nvSpPr>
        <p:spPr>
          <a:xfrm>
            <a:off x="3019743" y="5702300"/>
            <a:ext cx="80962" cy="369332"/>
          </a:xfrm>
          <a:prstGeom prst="rect">
            <a:avLst/>
          </a:prstGeom>
          <a:noFill/>
        </p:spPr>
        <p:txBody>
          <a:bodyPr wrap="square" rtlCol="0">
            <a:spAutoFit/>
          </a:bodyPr>
          <a:lstStyle/>
          <a:p>
            <a:r>
              <a:rPr lang="en-US" dirty="0" smtClean="0"/>
              <a:t>2</a:t>
            </a:r>
            <a:endParaRPr lang="en-US" dirty="0"/>
          </a:p>
        </p:txBody>
      </p:sp>
      <p:sp>
        <p:nvSpPr>
          <p:cNvPr id="33" name="TextBox 32"/>
          <p:cNvSpPr txBox="1"/>
          <p:nvPr/>
        </p:nvSpPr>
        <p:spPr>
          <a:xfrm>
            <a:off x="3404322" y="5702300"/>
            <a:ext cx="80962" cy="369332"/>
          </a:xfrm>
          <a:prstGeom prst="rect">
            <a:avLst/>
          </a:prstGeom>
          <a:noFill/>
        </p:spPr>
        <p:txBody>
          <a:bodyPr wrap="square" rtlCol="0">
            <a:spAutoFit/>
          </a:bodyPr>
          <a:lstStyle/>
          <a:p>
            <a:r>
              <a:rPr lang="en-US" dirty="0" smtClean="0"/>
              <a:t>3</a:t>
            </a:r>
            <a:endParaRPr lang="en-US" dirty="0"/>
          </a:p>
        </p:txBody>
      </p:sp>
      <p:sp>
        <p:nvSpPr>
          <p:cNvPr id="36" name="TextBox 35"/>
          <p:cNvSpPr txBox="1"/>
          <p:nvPr/>
        </p:nvSpPr>
        <p:spPr>
          <a:xfrm>
            <a:off x="3806352" y="5702300"/>
            <a:ext cx="80962" cy="369332"/>
          </a:xfrm>
          <a:prstGeom prst="rect">
            <a:avLst/>
          </a:prstGeom>
          <a:noFill/>
        </p:spPr>
        <p:txBody>
          <a:bodyPr wrap="square" rtlCol="0">
            <a:spAutoFit/>
          </a:bodyPr>
          <a:lstStyle/>
          <a:p>
            <a:r>
              <a:rPr lang="en-US" dirty="0" smtClean="0"/>
              <a:t>4</a:t>
            </a:r>
            <a:endParaRPr lang="en-US" dirty="0"/>
          </a:p>
        </p:txBody>
      </p:sp>
      <p:sp>
        <p:nvSpPr>
          <p:cNvPr id="38" name="TextBox 37"/>
          <p:cNvSpPr txBox="1"/>
          <p:nvPr/>
        </p:nvSpPr>
        <p:spPr>
          <a:xfrm>
            <a:off x="4215130" y="5702300"/>
            <a:ext cx="80962" cy="369332"/>
          </a:xfrm>
          <a:prstGeom prst="rect">
            <a:avLst/>
          </a:prstGeom>
          <a:noFill/>
        </p:spPr>
        <p:txBody>
          <a:bodyPr wrap="square" rtlCol="0">
            <a:spAutoFit/>
          </a:bodyPr>
          <a:lstStyle/>
          <a:p>
            <a:r>
              <a:rPr lang="en-US" dirty="0" smtClean="0"/>
              <a:t>5</a:t>
            </a:r>
            <a:endParaRPr lang="en-US" dirty="0"/>
          </a:p>
        </p:txBody>
      </p:sp>
      <p:sp>
        <p:nvSpPr>
          <p:cNvPr id="39" name="TextBox 38"/>
          <p:cNvSpPr txBox="1"/>
          <p:nvPr/>
        </p:nvSpPr>
        <p:spPr>
          <a:xfrm>
            <a:off x="6047281" y="5709920"/>
            <a:ext cx="443703" cy="369332"/>
          </a:xfrm>
          <a:prstGeom prst="rect">
            <a:avLst/>
          </a:prstGeom>
          <a:noFill/>
        </p:spPr>
        <p:txBody>
          <a:bodyPr wrap="square" rtlCol="0" anchor="ctr">
            <a:spAutoFit/>
          </a:bodyPr>
          <a:lstStyle/>
          <a:p>
            <a:pPr algn="ctr"/>
            <a:r>
              <a:rPr lang="en-US" dirty="0" smtClean="0"/>
              <a:t>10</a:t>
            </a:r>
            <a:endParaRPr lang="en-US" dirty="0"/>
          </a:p>
        </p:txBody>
      </p:sp>
      <p:sp>
        <p:nvSpPr>
          <p:cNvPr id="47" name="TextBox 46"/>
          <p:cNvSpPr txBox="1"/>
          <p:nvPr/>
        </p:nvSpPr>
        <p:spPr>
          <a:xfrm>
            <a:off x="4615025" y="5709920"/>
            <a:ext cx="80962" cy="369332"/>
          </a:xfrm>
          <a:prstGeom prst="rect">
            <a:avLst/>
          </a:prstGeom>
          <a:noFill/>
        </p:spPr>
        <p:txBody>
          <a:bodyPr wrap="square" rtlCol="0">
            <a:spAutoFit/>
          </a:bodyPr>
          <a:lstStyle/>
          <a:p>
            <a:r>
              <a:rPr lang="en-US" dirty="0" smtClean="0"/>
              <a:t>6</a:t>
            </a:r>
            <a:endParaRPr lang="en-US" dirty="0"/>
          </a:p>
        </p:txBody>
      </p:sp>
      <p:sp>
        <p:nvSpPr>
          <p:cNvPr id="48" name="TextBox 47"/>
          <p:cNvSpPr txBox="1"/>
          <p:nvPr/>
        </p:nvSpPr>
        <p:spPr>
          <a:xfrm>
            <a:off x="5023803" y="5709920"/>
            <a:ext cx="80962" cy="369332"/>
          </a:xfrm>
          <a:prstGeom prst="rect">
            <a:avLst/>
          </a:prstGeom>
          <a:noFill/>
        </p:spPr>
        <p:txBody>
          <a:bodyPr wrap="square" rtlCol="0">
            <a:spAutoFit/>
          </a:bodyPr>
          <a:lstStyle/>
          <a:p>
            <a:r>
              <a:rPr lang="en-US" dirty="0" smtClean="0"/>
              <a:t>7</a:t>
            </a:r>
            <a:endParaRPr lang="en-US" dirty="0"/>
          </a:p>
        </p:txBody>
      </p:sp>
      <p:sp>
        <p:nvSpPr>
          <p:cNvPr id="49" name="TextBox 48"/>
          <p:cNvSpPr txBox="1"/>
          <p:nvPr/>
        </p:nvSpPr>
        <p:spPr>
          <a:xfrm>
            <a:off x="5408382" y="5709920"/>
            <a:ext cx="80962" cy="369332"/>
          </a:xfrm>
          <a:prstGeom prst="rect">
            <a:avLst/>
          </a:prstGeom>
          <a:noFill/>
        </p:spPr>
        <p:txBody>
          <a:bodyPr wrap="square" rtlCol="0">
            <a:spAutoFit/>
          </a:bodyPr>
          <a:lstStyle/>
          <a:p>
            <a:r>
              <a:rPr lang="en-US" dirty="0" smtClean="0"/>
              <a:t>8</a:t>
            </a:r>
            <a:endParaRPr lang="en-US" dirty="0"/>
          </a:p>
        </p:txBody>
      </p:sp>
      <p:sp>
        <p:nvSpPr>
          <p:cNvPr id="50" name="TextBox 49"/>
          <p:cNvSpPr txBox="1"/>
          <p:nvPr/>
        </p:nvSpPr>
        <p:spPr>
          <a:xfrm>
            <a:off x="5810412" y="5709920"/>
            <a:ext cx="80962" cy="369332"/>
          </a:xfrm>
          <a:prstGeom prst="rect">
            <a:avLst/>
          </a:prstGeom>
          <a:noFill/>
        </p:spPr>
        <p:txBody>
          <a:bodyPr wrap="square" rtlCol="0">
            <a:spAutoFit/>
          </a:bodyPr>
          <a:lstStyle/>
          <a:p>
            <a:r>
              <a:rPr lang="en-US" dirty="0" smtClean="0"/>
              <a:t>9</a:t>
            </a:r>
            <a:endParaRPr lang="en-US" dirty="0"/>
          </a:p>
        </p:txBody>
      </p:sp>
      <p:sp>
        <p:nvSpPr>
          <p:cNvPr id="52" name="TextBox 51"/>
          <p:cNvSpPr txBox="1"/>
          <p:nvPr/>
        </p:nvSpPr>
        <p:spPr>
          <a:xfrm>
            <a:off x="6433827" y="5709920"/>
            <a:ext cx="443703" cy="369332"/>
          </a:xfrm>
          <a:prstGeom prst="rect">
            <a:avLst/>
          </a:prstGeom>
          <a:noFill/>
        </p:spPr>
        <p:txBody>
          <a:bodyPr wrap="square" rtlCol="0" anchor="ctr">
            <a:spAutoFit/>
          </a:bodyPr>
          <a:lstStyle/>
          <a:p>
            <a:pPr algn="ctr"/>
            <a:r>
              <a:rPr lang="en-US" dirty="0" smtClean="0"/>
              <a:t>11</a:t>
            </a:r>
            <a:endParaRPr lang="en-US" dirty="0"/>
          </a:p>
        </p:txBody>
      </p:sp>
      <p:cxnSp>
        <p:nvCxnSpPr>
          <p:cNvPr id="54" name="Straight Connector 53"/>
          <p:cNvCxnSpPr/>
          <p:nvPr/>
        </p:nvCxnSpPr>
        <p:spPr>
          <a:xfrm>
            <a:off x="2332990" y="5242560"/>
            <a:ext cx="59690" cy="0"/>
          </a:xfrm>
          <a:prstGeom prst="line">
            <a:avLst/>
          </a:prstGeom>
        </p:spPr>
        <p:style>
          <a:lnRef idx="1">
            <a:schemeClr val="dk1"/>
          </a:lnRef>
          <a:fillRef idx="0">
            <a:schemeClr val="dk1"/>
          </a:fillRef>
          <a:effectRef idx="0">
            <a:schemeClr val="dk1"/>
          </a:effectRef>
          <a:fontRef idx="minor">
            <a:schemeClr val="tx1"/>
          </a:fontRef>
        </p:style>
      </p:cxnSp>
      <p:cxnSp>
        <p:nvCxnSpPr>
          <p:cNvPr id="55" name="Straight Connector 54"/>
          <p:cNvCxnSpPr/>
          <p:nvPr/>
        </p:nvCxnSpPr>
        <p:spPr>
          <a:xfrm>
            <a:off x="2326005" y="4756150"/>
            <a:ext cx="59690" cy="0"/>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mc:Choice xmlns:a14="http://schemas.microsoft.com/office/drawing/2010/main" Requires="a14">
          <p:sp>
            <p:nvSpPr>
              <p:cNvPr id="57" name="TextBox 56"/>
              <p:cNvSpPr txBox="1"/>
              <p:nvPr/>
            </p:nvSpPr>
            <p:spPr>
              <a:xfrm>
                <a:off x="1124902" y="4584820"/>
                <a:ext cx="1334454" cy="369332"/>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0</m:t>
                          </m:r>
                        </m:e>
                      </m:d>
                      <m:r>
                        <a:rPr lang="en-US" b="0" i="1" smtClean="0">
                          <a:latin typeface="Cambria Math" panose="02040503050406030204" pitchFamily="18" charset="0"/>
                        </a:rPr>
                        <m:t>=4</m:t>
                      </m:r>
                    </m:oMath>
                  </m:oMathPara>
                </a14:m>
                <a:endParaRPr lang="en-US" dirty="0"/>
              </a:p>
            </p:txBody>
          </p:sp>
        </mc:Choice>
        <mc:Fallback>
          <p:sp>
            <p:nvSpPr>
              <p:cNvPr id="57" name="TextBox 56"/>
              <p:cNvSpPr txBox="1">
                <a:spLocks noRot="1" noChangeAspect="1" noMove="1" noResize="1" noEditPoints="1" noAdjustHandles="1" noChangeArrowheads="1" noChangeShapeType="1" noTextEdit="1"/>
              </p:cNvSpPr>
              <p:nvPr/>
            </p:nvSpPr>
            <p:spPr>
              <a:xfrm>
                <a:off x="1124902" y="4584820"/>
                <a:ext cx="1334454" cy="369332"/>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8" name="TextBox 57"/>
              <p:cNvSpPr txBox="1"/>
              <p:nvPr/>
            </p:nvSpPr>
            <p:spPr>
              <a:xfrm>
                <a:off x="1124902" y="5044559"/>
                <a:ext cx="1334454" cy="369332"/>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0</m:t>
                          </m:r>
                        </m:e>
                      </m:d>
                      <m:r>
                        <a:rPr lang="en-US" b="0" i="1" smtClean="0">
                          <a:latin typeface="Cambria Math" panose="02040503050406030204" pitchFamily="18" charset="0"/>
                        </a:rPr>
                        <m:t>=2</m:t>
                      </m:r>
                    </m:oMath>
                  </m:oMathPara>
                </a14:m>
                <a:endParaRPr lang="en-US" dirty="0"/>
              </a:p>
            </p:txBody>
          </p:sp>
        </mc:Choice>
        <mc:Fallback>
          <p:sp>
            <p:nvSpPr>
              <p:cNvPr id="58" name="TextBox 57"/>
              <p:cNvSpPr txBox="1">
                <a:spLocks noRot="1" noChangeAspect="1" noMove="1" noResize="1" noEditPoints="1" noAdjustHandles="1" noChangeArrowheads="1" noChangeShapeType="1" noTextEdit="1"/>
              </p:cNvSpPr>
              <p:nvPr/>
            </p:nvSpPr>
            <p:spPr>
              <a:xfrm>
                <a:off x="1124902" y="5044559"/>
                <a:ext cx="1334454" cy="369332"/>
              </a:xfrm>
              <a:prstGeom prst="rect">
                <a:avLst/>
              </a:prstGeom>
              <a:blipFill rotWithShape="0">
                <a:blip r:embed="rId4"/>
                <a:stretch>
                  <a:fillRect/>
                </a:stretch>
              </a:blipFill>
            </p:spPr>
            <p:txBody>
              <a:bodyPr/>
              <a:lstStyle/>
              <a:p>
                <a:r>
                  <a:rPr lang="en-US">
                    <a:noFill/>
                  </a:rPr>
                  <a:t> </a:t>
                </a:r>
              </a:p>
            </p:txBody>
          </p:sp>
        </mc:Fallback>
      </mc:AlternateContent>
      <p:sp>
        <p:nvSpPr>
          <p:cNvPr id="63" name="Freeform 62"/>
          <p:cNvSpPr/>
          <p:nvPr/>
        </p:nvSpPr>
        <p:spPr>
          <a:xfrm>
            <a:off x="2362200" y="4579620"/>
            <a:ext cx="4549140" cy="1082848"/>
          </a:xfrm>
          <a:custGeom>
            <a:avLst/>
            <a:gdLst>
              <a:gd name="connsiteX0" fmla="*/ 0 w 4549140"/>
              <a:gd name="connsiteY0" fmla="*/ 182880 h 1082848"/>
              <a:gd name="connsiteX1" fmla="*/ 129540 w 4549140"/>
              <a:gd name="connsiteY1" fmla="*/ 167640 h 1082848"/>
              <a:gd name="connsiteX2" fmla="*/ 160020 w 4549140"/>
              <a:gd name="connsiteY2" fmla="*/ 152400 h 1082848"/>
              <a:gd name="connsiteX3" fmla="*/ 205740 w 4549140"/>
              <a:gd name="connsiteY3" fmla="*/ 137160 h 1082848"/>
              <a:gd name="connsiteX4" fmla="*/ 251460 w 4549140"/>
              <a:gd name="connsiteY4" fmla="*/ 99060 h 1082848"/>
              <a:gd name="connsiteX5" fmla="*/ 281940 w 4549140"/>
              <a:gd name="connsiteY5" fmla="*/ 76200 h 1082848"/>
              <a:gd name="connsiteX6" fmla="*/ 327660 w 4549140"/>
              <a:gd name="connsiteY6" fmla="*/ 60960 h 1082848"/>
              <a:gd name="connsiteX7" fmla="*/ 350520 w 4549140"/>
              <a:gd name="connsiteY7" fmla="*/ 53340 h 1082848"/>
              <a:gd name="connsiteX8" fmla="*/ 381000 w 4549140"/>
              <a:gd name="connsiteY8" fmla="*/ 45720 h 1082848"/>
              <a:gd name="connsiteX9" fmla="*/ 449580 w 4549140"/>
              <a:gd name="connsiteY9" fmla="*/ 15240 h 1082848"/>
              <a:gd name="connsiteX10" fmla="*/ 502920 w 4549140"/>
              <a:gd name="connsiteY10" fmla="*/ 7620 h 1082848"/>
              <a:gd name="connsiteX11" fmla="*/ 548640 w 4549140"/>
              <a:gd name="connsiteY11" fmla="*/ 0 h 1082848"/>
              <a:gd name="connsiteX12" fmla="*/ 822960 w 4549140"/>
              <a:gd name="connsiteY12" fmla="*/ 7620 h 1082848"/>
              <a:gd name="connsiteX13" fmla="*/ 891540 w 4549140"/>
              <a:gd name="connsiteY13" fmla="*/ 30480 h 1082848"/>
              <a:gd name="connsiteX14" fmla="*/ 944880 w 4549140"/>
              <a:gd name="connsiteY14" fmla="*/ 45720 h 1082848"/>
              <a:gd name="connsiteX15" fmla="*/ 982980 w 4549140"/>
              <a:gd name="connsiteY15" fmla="*/ 60960 h 1082848"/>
              <a:gd name="connsiteX16" fmla="*/ 1013460 w 4549140"/>
              <a:gd name="connsiteY16" fmla="*/ 68580 h 1082848"/>
              <a:gd name="connsiteX17" fmla="*/ 1082040 w 4549140"/>
              <a:gd name="connsiteY17" fmla="*/ 114300 h 1082848"/>
              <a:gd name="connsiteX18" fmla="*/ 1135380 w 4549140"/>
              <a:gd name="connsiteY18" fmla="*/ 144780 h 1082848"/>
              <a:gd name="connsiteX19" fmla="*/ 1158240 w 4549140"/>
              <a:gd name="connsiteY19" fmla="*/ 167640 h 1082848"/>
              <a:gd name="connsiteX20" fmla="*/ 1211580 w 4549140"/>
              <a:gd name="connsiteY20" fmla="*/ 198120 h 1082848"/>
              <a:gd name="connsiteX21" fmla="*/ 1234440 w 4549140"/>
              <a:gd name="connsiteY21" fmla="*/ 220980 h 1082848"/>
              <a:gd name="connsiteX22" fmla="*/ 1264920 w 4549140"/>
              <a:gd name="connsiteY22" fmla="*/ 236220 h 1082848"/>
              <a:gd name="connsiteX23" fmla="*/ 1310640 w 4549140"/>
              <a:gd name="connsiteY23" fmla="*/ 259080 h 1082848"/>
              <a:gd name="connsiteX24" fmla="*/ 1356360 w 4549140"/>
              <a:gd name="connsiteY24" fmla="*/ 297180 h 1082848"/>
              <a:gd name="connsiteX25" fmla="*/ 1379220 w 4549140"/>
              <a:gd name="connsiteY25" fmla="*/ 320040 h 1082848"/>
              <a:gd name="connsiteX26" fmla="*/ 1455420 w 4549140"/>
              <a:gd name="connsiteY26" fmla="*/ 350520 h 1082848"/>
              <a:gd name="connsiteX27" fmla="*/ 1554480 w 4549140"/>
              <a:gd name="connsiteY27" fmla="*/ 396240 h 1082848"/>
              <a:gd name="connsiteX28" fmla="*/ 1592580 w 4549140"/>
              <a:gd name="connsiteY28" fmla="*/ 403860 h 1082848"/>
              <a:gd name="connsiteX29" fmla="*/ 1645920 w 4549140"/>
              <a:gd name="connsiteY29" fmla="*/ 419100 h 1082848"/>
              <a:gd name="connsiteX30" fmla="*/ 1729740 w 4549140"/>
              <a:gd name="connsiteY30" fmla="*/ 434340 h 1082848"/>
              <a:gd name="connsiteX31" fmla="*/ 1775460 w 4549140"/>
              <a:gd name="connsiteY31" fmla="*/ 449580 h 1082848"/>
              <a:gd name="connsiteX32" fmla="*/ 1836420 w 4549140"/>
              <a:gd name="connsiteY32" fmla="*/ 472440 h 1082848"/>
              <a:gd name="connsiteX33" fmla="*/ 1950720 w 4549140"/>
              <a:gd name="connsiteY33" fmla="*/ 480060 h 1082848"/>
              <a:gd name="connsiteX34" fmla="*/ 2369820 w 4549140"/>
              <a:gd name="connsiteY34" fmla="*/ 472440 h 1082848"/>
              <a:gd name="connsiteX35" fmla="*/ 2430780 w 4549140"/>
              <a:gd name="connsiteY35" fmla="*/ 464820 h 1082848"/>
              <a:gd name="connsiteX36" fmla="*/ 2712720 w 4549140"/>
              <a:gd name="connsiteY36" fmla="*/ 472440 h 1082848"/>
              <a:gd name="connsiteX37" fmla="*/ 2743200 w 4549140"/>
              <a:gd name="connsiteY37" fmla="*/ 480060 h 1082848"/>
              <a:gd name="connsiteX38" fmla="*/ 2834640 w 4549140"/>
              <a:gd name="connsiteY38" fmla="*/ 495300 h 1082848"/>
              <a:gd name="connsiteX39" fmla="*/ 2918460 w 4549140"/>
              <a:gd name="connsiteY39" fmla="*/ 518160 h 1082848"/>
              <a:gd name="connsiteX40" fmla="*/ 2941320 w 4549140"/>
              <a:gd name="connsiteY40" fmla="*/ 533400 h 1082848"/>
              <a:gd name="connsiteX41" fmla="*/ 2979420 w 4549140"/>
              <a:gd name="connsiteY41" fmla="*/ 541020 h 1082848"/>
              <a:gd name="connsiteX42" fmla="*/ 3009900 w 4549140"/>
              <a:gd name="connsiteY42" fmla="*/ 548640 h 1082848"/>
              <a:gd name="connsiteX43" fmla="*/ 3055620 w 4549140"/>
              <a:gd name="connsiteY43" fmla="*/ 571500 h 1082848"/>
              <a:gd name="connsiteX44" fmla="*/ 3101340 w 4549140"/>
              <a:gd name="connsiteY44" fmla="*/ 594360 h 1082848"/>
              <a:gd name="connsiteX45" fmla="*/ 3154680 w 4549140"/>
              <a:gd name="connsiteY45" fmla="*/ 624840 h 1082848"/>
              <a:gd name="connsiteX46" fmla="*/ 3208020 w 4549140"/>
              <a:gd name="connsiteY46" fmla="*/ 647700 h 1082848"/>
              <a:gd name="connsiteX47" fmla="*/ 3253740 w 4549140"/>
              <a:gd name="connsiteY47" fmla="*/ 678180 h 1082848"/>
              <a:gd name="connsiteX48" fmla="*/ 3276600 w 4549140"/>
              <a:gd name="connsiteY48" fmla="*/ 693420 h 1082848"/>
              <a:gd name="connsiteX49" fmla="*/ 3322320 w 4549140"/>
              <a:gd name="connsiteY49" fmla="*/ 701040 h 1082848"/>
              <a:gd name="connsiteX50" fmla="*/ 3398520 w 4549140"/>
              <a:gd name="connsiteY50" fmla="*/ 746760 h 1082848"/>
              <a:gd name="connsiteX51" fmla="*/ 3451860 w 4549140"/>
              <a:gd name="connsiteY51" fmla="*/ 769620 h 1082848"/>
              <a:gd name="connsiteX52" fmla="*/ 3474720 w 4549140"/>
              <a:gd name="connsiteY52" fmla="*/ 784860 h 1082848"/>
              <a:gd name="connsiteX53" fmla="*/ 3505200 w 4549140"/>
              <a:gd name="connsiteY53" fmla="*/ 807720 h 1082848"/>
              <a:gd name="connsiteX54" fmla="*/ 3528060 w 4549140"/>
              <a:gd name="connsiteY54" fmla="*/ 815340 h 1082848"/>
              <a:gd name="connsiteX55" fmla="*/ 3573780 w 4549140"/>
              <a:gd name="connsiteY55" fmla="*/ 845820 h 1082848"/>
              <a:gd name="connsiteX56" fmla="*/ 3703320 w 4549140"/>
              <a:gd name="connsiteY56" fmla="*/ 876300 h 1082848"/>
              <a:gd name="connsiteX57" fmla="*/ 3756660 w 4549140"/>
              <a:gd name="connsiteY57" fmla="*/ 906780 h 1082848"/>
              <a:gd name="connsiteX58" fmla="*/ 3794760 w 4549140"/>
              <a:gd name="connsiteY58" fmla="*/ 914400 h 1082848"/>
              <a:gd name="connsiteX59" fmla="*/ 3817620 w 4549140"/>
              <a:gd name="connsiteY59" fmla="*/ 922020 h 1082848"/>
              <a:gd name="connsiteX60" fmla="*/ 3870960 w 4549140"/>
              <a:gd name="connsiteY60" fmla="*/ 937260 h 1082848"/>
              <a:gd name="connsiteX61" fmla="*/ 3909060 w 4549140"/>
              <a:gd name="connsiteY61" fmla="*/ 960120 h 1082848"/>
              <a:gd name="connsiteX62" fmla="*/ 3939540 w 4549140"/>
              <a:gd name="connsiteY62" fmla="*/ 967740 h 1082848"/>
              <a:gd name="connsiteX63" fmla="*/ 3970020 w 4549140"/>
              <a:gd name="connsiteY63" fmla="*/ 982980 h 1082848"/>
              <a:gd name="connsiteX64" fmla="*/ 3992880 w 4549140"/>
              <a:gd name="connsiteY64" fmla="*/ 990600 h 1082848"/>
              <a:gd name="connsiteX65" fmla="*/ 4023360 w 4549140"/>
              <a:gd name="connsiteY65" fmla="*/ 1005840 h 1082848"/>
              <a:gd name="connsiteX66" fmla="*/ 4053840 w 4549140"/>
              <a:gd name="connsiteY66" fmla="*/ 1013460 h 1082848"/>
              <a:gd name="connsiteX67" fmla="*/ 4076700 w 4549140"/>
              <a:gd name="connsiteY67" fmla="*/ 1021080 h 1082848"/>
              <a:gd name="connsiteX68" fmla="*/ 4107180 w 4549140"/>
              <a:gd name="connsiteY68" fmla="*/ 1036320 h 1082848"/>
              <a:gd name="connsiteX69" fmla="*/ 4175760 w 4549140"/>
              <a:gd name="connsiteY69" fmla="*/ 1043940 h 1082848"/>
              <a:gd name="connsiteX70" fmla="*/ 4236720 w 4549140"/>
              <a:gd name="connsiteY70" fmla="*/ 1059180 h 1082848"/>
              <a:gd name="connsiteX71" fmla="*/ 4312920 w 4549140"/>
              <a:gd name="connsiteY71" fmla="*/ 1066800 h 1082848"/>
              <a:gd name="connsiteX72" fmla="*/ 4549140 w 4549140"/>
              <a:gd name="connsiteY72" fmla="*/ 1082040 h 1082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4549140" h="1082848">
                <a:moveTo>
                  <a:pt x="0" y="182880"/>
                </a:moveTo>
                <a:cubicBezTo>
                  <a:pt x="47604" y="179480"/>
                  <a:pt x="87974" y="185454"/>
                  <a:pt x="129540" y="167640"/>
                </a:cubicBezTo>
                <a:cubicBezTo>
                  <a:pt x="139981" y="163165"/>
                  <a:pt x="149473" y="156619"/>
                  <a:pt x="160020" y="152400"/>
                </a:cubicBezTo>
                <a:cubicBezTo>
                  <a:pt x="174935" y="146434"/>
                  <a:pt x="205740" y="137160"/>
                  <a:pt x="205740" y="137160"/>
                </a:cubicBezTo>
                <a:cubicBezTo>
                  <a:pt x="241317" y="101583"/>
                  <a:pt x="214329" y="125582"/>
                  <a:pt x="251460" y="99060"/>
                </a:cubicBezTo>
                <a:cubicBezTo>
                  <a:pt x="261794" y="91678"/>
                  <a:pt x="270581" y="81880"/>
                  <a:pt x="281940" y="76200"/>
                </a:cubicBezTo>
                <a:cubicBezTo>
                  <a:pt x="296308" y="69016"/>
                  <a:pt x="312420" y="66040"/>
                  <a:pt x="327660" y="60960"/>
                </a:cubicBezTo>
                <a:cubicBezTo>
                  <a:pt x="335280" y="58420"/>
                  <a:pt x="342728" y="55288"/>
                  <a:pt x="350520" y="53340"/>
                </a:cubicBezTo>
                <a:cubicBezTo>
                  <a:pt x="360680" y="50800"/>
                  <a:pt x="371194" y="49397"/>
                  <a:pt x="381000" y="45720"/>
                </a:cubicBezTo>
                <a:cubicBezTo>
                  <a:pt x="417950" y="31864"/>
                  <a:pt x="407875" y="25666"/>
                  <a:pt x="449580" y="15240"/>
                </a:cubicBezTo>
                <a:cubicBezTo>
                  <a:pt x="467004" y="10884"/>
                  <a:pt x="485168" y="10351"/>
                  <a:pt x="502920" y="7620"/>
                </a:cubicBezTo>
                <a:cubicBezTo>
                  <a:pt x="518191" y="5271"/>
                  <a:pt x="533400" y="2540"/>
                  <a:pt x="548640" y="0"/>
                </a:cubicBezTo>
                <a:cubicBezTo>
                  <a:pt x="640080" y="2540"/>
                  <a:pt x="731599" y="3052"/>
                  <a:pt x="822960" y="7620"/>
                </a:cubicBezTo>
                <a:cubicBezTo>
                  <a:pt x="844443" y="8694"/>
                  <a:pt x="872799" y="24233"/>
                  <a:pt x="891540" y="30480"/>
                </a:cubicBezTo>
                <a:cubicBezTo>
                  <a:pt x="909083" y="36328"/>
                  <a:pt x="927337" y="39872"/>
                  <a:pt x="944880" y="45720"/>
                </a:cubicBezTo>
                <a:cubicBezTo>
                  <a:pt x="957856" y="50045"/>
                  <a:pt x="970004" y="56635"/>
                  <a:pt x="982980" y="60960"/>
                </a:cubicBezTo>
                <a:cubicBezTo>
                  <a:pt x="992915" y="64272"/>
                  <a:pt x="1003654" y="64903"/>
                  <a:pt x="1013460" y="68580"/>
                </a:cubicBezTo>
                <a:cubicBezTo>
                  <a:pt x="1054186" y="83852"/>
                  <a:pt x="1041227" y="87092"/>
                  <a:pt x="1082040" y="114300"/>
                </a:cubicBezTo>
                <a:cubicBezTo>
                  <a:pt x="1119305" y="139143"/>
                  <a:pt x="1104202" y="118799"/>
                  <a:pt x="1135380" y="144780"/>
                </a:cubicBezTo>
                <a:cubicBezTo>
                  <a:pt x="1143659" y="151679"/>
                  <a:pt x="1149471" y="161376"/>
                  <a:pt x="1158240" y="167640"/>
                </a:cubicBezTo>
                <a:cubicBezTo>
                  <a:pt x="1210411" y="204905"/>
                  <a:pt x="1168385" y="162124"/>
                  <a:pt x="1211580" y="198120"/>
                </a:cubicBezTo>
                <a:cubicBezTo>
                  <a:pt x="1219859" y="205019"/>
                  <a:pt x="1225671" y="214716"/>
                  <a:pt x="1234440" y="220980"/>
                </a:cubicBezTo>
                <a:cubicBezTo>
                  <a:pt x="1243683" y="227582"/>
                  <a:pt x="1255057" y="230584"/>
                  <a:pt x="1264920" y="236220"/>
                </a:cubicBezTo>
                <a:cubicBezTo>
                  <a:pt x="1306280" y="259855"/>
                  <a:pt x="1268727" y="245109"/>
                  <a:pt x="1310640" y="259080"/>
                </a:cubicBezTo>
                <a:cubicBezTo>
                  <a:pt x="1377426" y="325866"/>
                  <a:pt x="1292707" y="244136"/>
                  <a:pt x="1356360" y="297180"/>
                </a:cubicBezTo>
                <a:cubicBezTo>
                  <a:pt x="1364639" y="304079"/>
                  <a:pt x="1370451" y="313776"/>
                  <a:pt x="1379220" y="320040"/>
                </a:cubicBezTo>
                <a:cubicBezTo>
                  <a:pt x="1410291" y="342234"/>
                  <a:pt x="1418407" y="332014"/>
                  <a:pt x="1455420" y="350520"/>
                </a:cubicBezTo>
                <a:cubicBezTo>
                  <a:pt x="1479457" y="362538"/>
                  <a:pt x="1524883" y="387361"/>
                  <a:pt x="1554480" y="396240"/>
                </a:cubicBezTo>
                <a:cubicBezTo>
                  <a:pt x="1566885" y="399962"/>
                  <a:pt x="1580015" y="400719"/>
                  <a:pt x="1592580" y="403860"/>
                </a:cubicBezTo>
                <a:cubicBezTo>
                  <a:pt x="1650680" y="418385"/>
                  <a:pt x="1574654" y="404847"/>
                  <a:pt x="1645920" y="419100"/>
                </a:cubicBezTo>
                <a:cubicBezTo>
                  <a:pt x="1667702" y="423456"/>
                  <a:pt x="1707266" y="428211"/>
                  <a:pt x="1729740" y="434340"/>
                </a:cubicBezTo>
                <a:cubicBezTo>
                  <a:pt x="1745238" y="438567"/>
                  <a:pt x="1761092" y="442396"/>
                  <a:pt x="1775460" y="449580"/>
                </a:cubicBezTo>
                <a:cubicBezTo>
                  <a:pt x="1798802" y="461251"/>
                  <a:pt x="1810137" y="469673"/>
                  <a:pt x="1836420" y="472440"/>
                </a:cubicBezTo>
                <a:cubicBezTo>
                  <a:pt x="1874395" y="476437"/>
                  <a:pt x="1912620" y="477520"/>
                  <a:pt x="1950720" y="480060"/>
                </a:cubicBezTo>
                <a:lnTo>
                  <a:pt x="2369820" y="472440"/>
                </a:lnTo>
                <a:cubicBezTo>
                  <a:pt x="2390288" y="471790"/>
                  <a:pt x="2410302" y="464820"/>
                  <a:pt x="2430780" y="464820"/>
                </a:cubicBezTo>
                <a:cubicBezTo>
                  <a:pt x="2524794" y="464820"/>
                  <a:pt x="2618740" y="469900"/>
                  <a:pt x="2712720" y="472440"/>
                </a:cubicBezTo>
                <a:cubicBezTo>
                  <a:pt x="2722880" y="474980"/>
                  <a:pt x="2732896" y="478187"/>
                  <a:pt x="2743200" y="480060"/>
                </a:cubicBezTo>
                <a:cubicBezTo>
                  <a:pt x="2775910" y="486007"/>
                  <a:pt x="2803051" y="486685"/>
                  <a:pt x="2834640" y="495300"/>
                </a:cubicBezTo>
                <a:cubicBezTo>
                  <a:pt x="2940986" y="524303"/>
                  <a:pt x="2825635" y="499595"/>
                  <a:pt x="2918460" y="518160"/>
                </a:cubicBezTo>
                <a:cubicBezTo>
                  <a:pt x="2926080" y="523240"/>
                  <a:pt x="2932745" y="530184"/>
                  <a:pt x="2941320" y="533400"/>
                </a:cubicBezTo>
                <a:cubicBezTo>
                  <a:pt x="2953447" y="537948"/>
                  <a:pt x="2966777" y="538210"/>
                  <a:pt x="2979420" y="541020"/>
                </a:cubicBezTo>
                <a:cubicBezTo>
                  <a:pt x="2989643" y="543292"/>
                  <a:pt x="2999740" y="546100"/>
                  <a:pt x="3009900" y="548640"/>
                </a:cubicBezTo>
                <a:cubicBezTo>
                  <a:pt x="3075414" y="592316"/>
                  <a:pt x="2992524" y="539952"/>
                  <a:pt x="3055620" y="571500"/>
                </a:cubicBezTo>
                <a:cubicBezTo>
                  <a:pt x="3114706" y="601043"/>
                  <a:pt x="3043881" y="575207"/>
                  <a:pt x="3101340" y="594360"/>
                </a:cubicBezTo>
                <a:cubicBezTo>
                  <a:pt x="3144768" y="637788"/>
                  <a:pt x="3100953" y="601814"/>
                  <a:pt x="3154680" y="624840"/>
                </a:cubicBezTo>
                <a:cubicBezTo>
                  <a:pt x="3228352" y="656414"/>
                  <a:pt x="3120514" y="625823"/>
                  <a:pt x="3208020" y="647700"/>
                </a:cubicBezTo>
                <a:lnTo>
                  <a:pt x="3253740" y="678180"/>
                </a:lnTo>
                <a:cubicBezTo>
                  <a:pt x="3261360" y="683260"/>
                  <a:pt x="3267567" y="691914"/>
                  <a:pt x="3276600" y="693420"/>
                </a:cubicBezTo>
                <a:lnTo>
                  <a:pt x="3322320" y="701040"/>
                </a:lnTo>
                <a:cubicBezTo>
                  <a:pt x="3354822" y="722708"/>
                  <a:pt x="3365716" y="732701"/>
                  <a:pt x="3398520" y="746760"/>
                </a:cubicBezTo>
                <a:cubicBezTo>
                  <a:pt x="3441264" y="765079"/>
                  <a:pt x="3401315" y="740737"/>
                  <a:pt x="3451860" y="769620"/>
                </a:cubicBezTo>
                <a:cubicBezTo>
                  <a:pt x="3459811" y="774164"/>
                  <a:pt x="3467268" y="779537"/>
                  <a:pt x="3474720" y="784860"/>
                </a:cubicBezTo>
                <a:cubicBezTo>
                  <a:pt x="3485054" y="792242"/>
                  <a:pt x="3494173" y="801419"/>
                  <a:pt x="3505200" y="807720"/>
                </a:cubicBezTo>
                <a:cubicBezTo>
                  <a:pt x="3512174" y="811705"/>
                  <a:pt x="3521039" y="811439"/>
                  <a:pt x="3528060" y="815340"/>
                </a:cubicBezTo>
                <a:cubicBezTo>
                  <a:pt x="3544071" y="824235"/>
                  <a:pt x="3556011" y="841378"/>
                  <a:pt x="3573780" y="845820"/>
                </a:cubicBezTo>
                <a:cubicBezTo>
                  <a:pt x="3677785" y="871821"/>
                  <a:pt x="3634412" y="862518"/>
                  <a:pt x="3703320" y="876300"/>
                </a:cubicBezTo>
                <a:cubicBezTo>
                  <a:pt x="3720043" y="887448"/>
                  <a:pt x="3737324" y="900335"/>
                  <a:pt x="3756660" y="906780"/>
                </a:cubicBezTo>
                <a:cubicBezTo>
                  <a:pt x="3768947" y="910876"/>
                  <a:pt x="3782195" y="911259"/>
                  <a:pt x="3794760" y="914400"/>
                </a:cubicBezTo>
                <a:cubicBezTo>
                  <a:pt x="3802552" y="916348"/>
                  <a:pt x="3809897" y="919813"/>
                  <a:pt x="3817620" y="922020"/>
                </a:cubicBezTo>
                <a:cubicBezTo>
                  <a:pt x="3829013" y="925275"/>
                  <a:pt x="3858780" y="931170"/>
                  <a:pt x="3870960" y="937260"/>
                </a:cubicBezTo>
                <a:cubicBezTo>
                  <a:pt x="3884207" y="943884"/>
                  <a:pt x="3895526" y="954105"/>
                  <a:pt x="3909060" y="960120"/>
                </a:cubicBezTo>
                <a:cubicBezTo>
                  <a:pt x="3918630" y="964373"/>
                  <a:pt x="3929734" y="964063"/>
                  <a:pt x="3939540" y="967740"/>
                </a:cubicBezTo>
                <a:cubicBezTo>
                  <a:pt x="3950176" y="971728"/>
                  <a:pt x="3959579" y="978505"/>
                  <a:pt x="3970020" y="982980"/>
                </a:cubicBezTo>
                <a:cubicBezTo>
                  <a:pt x="3977403" y="986144"/>
                  <a:pt x="3985497" y="987436"/>
                  <a:pt x="3992880" y="990600"/>
                </a:cubicBezTo>
                <a:cubicBezTo>
                  <a:pt x="4003321" y="995075"/>
                  <a:pt x="4012724" y="1001852"/>
                  <a:pt x="4023360" y="1005840"/>
                </a:cubicBezTo>
                <a:cubicBezTo>
                  <a:pt x="4033166" y="1009517"/>
                  <a:pt x="4043770" y="1010583"/>
                  <a:pt x="4053840" y="1013460"/>
                </a:cubicBezTo>
                <a:cubicBezTo>
                  <a:pt x="4061563" y="1015667"/>
                  <a:pt x="4069317" y="1017916"/>
                  <a:pt x="4076700" y="1021080"/>
                </a:cubicBezTo>
                <a:cubicBezTo>
                  <a:pt x="4087141" y="1025555"/>
                  <a:pt x="4096112" y="1033766"/>
                  <a:pt x="4107180" y="1036320"/>
                </a:cubicBezTo>
                <a:cubicBezTo>
                  <a:pt x="4129592" y="1041492"/>
                  <a:pt x="4152900" y="1041400"/>
                  <a:pt x="4175760" y="1043940"/>
                </a:cubicBezTo>
                <a:cubicBezTo>
                  <a:pt x="4201402" y="1052487"/>
                  <a:pt x="4206069" y="1055093"/>
                  <a:pt x="4236720" y="1059180"/>
                </a:cubicBezTo>
                <a:cubicBezTo>
                  <a:pt x="4262023" y="1062554"/>
                  <a:pt x="4287590" y="1063634"/>
                  <a:pt x="4312920" y="1066800"/>
                </a:cubicBezTo>
                <a:cubicBezTo>
                  <a:pt x="4483693" y="1088147"/>
                  <a:pt x="4358019" y="1082040"/>
                  <a:pt x="4549140" y="108204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2362200" y="4945380"/>
            <a:ext cx="2849880" cy="745145"/>
          </a:xfrm>
          <a:custGeom>
            <a:avLst/>
            <a:gdLst>
              <a:gd name="connsiteX0" fmla="*/ 0 w 2849880"/>
              <a:gd name="connsiteY0" fmla="*/ 289560 h 745145"/>
              <a:gd name="connsiteX1" fmla="*/ 45720 w 2849880"/>
              <a:gd name="connsiteY1" fmla="*/ 281940 h 745145"/>
              <a:gd name="connsiteX2" fmla="*/ 106680 w 2849880"/>
              <a:gd name="connsiteY2" fmla="*/ 205740 h 745145"/>
              <a:gd name="connsiteX3" fmla="*/ 152400 w 2849880"/>
              <a:gd name="connsiteY3" fmla="*/ 137160 h 745145"/>
              <a:gd name="connsiteX4" fmla="*/ 167640 w 2849880"/>
              <a:gd name="connsiteY4" fmla="*/ 114300 h 745145"/>
              <a:gd name="connsiteX5" fmla="*/ 182880 w 2849880"/>
              <a:gd name="connsiteY5" fmla="*/ 91440 h 745145"/>
              <a:gd name="connsiteX6" fmla="*/ 228600 w 2849880"/>
              <a:gd name="connsiteY6" fmla="*/ 60960 h 745145"/>
              <a:gd name="connsiteX7" fmla="*/ 251460 w 2849880"/>
              <a:gd name="connsiteY7" fmla="*/ 45720 h 745145"/>
              <a:gd name="connsiteX8" fmla="*/ 297180 w 2849880"/>
              <a:gd name="connsiteY8" fmla="*/ 22860 h 745145"/>
              <a:gd name="connsiteX9" fmla="*/ 312420 w 2849880"/>
              <a:gd name="connsiteY9" fmla="*/ 0 h 745145"/>
              <a:gd name="connsiteX10" fmla="*/ 586740 w 2849880"/>
              <a:gd name="connsiteY10" fmla="*/ 15240 h 745145"/>
              <a:gd name="connsiteX11" fmla="*/ 632460 w 2849880"/>
              <a:gd name="connsiteY11" fmla="*/ 45720 h 745145"/>
              <a:gd name="connsiteX12" fmla="*/ 655320 w 2849880"/>
              <a:gd name="connsiteY12" fmla="*/ 60960 h 745145"/>
              <a:gd name="connsiteX13" fmla="*/ 716280 w 2849880"/>
              <a:gd name="connsiteY13" fmla="*/ 106680 h 745145"/>
              <a:gd name="connsiteX14" fmla="*/ 769620 w 2849880"/>
              <a:gd name="connsiteY14" fmla="*/ 167640 h 745145"/>
              <a:gd name="connsiteX15" fmla="*/ 792480 w 2849880"/>
              <a:gd name="connsiteY15" fmla="*/ 182880 h 745145"/>
              <a:gd name="connsiteX16" fmla="*/ 861060 w 2849880"/>
              <a:gd name="connsiteY16" fmla="*/ 259080 h 745145"/>
              <a:gd name="connsiteX17" fmla="*/ 883920 w 2849880"/>
              <a:gd name="connsiteY17" fmla="*/ 266700 h 745145"/>
              <a:gd name="connsiteX18" fmla="*/ 906780 w 2849880"/>
              <a:gd name="connsiteY18" fmla="*/ 289560 h 745145"/>
              <a:gd name="connsiteX19" fmla="*/ 960120 w 2849880"/>
              <a:gd name="connsiteY19" fmla="*/ 312420 h 745145"/>
              <a:gd name="connsiteX20" fmla="*/ 982980 w 2849880"/>
              <a:gd name="connsiteY20" fmla="*/ 327660 h 745145"/>
              <a:gd name="connsiteX21" fmla="*/ 1074420 w 2849880"/>
              <a:gd name="connsiteY21" fmla="*/ 342900 h 745145"/>
              <a:gd name="connsiteX22" fmla="*/ 1661160 w 2849880"/>
              <a:gd name="connsiteY22" fmla="*/ 350520 h 745145"/>
              <a:gd name="connsiteX23" fmla="*/ 1699260 w 2849880"/>
              <a:gd name="connsiteY23" fmla="*/ 388620 h 745145"/>
              <a:gd name="connsiteX24" fmla="*/ 1722120 w 2849880"/>
              <a:gd name="connsiteY24" fmla="*/ 403860 h 745145"/>
              <a:gd name="connsiteX25" fmla="*/ 1760220 w 2849880"/>
              <a:gd name="connsiteY25" fmla="*/ 441960 h 745145"/>
              <a:gd name="connsiteX26" fmla="*/ 1798320 w 2849880"/>
              <a:gd name="connsiteY26" fmla="*/ 487680 h 745145"/>
              <a:gd name="connsiteX27" fmla="*/ 1851660 w 2849880"/>
              <a:gd name="connsiteY27" fmla="*/ 510540 h 745145"/>
              <a:gd name="connsiteX28" fmla="*/ 1912620 w 2849880"/>
              <a:gd name="connsiteY28" fmla="*/ 548640 h 745145"/>
              <a:gd name="connsiteX29" fmla="*/ 1958340 w 2849880"/>
              <a:gd name="connsiteY29" fmla="*/ 579120 h 745145"/>
              <a:gd name="connsiteX30" fmla="*/ 1996440 w 2849880"/>
              <a:gd name="connsiteY30" fmla="*/ 586740 h 745145"/>
              <a:gd name="connsiteX31" fmla="*/ 2072640 w 2849880"/>
              <a:gd name="connsiteY31" fmla="*/ 609600 h 745145"/>
              <a:gd name="connsiteX32" fmla="*/ 2103120 w 2849880"/>
              <a:gd name="connsiteY32" fmla="*/ 617220 h 745145"/>
              <a:gd name="connsiteX33" fmla="*/ 2125980 w 2849880"/>
              <a:gd name="connsiteY33" fmla="*/ 632460 h 745145"/>
              <a:gd name="connsiteX34" fmla="*/ 2202180 w 2849880"/>
              <a:gd name="connsiteY34" fmla="*/ 662940 h 745145"/>
              <a:gd name="connsiteX35" fmla="*/ 2247900 w 2849880"/>
              <a:gd name="connsiteY35" fmla="*/ 670560 h 745145"/>
              <a:gd name="connsiteX36" fmla="*/ 2331720 w 2849880"/>
              <a:gd name="connsiteY36" fmla="*/ 693420 h 745145"/>
              <a:gd name="connsiteX37" fmla="*/ 2354580 w 2849880"/>
              <a:gd name="connsiteY37" fmla="*/ 701040 h 745145"/>
              <a:gd name="connsiteX38" fmla="*/ 2499360 w 2849880"/>
              <a:gd name="connsiteY38" fmla="*/ 716280 h 745145"/>
              <a:gd name="connsiteX39" fmla="*/ 2606040 w 2849880"/>
              <a:gd name="connsiteY39" fmla="*/ 723900 h 745145"/>
              <a:gd name="connsiteX40" fmla="*/ 2849880 w 2849880"/>
              <a:gd name="connsiteY40" fmla="*/ 739140 h 745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849880" h="745145">
                <a:moveTo>
                  <a:pt x="0" y="289560"/>
                </a:moveTo>
                <a:cubicBezTo>
                  <a:pt x="15240" y="287020"/>
                  <a:pt x="33571" y="291485"/>
                  <a:pt x="45720" y="281940"/>
                </a:cubicBezTo>
                <a:cubicBezTo>
                  <a:pt x="71297" y="261844"/>
                  <a:pt x="88637" y="232805"/>
                  <a:pt x="106680" y="205740"/>
                </a:cubicBezTo>
                <a:lnTo>
                  <a:pt x="152400" y="137160"/>
                </a:lnTo>
                <a:lnTo>
                  <a:pt x="167640" y="114300"/>
                </a:lnTo>
                <a:cubicBezTo>
                  <a:pt x="172720" y="106680"/>
                  <a:pt x="175260" y="96520"/>
                  <a:pt x="182880" y="91440"/>
                </a:cubicBezTo>
                <a:lnTo>
                  <a:pt x="228600" y="60960"/>
                </a:lnTo>
                <a:cubicBezTo>
                  <a:pt x="236220" y="55880"/>
                  <a:pt x="242772" y="48616"/>
                  <a:pt x="251460" y="45720"/>
                </a:cubicBezTo>
                <a:cubicBezTo>
                  <a:pt x="283008" y="35204"/>
                  <a:pt x="267637" y="42555"/>
                  <a:pt x="297180" y="22860"/>
                </a:cubicBezTo>
                <a:cubicBezTo>
                  <a:pt x="302260" y="15240"/>
                  <a:pt x="303278" y="538"/>
                  <a:pt x="312420" y="0"/>
                </a:cubicBezTo>
                <a:lnTo>
                  <a:pt x="586740" y="15240"/>
                </a:lnTo>
                <a:lnTo>
                  <a:pt x="632460" y="45720"/>
                </a:lnTo>
                <a:cubicBezTo>
                  <a:pt x="640080" y="50800"/>
                  <a:pt x="648844" y="54484"/>
                  <a:pt x="655320" y="60960"/>
                </a:cubicBezTo>
                <a:cubicBezTo>
                  <a:pt x="688653" y="94293"/>
                  <a:pt x="668939" y="78276"/>
                  <a:pt x="716280" y="106680"/>
                </a:cubicBezTo>
                <a:cubicBezTo>
                  <a:pt x="737298" y="134703"/>
                  <a:pt x="741998" y="143964"/>
                  <a:pt x="769620" y="167640"/>
                </a:cubicBezTo>
                <a:cubicBezTo>
                  <a:pt x="776573" y="173600"/>
                  <a:pt x="786004" y="176404"/>
                  <a:pt x="792480" y="182880"/>
                </a:cubicBezTo>
                <a:cubicBezTo>
                  <a:pt x="813935" y="204335"/>
                  <a:pt x="830690" y="248957"/>
                  <a:pt x="861060" y="259080"/>
                </a:cubicBezTo>
                <a:lnTo>
                  <a:pt x="883920" y="266700"/>
                </a:lnTo>
                <a:cubicBezTo>
                  <a:pt x="891540" y="274320"/>
                  <a:pt x="898011" y="283296"/>
                  <a:pt x="906780" y="289560"/>
                </a:cubicBezTo>
                <a:cubicBezTo>
                  <a:pt x="943778" y="315987"/>
                  <a:pt x="926955" y="295837"/>
                  <a:pt x="960120" y="312420"/>
                </a:cubicBezTo>
                <a:cubicBezTo>
                  <a:pt x="968311" y="316516"/>
                  <a:pt x="974562" y="324052"/>
                  <a:pt x="982980" y="327660"/>
                </a:cubicBezTo>
                <a:cubicBezTo>
                  <a:pt x="1001989" y="335807"/>
                  <a:pt x="1064346" y="342663"/>
                  <a:pt x="1074420" y="342900"/>
                </a:cubicBezTo>
                <a:cubicBezTo>
                  <a:pt x="1269962" y="347501"/>
                  <a:pt x="1465580" y="347980"/>
                  <a:pt x="1661160" y="350520"/>
                </a:cubicBezTo>
                <a:cubicBezTo>
                  <a:pt x="1722120" y="391160"/>
                  <a:pt x="1648460" y="337820"/>
                  <a:pt x="1699260" y="388620"/>
                </a:cubicBezTo>
                <a:cubicBezTo>
                  <a:pt x="1705736" y="395096"/>
                  <a:pt x="1714500" y="398780"/>
                  <a:pt x="1722120" y="403860"/>
                </a:cubicBezTo>
                <a:cubicBezTo>
                  <a:pt x="1750060" y="445770"/>
                  <a:pt x="1722120" y="410210"/>
                  <a:pt x="1760220" y="441960"/>
                </a:cubicBezTo>
                <a:cubicBezTo>
                  <a:pt x="1835120" y="504377"/>
                  <a:pt x="1738380" y="427740"/>
                  <a:pt x="1798320" y="487680"/>
                </a:cubicBezTo>
                <a:cubicBezTo>
                  <a:pt x="1815861" y="505221"/>
                  <a:pt x="1828342" y="504711"/>
                  <a:pt x="1851660" y="510540"/>
                </a:cubicBezTo>
                <a:cubicBezTo>
                  <a:pt x="1922412" y="563604"/>
                  <a:pt x="1842888" y="506801"/>
                  <a:pt x="1912620" y="548640"/>
                </a:cubicBezTo>
                <a:cubicBezTo>
                  <a:pt x="1928326" y="558064"/>
                  <a:pt x="1940379" y="575528"/>
                  <a:pt x="1958340" y="579120"/>
                </a:cubicBezTo>
                <a:cubicBezTo>
                  <a:pt x="1971040" y="581660"/>
                  <a:pt x="1983875" y="583599"/>
                  <a:pt x="1996440" y="586740"/>
                </a:cubicBezTo>
                <a:cubicBezTo>
                  <a:pt x="2120458" y="617745"/>
                  <a:pt x="2004891" y="590243"/>
                  <a:pt x="2072640" y="609600"/>
                </a:cubicBezTo>
                <a:cubicBezTo>
                  <a:pt x="2082710" y="612477"/>
                  <a:pt x="2092960" y="614680"/>
                  <a:pt x="2103120" y="617220"/>
                </a:cubicBezTo>
                <a:cubicBezTo>
                  <a:pt x="2110740" y="622300"/>
                  <a:pt x="2118029" y="627916"/>
                  <a:pt x="2125980" y="632460"/>
                </a:cubicBezTo>
                <a:cubicBezTo>
                  <a:pt x="2146464" y="644165"/>
                  <a:pt x="2180140" y="659267"/>
                  <a:pt x="2202180" y="662940"/>
                </a:cubicBezTo>
                <a:lnTo>
                  <a:pt x="2247900" y="670560"/>
                </a:lnTo>
                <a:cubicBezTo>
                  <a:pt x="2316727" y="698091"/>
                  <a:pt x="2254004" y="676150"/>
                  <a:pt x="2331720" y="693420"/>
                </a:cubicBezTo>
                <a:cubicBezTo>
                  <a:pt x="2339561" y="695162"/>
                  <a:pt x="2346704" y="699465"/>
                  <a:pt x="2354580" y="701040"/>
                </a:cubicBezTo>
                <a:cubicBezTo>
                  <a:pt x="2396031" y="709330"/>
                  <a:pt x="2461829" y="713393"/>
                  <a:pt x="2499360" y="716280"/>
                </a:cubicBezTo>
                <a:lnTo>
                  <a:pt x="2606040" y="723900"/>
                </a:lnTo>
                <a:cubicBezTo>
                  <a:pt x="2714411" y="760024"/>
                  <a:pt x="2635696" y="739140"/>
                  <a:pt x="2849880" y="739140"/>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68" name="TextBox 67"/>
          <p:cNvSpPr txBox="1"/>
          <p:nvPr/>
        </p:nvSpPr>
        <p:spPr>
          <a:xfrm>
            <a:off x="7151363" y="5498584"/>
            <a:ext cx="443703" cy="369332"/>
          </a:xfrm>
          <a:prstGeom prst="rect">
            <a:avLst/>
          </a:prstGeom>
          <a:noFill/>
        </p:spPr>
        <p:txBody>
          <a:bodyPr wrap="square" rtlCol="0" anchor="ctr">
            <a:spAutoFit/>
          </a:bodyPr>
          <a:lstStyle/>
          <a:p>
            <a:pPr algn="ctr"/>
            <a:r>
              <a:rPr lang="en-US" dirty="0" smtClean="0"/>
              <a:t>t</a:t>
            </a:r>
            <a:endParaRPr lang="en-US" dirty="0"/>
          </a:p>
        </p:txBody>
      </p:sp>
    </p:spTree>
    <p:extLst>
      <p:ext uri="{BB962C8B-B14F-4D97-AF65-F5344CB8AC3E}">
        <p14:creationId xmlns:p14="http://schemas.microsoft.com/office/powerpoint/2010/main" val="97829686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(iv) Block </a:t>
            </a:r>
            <a:r>
              <a:rPr lang="en-US" dirty="0" smtClean="0"/>
              <a:t>Diagram: We can tune LQR controller by changing the values of R &amp; Q </a:t>
            </a:r>
            <a:r>
              <a:rPr lang="en-US" dirty="0" err="1" smtClean="0"/>
              <a:t>matricies</a:t>
            </a:r>
            <a:r>
              <a:rPr lang="en-US" smtClean="0"/>
              <a:t>  </a:t>
            </a:r>
            <a:endParaRPr lang="en-US" dirty="0"/>
          </a:p>
          <a:p>
            <a:endParaRPr lang="en-US" dirty="0"/>
          </a:p>
        </p:txBody>
      </p:sp>
      <p:sp>
        <p:nvSpPr>
          <p:cNvPr id="6" name="TextBox 5"/>
          <p:cNvSpPr txBox="1"/>
          <p:nvPr/>
        </p:nvSpPr>
        <p:spPr>
          <a:xfrm>
            <a:off x="5762017" y="3015878"/>
            <a:ext cx="537508" cy="342402"/>
          </a:xfrm>
          <a:prstGeom prst="rect">
            <a:avLst/>
          </a:prstGeom>
          <a:noFill/>
          <a:ln>
            <a:solidFill>
              <a:schemeClr val="tx1"/>
            </a:solidFill>
          </a:ln>
        </p:spPr>
        <p:txBody>
          <a:bodyPr wrap="square" rtlCol="0">
            <a:spAutoFit/>
          </a:bodyPr>
          <a:lstStyle/>
          <a:p>
            <a:pPr algn="ctr"/>
            <a:r>
              <a:rPr lang="en-US" dirty="0" smtClean="0"/>
              <a:t>∫</a:t>
            </a:r>
            <a:endParaRPr lang="en-US" dirty="0"/>
          </a:p>
        </p:txBody>
      </p:sp>
      <p:sp>
        <p:nvSpPr>
          <p:cNvPr id="7" name="TextBox 6"/>
          <p:cNvSpPr txBox="1"/>
          <p:nvPr/>
        </p:nvSpPr>
        <p:spPr>
          <a:xfrm>
            <a:off x="5762017" y="3882651"/>
            <a:ext cx="537508" cy="369332"/>
          </a:xfrm>
          <a:prstGeom prst="rect">
            <a:avLst/>
          </a:prstGeom>
          <a:noFill/>
          <a:ln>
            <a:solidFill>
              <a:schemeClr val="tx1"/>
            </a:solidFill>
          </a:ln>
        </p:spPr>
        <p:txBody>
          <a:bodyPr wrap="square" rtlCol="0">
            <a:spAutoFit/>
          </a:bodyPr>
          <a:lstStyle/>
          <a:p>
            <a:pPr algn="ctr"/>
            <a:r>
              <a:rPr lang="en-US" dirty="0" smtClean="0"/>
              <a:t>2</a:t>
            </a:r>
            <a:endParaRPr lang="en-US" dirty="0"/>
          </a:p>
        </p:txBody>
      </p:sp>
      <p:sp>
        <p:nvSpPr>
          <p:cNvPr id="9" name="Flowchart: Summing Junction 8"/>
          <p:cNvSpPr/>
          <p:nvPr/>
        </p:nvSpPr>
        <p:spPr>
          <a:xfrm>
            <a:off x="4661735" y="3015878"/>
            <a:ext cx="358339" cy="342402"/>
          </a:xfrm>
          <a:prstGeom prst="flowChartSummingJunction">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TextBox 9"/>
          <p:cNvSpPr txBox="1"/>
          <p:nvPr/>
        </p:nvSpPr>
        <p:spPr>
          <a:xfrm>
            <a:off x="4939152" y="5650884"/>
            <a:ext cx="690404" cy="369332"/>
          </a:xfrm>
          <a:prstGeom prst="rect">
            <a:avLst/>
          </a:prstGeom>
          <a:noFill/>
          <a:ln>
            <a:solidFill>
              <a:schemeClr val="tx1"/>
            </a:solidFill>
          </a:ln>
        </p:spPr>
        <p:txBody>
          <a:bodyPr wrap="square" rtlCol="0">
            <a:spAutoFit/>
          </a:bodyPr>
          <a:lstStyle/>
          <a:p>
            <a:pPr algn="ctr"/>
            <a:r>
              <a:rPr lang="en-US" dirty="0" smtClean="0"/>
              <a:t>-1</a:t>
            </a:r>
            <a:endParaRPr lang="en-US" dirty="0"/>
          </a:p>
        </p:txBody>
      </p:sp>
      <p:sp>
        <p:nvSpPr>
          <p:cNvPr id="11" name="TextBox 10"/>
          <p:cNvSpPr txBox="1"/>
          <p:nvPr/>
        </p:nvSpPr>
        <p:spPr>
          <a:xfrm>
            <a:off x="8413961" y="5060498"/>
            <a:ext cx="803841" cy="369332"/>
          </a:xfrm>
          <a:prstGeom prst="rect">
            <a:avLst/>
          </a:prstGeom>
          <a:noFill/>
          <a:ln>
            <a:solidFill>
              <a:schemeClr val="tx1"/>
            </a:solidFill>
          </a:ln>
        </p:spPr>
        <p:txBody>
          <a:bodyPr wrap="square" rtlCol="0">
            <a:spAutoFit/>
          </a:bodyPr>
          <a:lstStyle/>
          <a:p>
            <a:pPr algn="ctr"/>
            <a:r>
              <a:rPr lang="en-US" dirty="0" smtClean="0"/>
              <a:t>0.121</a:t>
            </a:r>
            <a:endParaRPr lang="en-US" dirty="0"/>
          </a:p>
        </p:txBody>
      </p:sp>
      <p:sp>
        <p:nvSpPr>
          <p:cNvPr id="13" name="Flowchart: Summing Junction 12"/>
          <p:cNvSpPr/>
          <p:nvPr/>
        </p:nvSpPr>
        <p:spPr>
          <a:xfrm>
            <a:off x="6830555" y="5648926"/>
            <a:ext cx="358339" cy="342402"/>
          </a:xfrm>
          <a:prstGeom prst="flowChartSummingJunction">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15" name="Straight Arrow Connector 14"/>
          <p:cNvCxnSpPr>
            <a:stCxn id="6" idx="3"/>
          </p:cNvCxnSpPr>
          <p:nvPr/>
        </p:nvCxnSpPr>
        <p:spPr>
          <a:xfrm>
            <a:off x="6299525" y="3187079"/>
            <a:ext cx="174185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6" name="Straight Arrow Connector 15"/>
          <p:cNvCxnSpPr>
            <a:endCxn id="9" idx="2"/>
          </p:cNvCxnSpPr>
          <p:nvPr/>
        </p:nvCxnSpPr>
        <p:spPr>
          <a:xfrm>
            <a:off x="3598203" y="3187079"/>
            <a:ext cx="106353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8" name="Straight Arrow Connector 17"/>
          <p:cNvCxnSpPr>
            <a:endCxn id="6" idx="1"/>
          </p:cNvCxnSpPr>
          <p:nvPr/>
        </p:nvCxnSpPr>
        <p:spPr>
          <a:xfrm>
            <a:off x="5020074" y="3187079"/>
            <a:ext cx="741943"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9" name="Straight Arrow Connector 18"/>
          <p:cNvCxnSpPr/>
          <p:nvPr/>
        </p:nvCxnSpPr>
        <p:spPr>
          <a:xfrm flipH="1">
            <a:off x="6297227" y="4053851"/>
            <a:ext cx="70404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0" name="Straight Arrow Connector 19"/>
          <p:cNvCxnSpPr/>
          <p:nvPr/>
        </p:nvCxnSpPr>
        <p:spPr>
          <a:xfrm flipV="1">
            <a:off x="3598203" y="3185407"/>
            <a:ext cx="0" cy="263077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1" name="Straight Arrow Connector 20"/>
          <p:cNvCxnSpPr>
            <a:stCxn id="10" idx="1"/>
          </p:cNvCxnSpPr>
          <p:nvPr/>
        </p:nvCxnSpPr>
        <p:spPr>
          <a:xfrm flipH="1" flipV="1">
            <a:off x="3598203" y="5829207"/>
            <a:ext cx="1340949" cy="6343"/>
          </a:xfrm>
          <a:prstGeom prst="straightConnector1">
            <a:avLst/>
          </a:prstGeom>
          <a:ln>
            <a:tailEnd type="none"/>
          </a:ln>
        </p:spPr>
        <p:style>
          <a:lnRef idx="1">
            <a:schemeClr val="dk1"/>
          </a:lnRef>
          <a:fillRef idx="0">
            <a:schemeClr val="dk1"/>
          </a:fillRef>
          <a:effectRef idx="0">
            <a:schemeClr val="dk1"/>
          </a:effectRef>
          <a:fontRef idx="minor">
            <a:schemeClr val="tx1"/>
          </a:fontRef>
        </p:style>
      </p:cxnSp>
      <p:cxnSp>
        <p:nvCxnSpPr>
          <p:cNvPr id="22" name="Straight Arrow Connector 21"/>
          <p:cNvCxnSpPr/>
          <p:nvPr/>
        </p:nvCxnSpPr>
        <p:spPr>
          <a:xfrm flipH="1">
            <a:off x="5610222" y="5816182"/>
            <a:ext cx="1212257"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3" name="Straight Connector 22"/>
          <p:cNvCxnSpPr/>
          <p:nvPr/>
        </p:nvCxnSpPr>
        <p:spPr>
          <a:xfrm flipV="1">
            <a:off x="7001271" y="3187080"/>
            <a:ext cx="0" cy="1389888"/>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p:cNvCxnSpPr/>
          <p:nvPr/>
        </p:nvCxnSpPr>
        <p:spPr>
          <a:xfrm flipV="1">
            <a:off x="4836308" y="4077403"/>
            <a:ext cx="923411" cy="0"/>
          </a:xfrm>
          <a:prstGeom prst="line">
            <a:avLst/>
          </a:prstGeom>
        </p:spPr>
        <p:style>
          <a:lnRef idx="1">
            <a:schemeClr val="dk1"/>
          </a:lnRef>
          <a:fillRef idx="0">
            <a:schemeClr val="dk1"/>
          </a:fillRef>
          <a:effectRef idx="0">
            <a:schemeClr val="dk1"/>
          </a:effectRef>
          <a:fontRef idx="minor">
            <a:schemeClr val="tx1"/>
          </a:fontRef>
        </p:style>
      </p:cxnSp>
      <p:cxnSp>
        <p:nvCxnSpPr>
          <p:cNvPr id="25" name="Straight Arrow Connector 24"/>
          <p:cNvCxnSpPr>
            <a:endCxn id="9" idx="4"/>
          </p:cNvCxnSpPr>
          <p:nvPr/>
        </p:nvCxnSpPr>
        <p:spPr>
          <a:xfrm flipV="1">
            <a:off x="4836308" y="3358280"/>
            <a:ext cx="0" cy="71904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0" name="Straight Arrow Connector 29"/>
          <p:cNvCxnSpPr>
            <a:endCxn id="13" idx="6"/>
          </p:cNvCxnSpPr>
          <p:nvPr/>
        </p:nvCxnSpPr>
        <p:spPr>
          <a:xfrm flipH="1">
            <a:off x="7188894" y="5820127"/>
            <a:ext cx="158791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2" name="Straight Arrow Connector 31"/>
          <p:cNvCxnSpPr>
            <a:endCxn id="11" idx="0"/>
          </p:cNvCxnSpPr>
          <p:nvPr/>
        </p:nvCxnSpPr>
        <p:spPr>
          <a:xfrm>
            <a:off x="8792963" y="3161018"/>
            <a:ext cx="0" cy="1899480"/>
          </a:xfrm>
          <a:prstGeom prst="straightConnector1">
            <a:avLst/>
          </a:prstGeom>
          <a:ln>
            <a:headEnd w="sm" len="sm"/>
            <a:tailEnd type="none"/>
          </a:ln>
        </p:spPr>
        <p:style>
          <a:lnRef idx="1">
            <a:schemeClr val="dk1"/>
          </a:lnRef>
          <a:fillRef idx="0">
            <a:schemeClr val="dk1"/>
          </a:fillRef>
          <a:effectRef idx="0">
            <a:schemeClr val="dk1"/>
          </a:effectRef>
          <a:fontRef idx="minor">
            <a:schemeClr val="tx1"/>
          </a:fontRef>
        </p:style>
      </p:cxnSp>
      <p:sp>
        <p:nvSpPr>
          <p:cNvPr id="34" name="TextBox 33"/>
          <p:cNvSpPr txBox="1"/>
          <p:nvPr/>
        </p:nvSpPr>
        <p:spPr>
          <a:xfrm>
            <a:off x="3712481" y="2861815"/>
            <a:ext cx="714381" cy="345745"/>
          </a:xfrm>
          <a:prstGeom prst="rect">
            <a:avLst/>
          </a:prstGeom>
          <a:noFill/>
        </p:spPr>
        <p:txBody>
          <a:bodyPr wrap="square" rtlCol="0">
            <a:spAutoFit/>
          </a:bodyPr>
          <a:lstStyle/>
          <a:p>
            <a:r>
              <a:rPr lang="en-US" dirty="0" smtClean="0"/>
              <a:t>U(t)</a:t>
            </a:r>
            <a:endParaRPr lang="en-US" dirty="0"/>
          </a:p>
        </p:txBody>
      </p:sp>
      <mc:AlternateContent xmlns:mc="http://schemas.openxmlformats.org/markup-compatibility/2006">
        <mc:Choice xmlns:a14="http://schemas.microsoft.com/office/drawing/2010/main" Requires="a14">
          <p:sp>
            <p:nvSpPr>
              <p:cNvPr id="36" name="TextBox 35"/>
              <p:cNvSpPr txBox="1"/>
              <p:nvPr/>
            </p:nvSpPr>
            <p:spPr>
              <a:xfrm>
                <a:off x="5060270" y="2841540"/>
                <a:ext cx="71438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𝑥</m:t>
                              </m:r>
                            </m:e>
                          </m:acc>
                        </m:e>
                        <m:sub>
                          <m:r>
                            <a:rPr lang="en-US" b="0" i="1" smtClean="0">
                              <a:latin typeface="Cambria Math" panose="02040503050406030204" pitchFamily="18" charset="0"/>
                            </a:rPr>
                            <m:t>2</m:t>
                          </m:r>
                        </m:sub>
                      </m:sSub>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m:t>
                      </m:r>
                    </m:oMath>
                  </m:oMathPara>
                </a14:m>
                <a:endParaRPr lang="en-US" dirty="0"/>
              </a:p>
            </p:txBody>
          </p:sp>
        </mc:Choice>
        <mc:Fallback>
          <p:sp>
            <p:nvSpPr>
              <p:cNvPr id="36" name="TextBox 35"/>
              <p:cNvSpPr txBox="1">
                <a:spLocks noRot="1" noChangeAspect="1" noMove="1" noResize="1" noEditPoints="1" noAdjustHandles="1" noChangeArrowheads="1" noChangeShapeType="1" noTextEdit="1"/>
              </p:cNvSpPr>
              <p:nvPr/>
            </p:nvSpPr>
            <p:spPr>
              <a:xfrm>
                <a:off x="5060270" y="2841540"/>
                <a:ext cx="714381" cy="369332"/>
              </a:xfrm>
              <a:prstGeom prst="rect">
                <a:avLst/>
              </a:prstGeom>
              <a:blipFill rotWithShape="0">
                <a:blip r:embed="rId2"/>
                <a:stretch>
                  <a:fillRect r="-1709" b="-1311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7" name="TextBox 36"/>
              <p:cNvSpPr txBox="1"/>
              <p:nvPr/>
            </p:nvSpPr>
            <p:spPr>
              <a:xfrm>
                <a:off x="6260212" y="2826362"/>
                <a:ext cx="1781165" cy="369332"/>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r>
                        <a:rPr lang="en-US" b="0" i="1" smtClean="0">
                          <a:latin typeface="Cambria Math" panose="02040503050406030204" pitchFamily="18" charset="0"/>
                        </a:rPr>
                        <m:t>=</m:t>
                      </m:r>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𝑥</m:t>
                              </m:r>
                            </m:e>
                          </m:acc>
                        </m:e>
                        <m:sub>
                          <m:r>
                            <a:rPr lang="en-US" b="0" i="1" smtClean="0">
                              <a:latin typeface="Cambria Math" panose="02040503050406030204" pitchFamily="18" charset="0"/>
                            </a:rPr>
                            <m:t>1</m:t>
                          </m:r>
                        </m:sub>
                      </m:sSub>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m:t>
                      </m:r>
                    </m:oMath>
                  </m:oMathPara>
                </a14:m>
                <a:endParaRPr lang="en-US" dirty="0"/>
              </a:p>
            </p:txBody>
          </p:sp>
        </mc:Choice>
        <mc:Fallback>
          <p:sp>
            <p:nvSpPr>
              <p:cNvPr id="37" name="TextBox 36"/>
              <p:cNvSpPr txBox="1">
                <a:spLocks noRot="1" noChangeAspect="1" noMove="1" noResize="1" noEditPoints="1" noAdjustHandles="1" noChangeArrowheads="1" noChangeShapeType="1" noTextEdit="1"/>
              </p:cNvSpPr>
              <p:nvPr/>
            </p:nvSpPr>
            <p:spPr>
              <a:xfrm>
                <a:off x="6260212" y="2826362"/>
                <a:ext cx="1781165" cy="369332"/>
              </a:xfrm>
              <a:prstGeom prst="rect">
                <a:avLst/>
              </a:prstGeom>
              <a:blipFill rotWithShape="0">
                <a:blip r:embed="rId3"/>
                <a:stretch>
                  <a:fillRect b="-13333"/>
                </a:stretch>
              </a:blipFill>
            </p:spPr>
            <p:txBody>
              <a:bodyPr/>
              <a:lstStyle/>
              <a:p>
                <a:r>
                  <a:rPr lang="en-US">
                    <a:noFill/>
                  </a:rPr>
                  <a:t> </a:t>
                </a:r>
              </a:p>
            </p:txBody>
          </p:sp>
        </mc:Fallback>
      </mc:AlternateContent>
      <p:sp>
        <p:nvSpPr>
          <p:cNvPr id="41" name="TextBox 40"/>
          <p:cNvSpPr txBox="1"/>
          <p:nvPr/>
        </p:nvSpPr>
        <p:spPr>
          <a:xfrm>
            <a:off x="9113437" y="3880978"/>
            <a:ext cx="357190" cy="345745"/>
          </a:xfrm>
          <a:prstGeom prst="rect">
            <a:avLst/>
          </a:prstGeom>
          <a:noFill/>
        </p:spPr>
        <p:txBody>
          <a:bodyPr wrap="square" rtlCol="0">
            <a:spAutoFit/>
          </a:bodyPr>
          <a:lstStyle/>
          <a:p>
            <a:r>
              <a:rPr lang="en-US" dirty="0" smtClean="0"/>
              <a:t>_</a:t>
            </a:r>
            <a:endParaRPr lang="en-US" dirty="0"/>
          </a:p>
        </p:txBody>
      </p:sp>
      <p:sp>
        <p:nvSpPr>
          <p:cNvPr id="48" name="Rectangle 47"/>
          <p:cNvSpPr/>
          <p:nvPr/>
        </p:nvSpPr>
        <p:spPr>
          <a:xfrm>
            <a:off x="2564967" y="2820190"/>
            <a:ext cx="7062065" cy="2054673"/>
          </a:xfrm>
          <a:prstGeom prst="rect">
            <a:avLst/>
          </a:prstGeom>
          <a:noFill/>
          <a:ln w="41275">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a:off x="9704056" y="3512391"/>
            <a:ext cx="2087938" cy="461665"/>
          </a:xfrm>
          <a:prstGeom prst="rect">
            <a:avLst/>
          </a:prstGeom>
          <a:noFill/>
        </p:spPr>
        <p:txBody>
          <a:bodyPr wrap="square" rtlCol="0">
            <a:spAutoFit/>
          </a:bodyPr>
          <a:lstStyle/>
          <a:p>
            <a:r>
              <a:rPr lang="en-US" sz="2400" dirty="0" smtClean="0"/>
              <a:t>System</a:t>
            </a:r>
            <a:endParaRPr lang="en-US" sz="2400" dirty="0"/>
          </a:p>
        </p:txBody>
      </p:sp>
      <p:sp>
        <p:nvSpPr>
          <p:cNvPr id="52" name="TextBox 51"/>
          <p:cNvSpPr txBox="1"/>
          <p:nvPr/>
        </p:nvSpPr>
        <p:spPr>
          <a:xfrm>
            <a:off x="8009671" y="3014206"/>
            <a:ext cx="537508" cy="342402"/>
          </a:xfrm>
          <a:prstGeom prst="rect">
            <a:avLst/>
          </a:prstGeom>
          <a:noFill/>
          <a:ln>
            <a:solidFill>
              <a:schemeClr val="tx1"/>
            </a:solidFill>
          </a:ln>
        </p:spPr>
        <p:txBody>
          <a:bodyPr wrap="square" rtlCol="0">
            <a:spAutoFit/>
          </a:bodyPr>
          <a:lstStyle/>
          <a:p>
            <a:pPr algn="ctr"/>
            <a:r>
              <a:rPr lang="en-US" dirty="0" smtClean="0"/>
              <a:t>∫</a:t>
            </a:r>
            <a:endParaRPr lang="en-US" dirty="0"/>
          </a:p>
        </p:txBody>
      </p:sp>
      <p:cxnSp>
        <p:nvCxnSpPr>
          <p:cNvPr id="53" name="Straight Arrow Connector 52"/>
          <p:cNvCxnSpPr/>
          <p:nvPr/>
        </p:nvCxnSpPr>
        <p:spPr>
          <a:xfrm flipV="1">
            <a:off x="8561400" y="3161018"/>
            <a:ext cx="533996"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mc:Choice xmlns:a14="http://schemas.microsoft.com/office/drawing/2010/main" Requires="a14">
          <p:sp>
            <p:nvSpPr>
              <p:cNvPr id="57" name="TextBox 56"/>
              <p:cNvSpPr txBox="1"/>
              <p:nvPr/>
            </p:nvSpPr>
            <p:spPr>
              <a:xfrm>
                <a:off x="8547179" y="2791686"/>
                <a:ext cx="905775" cy="369332"/>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oMath>
                  </m:oMathPara>
                </a14:m>
                <a:endParaRPr lang="en-US" dirty="0"/>
              </a:p>
            </p:txBody>
          </p:sp>
        </mc:Choice>
        <mc:Fallback>
          <p:sp>
            <p:nvSpPr>
              <p:cNvPr id="57" name="TextBox 56"/>
              <p:cNvSpPr txBox="1">
                <a:spLocks noRot="1" noChangeAspect="1" noMove="1" noResize="1" noEditPoints="1" noAdjustHandles="1" noChangeArrowheads="1" noChangeShapeType="1" noTextEdit="1"/>
              </p:cNvSpPr>
              <p:nvPr/>
            </p:nvSpPr>
            <p:spPr>
              <a:xfrm>
                <a:off x="8547179" y="2791686"/>
                <a:ext cx="905775" cy="369332"/>
              </a:xfrm>
              <a:prstGeom prst="rect">
                <a:avLst/>
              </a:prstGeom>
              <a:blipFill rotWithShape="0">
                <a:blip r:embed="rId4"/>
                <a:stretch>
                  <a:fillRect/>
                </a:stretch>
              </a:blipFill>
            </p:spPr>
            <p:txBody>
              <a:bodyPr/>
              <a:lstStyle/>
              <a:p>
                <a:r>
                  <a:rPr lang="en-US">
                    <a:noFill/>
                  </a:rPr>
                  <a:t> </a:t>
                </a:r>
              </a:p>
            </p:txBody>
          </p:sp>
        </mc:Fallback>
      </mc:AlternateContent>
      <p:sp>
        <p:nvSpPr>
          <p:cNvPr id="61" name="TextBox 60"/>
          <p:cNvSpPr txBox="1"/>
          <p:nvPr/>
        </p:nvSpPr>
        <p:spPr>
          <a:xfrm>
            <a:off x="5759313" y="4429068"/>
            <a:ext cx="537508" cy="369332"/>
          </a:xfrm>
          <a:prstGeom prst="rect">
            <a:avLst/>
          </a:prstGeom>
          <a:noFill/>
          <a:ln>
            <a:solidFill>
              <a:schemeClr val="tx1"/>
            </a:solidFill>
          </a:ln>
        </p:spPr>
        <p:txBody>
          <a:bodyPr wrap="square" rtlCol="0">
            <a:spAutoFit/>
          </a:bodyPr>
          <a:lstStyle/>
          <a:p>
            <a:pPr algn="ctr"/>
            <a:r>
              <a:rPr lang="en-US" dirty="0" smtClean="0"/>
              <a:t>-2</a:t>
            </a:r>
            <a:endParaRPr lang="en-US" dirty="0"/>
          </a:p>
        </p:txBody>
      </p:sp>
      <p:cxnSp>
        <p:nvCxnSpPr>
          <p:cNvPr id="62" name="Straight Arrow Connector 61"/>
          <p:cNvCxnSpPr/>
          <p:nvPr/>
        </p:nvCxnSpPr>
        <p:spPr>
          <a:xfrm flipH="1" flipV="1">
            <a:off x="6294523" y="4600268"/>
            <a:ext cx="249844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3" name="Straight Connector 62"/>
          <p:cNvCxnSpPr/>
          <p:nvPr/>
        </p:nvCxnSpPr>
        <p:spPr>
          <a:xfrm flipV="1">
            <a:off x="4594860" y="4608580"/>
            <a:ext cx="1162155" cy="5154"/>
          </a:xfrm>
          <a:prstGeom prst="line">
            <a:avLst/>
          </a:prstGeom>
        </p:spPr>
        <p:style>
          <a:lnRef idx="1">
            <a:schemeClr val="dk1"/>
          </a:lnRef>
          <a:fillRef idx="0">
            <a:schemeClr val="dk1"/>
          </a:fillRef>
          <a:effectRef idx="0">
            <a:schemeClr val="dk1"/>
          </a:effectRef>
          <a:fontRef idx="minor">
            <a:schemeClr val="tx1"/>
          </a:fontRef>
        </p:style>
      </p:cxnSp>
      <p:cxnSp>
        <p:nvCxnSpPr>
          <p:cNvPr id="64" name="Straight Arrow Connector 63"/>
          <p:cNvCxnSpPr/>
          <p:nvPr/>
        </p:nvCxnSpPr>
        <p:spPr>
          <a:xfrm flipV="1">
            <a:off x="4602480" y="3339471"/>
            <a:ext cx="154924" cy="126841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73" name="TextBox 72"/>
          <p:cNvSpPr txBox="1"/>
          <p:nvPr/>
        </p:nvSpPr>
        <p:spPr>
          <a:xfrm>
            <a:off x="6600998" y="5060498"/>
            <a:ext cx="787132" cy="369332"/>
          </a:xfrm>
          <a:prstGeom prst="rect">
            <a:avLst/>
          </a:prstGeom>
          <a:noFill/>
          <a:ln>
            <a:solidFill>
              <a:schemeClr val="tx1"/>
            </a:solidFill>
          </a:ln>
        </p:spPr>
        <p:txBody>
          <a:bodyPr wrap="square" rtlCol="0">
            <a:spAutoFit/>
          </a:bodyPr>
          <a:lstStyle/>
          <a:p>
            <a:pPr algn="ctr"/>
            <a:r>
              <a:rPr lang="en-US" dirty="0" smtClean="0"/>
              <a:t>4.178</a:t>
            </a:r>
            <a:endParaRPr lang="en-US" dirty="0"/>
          </a:p>
        </p:txBody>
      </p:sp>
      <p:cxnSp>
        <p:nvCxnSpPr>
          <p:cNvPr id="77" name="Straight Connector 76"/>
          <p:cNvCxnSpPr>
            <a:stCxn id="73" idx="0"/>
          </p:cNvCxnSpPr>
          <p:nvPr/>
        </p:nvCxnSpPr>
        <p:spPr>
          <a:xfrm flipV="1">
            <a:off x="6994564" y="4638368"/>
            <a:ext cx="0" cy="422130"/>
          </a:xfrm>
          <a:prstGeom prst="line">
            <a:avLst/>
          </a:prstGeom>
        </p:spPr>
        <p:style>
          <a:lnRef idx="1">
            <a:schemeClr val="dk1"/>
          </a:lnRef>
          <a:fillRef idx="0">
            <a:schemeClr val="dk1"/>
          </a:fillRef>
          <a:effectRef idx="0">
            <a:schemeClr val="dk1"/>
          </a:effectRef>
          <a:fontRef idx="minor">
            <a:schemeClr val="tx1"/>
          </a:fontRef>
        </p:style>
      </p:cxnSp>
      <p:sp>
        <p:nvSpPr>
          <p:cNvPr id="79" name="Freeform 78"/>
          <p:cNvSpPr/>
          <p:nvPr/>
        </p:nvSpPr>
        <p:spPr>
          <a:xfrm>
            <a:off x="6996113" y="4574381"/>
            <a:ext cx="59531" cy="71546"/>
          </a:xfrm>
          <a:custGeom>
            <a:avLst/>
            <a:gdLst>
              <a:gd name="connsiteX0" fmla="*/ 0 w 59531"/>
              <a:gd name="connsiteY0" fmla="*/ 0 h 71546"/>
              <a:gd name="connsiteX1" fmla="*/ 57150 w 59531"/>
              <a:gd name="connsiteY1" fmla="*/ 19050 h 71546"/>
              <a:gd name="connsiteX2" fmla="*/ 59531 w 59531"/>
              <a:gd name="connsiteY2" fmla="*/ 26194 h 71546"/>
              <a:gd name="connsiteX3" fmla="*/ 57150 w 59531"/>
              <a:gd name="connsiteY3" fmla="*/ 40482 h 71546"/>
              <a:gd name="connsiteX4" fmla="*/ 38100 w 59531"/>
              <a:gd name="connsiteY4" fmla="*/ 59532 h 71546"/>
              <a:gd name="connsiteX5" fmla="*/ 33337 w 59531"/>
              <a:gd name="connsiteY5" fmla="*/ 66675 h 71546"/>
              <a:gd name="connsiteX6" fmla="*/ 7143 w 59531"/>
              <a:gd name="connsiteY6" fmla="*/ 71438 h 71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531" h="71546">
                <a:moveTo>
                  <a:pt x="0" y="0"/>
                </a:moveTo>
                <a:cubicBezTo>
                  <a:pt x="19050" y="6350"/>
                  <a:pt x="38770" y="10963"/>
                  <a:pt x="57150" y="19050"/>
                </a:cubicBezTo>
                <a:cubicBezTo>
                  <a:pt x="59448" y="20061"/>
                  <a:pt x="59531" y="23684"/>
                  <a:pt x="59531" y="26194"/>
                </a:cubicBezTo>
                <a:cubicBezTo>
                  <a:pt x="59531" y="31022"/>
                  <a:pt x="59007" y="36025"/>
                  <a:pt x="57150" y="40482"/>
                </a:cubicBezTo>
                <a:cubicBezTo>
                  <a:pt x="51101" y="55000"/>
                  <a:pt x="49367" y="53898"/>
                  <a:pt x="38100" y="59532"/>
                </a:cubicBezTo>
                <a:cubicBezTo>
                  <a:pt x="36512" y="61913"/>
                  <a:pt x="35764" y="65158"/>
                  <a:pt x="33337" y="66675"/>
                </a:cubicBezTo>
                <a:cubicBezTo>
                  <a:pt x="23708" y="72693"/>
                  <a:pt x="17411" y="71438"/>
                  <a:pt x="7143" y="71438"/>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83" name="Straight Connector 82"/>
          <p:cNvCxnSpPr/>
          <p:nvPr/>
        </p:nvCxnSpPr>
        <p:spPr>
          <a:xfrm flipV="1">
            <a:off x="6996113" y="5429830"/>
            <a:ext cx="0" cy="228600"/>
          </a:xfrm>
          <a:prstGeom prst="line">
            <a:avLst/>
          </a:prstGeom>
          <a:ln>
            <a:headEnd type="stealth"/>
            <a:tailEnd type="none"/>
          </a:ln>
        </p:spPr>
        <p:style>
          <a:lnRef idx="1">
            <a:schemeClr val="dk1"/>
          </a:lnRef>
          <a:fillRef idx="0">
            <a:schemeClr val="dk1"/>
          </a:fillRef>
          <a:effectRef idx="0">
            <a:schemeClr val="dk1"/>
          </a:effectRef>
          <a:fontRef idx="minor">
            <a:schemeClr val="tx1"/>
          </a:fontRef>
        </p:style>
      </p:cxnSp>
      <p:cxnSp>
        <p:nvCxnSpPr>
          <p:cNvPr id="87" name="Straight Connector 86"/>
          <p:cNvCxnSpPr/>
          <p:nvPr/>
        </p:nvCxnSpPr>
        <p:spPr>
          <a:xfrm flipV="1">
            <a:off x="8792963" y="5429830"/>
            <a:ext cx="0" cy="399377"/>
          </a:xfrm>
          <a:prstGeom prst="line">
            <a:avLst/>
          </a:prstGeom>
        </p:spPr>
        <p:style>
          <a:lnRef idx="1">
            <a:schemeClr val="dk1"/>
          </a:lnRef>
          <a:fillRef idx="0">
            <a:schemeClr val="dk1"/>
          </a:fillRef>
          <a:effectRef idx="0">
            <a:schemeClr val="dk1"/>
          </a:effectRef>
          <a:fontRef idx="minor">
            <a:schemeClr val="tx1"/>
          </a:fontRef>
        </p:style>
      </p:cxnSp>
      <p:sp>
        <p:nvSpPr>
          <p:cNvPr id="93" name="Rectangle 92"/>
          <p:cNvSpPr/>
          <p:nvPr/>
        </p:nvSpPr>
        <p:spPr>
          <a:xfrm>
            <a:off x="2564967" y="4984837"/>
            <a:ext cx="7062065" cy="1100339"/>
          </a:xfrm>
          <a:prstGeom prst="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7" name="TextBox 96"/>
          <p:cNvSpPr txBox="1"/>
          <p:nvPr/>
        </p:nvSpPr>
        <p:spPr>
          <a:xfrm>
            <a:off x="9663617" y="5271480"/>
            <a:ext cx="2087938" cy="461665"/>
          </a:xfrm>
          <a:prstGeom prst="rect">
            <a:avLst/>
          </a:prstGeom>
          <a:noFill/>
        </p:spPr>
        <p:txBody>
          <a:bodyPr wrap="square" rtlCol="0">
            <a:spAutoFit/>
          </a:bodyPr>
          <a:lstStyle/>
          <a:p>
            <a:r>
              <a:rPr lang="en-US" sz="2400" dirty="0" smtClean="0"/>
              <a:t>LQR Controller</a:t>
            </a:r>
            <a:endParaRPr lang="en-US" sz="2400" dirty="0"/>
          </a:p>
        </p:txBody>
      </p:sp>
    </p:spTree>
    <p:extLst>
      <p:ext uri="{BB962C8B-B14F-4D97-AF65-F5344CB8AC3E}">
        <p14:creationId xmlns:p14="http://schemas.microsoft.com/office/powerpoint/2010/main" val="2090447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finite time LQR </a:t>
            </a:r>
            <a:r>
              <a:rPr lang="en-US" dirty="0" smtClean="0"/>
              <a:t>problem…</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10000"/>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𝐽</m:t>
                        </m:r>
                        <m:d>
                          <m:dPr>
                            <m:ctrlPr>
                              <a:rPr lang="en-US" i="1">
                                <a:latin typeface="Cambria Math" panose="02040503050406030204" pitchFamily="18" charset="0"/>
                              </a:rPr>
                            </m:ctrlPr>
                          </m:dPr>
                          <m:e>
                            <m:r>
                              <a:rPr lang="en-US" i="1">
                                <a:latin typeface="Cambria Math" panose="02040503050406030204" pitchFamily="18" charset="0"/>
                              </a:rPr>
                              <m:t>.</m:t>
                            </m:r>
                          </m:e>
                        </m:d>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r>
                          <a:rPr lang="en-US" i="1">
                            <a:latin typeface="Cambria Math" panose="02040503050406030204" pitchFamily="18" charset="0"/>
                          </a:rPr>
                          <m:t>𝑋</m:t>
                        </m:r>
                      </m:e>
                      <m:sup>
                        <m:r>
                          <a:rPr lang="en-US" i="1">
                            <a:latin typeface="Cambria Math" panose="02040503050406030204" pitchFamily="18" charset="0"/>
                          </a:rPr>
                          <m:t>𝑇</m:t>
                        </m:r>
                      </m:sup>
                    </m:sSup>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𝑓</m:t>
                            </m:r>
                          </m:sub>
                        </m:sSub>
                      </m:e>
                    </m:d>
                    <m:r>
                      <a:rPr lang="en-US" i="1">
                        <a:latin typeface="Cambria Math" panose="02040503050406030204" pitchFamily="18" charset="0"/>
                      </a:rPr>
                      <m:t>𝐹</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𝑓</m:t>
                            </m:r>
                          </m:sub>
                        </m:sSub>
                      </m:e>
                    </m:d>
                    <m:r>
                      <a:rPr lang="en-US" i="1">
                        <a:latin typeface="Cambria Math" panose="02040503050406030204" pitchFamily="18" charset="0"/>
                      </a:rPr>
                      <m:t>𝑋</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𝑓</m:t>
                            </m:r>
                          </m:sub>
                        </m:sSub>
                      </m:e>
                    </m:d>
                    <m:r>
                      <a:rPr lang="en-US">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nary>
                      <m:naryPr>
                        <m:limLoc m:val="undOvr"/>
                        <m:ctrlPr>
                          <a:rPr lang="en-US" i="1">
                            <a:latin typeface="Cambria Math" panose="02040503050406030204" pitchFamily="18" charset="0"/>
                          </a:rPr>
                        </m:ctrlPr>
                      </m:naryPr>
                      <m:sub>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0</m:t>
                            </m:r>
                          </m:sub>
                        </m:sSub>
                      </m:sub>
                      <m:sup>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𝑓</m:t>
                            </m:r>
                          </m:sub>
                        </m:sSub>
                      </m:sup>
                      <m:e>
                        <m:d>
                          <m:dPr>
                            <m:begChr m:val="["/>
                            <m:endChr m:val="]"/>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𝑇</m:t>
                                </m:r>
                              </m:sup>
                            </m:sSup>
                            <m:d>
                              <m:dPr>
                                <m:ctrlPr>
                                  <a:rPr lang="en-US"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𝑄𝑋</m:t>
                            </m:r>
                            <m:d>
                              <m:dPr>
                                <m:ctrlPr>
                                  <a:rPr lang="en-US"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𝑈</m:t>
                                </m:r>
                              </m:e>
                              <m:sup>
                                <m:r>
                                  <a:rPr lang="en-US" i="1">
                                    <a:latin typeface="Cambria Math" panose="02040503050406030204" pitchFamily="18" charset="0"/>
                                  </a:rPr>
                                  <m:t>𝑇</m:t>
                                </m:r>
                              </m:sup>
                            </m:sSup>
                            <m:d>
                              <m:dPr>
                                <m:ctrlPr>
                                  <a:rPr lang="en-US"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𝑅𝑈</m:t>
                            </m:r>
                            <m:d>
                              <m:dPr>
                                <m:ctrlPr>
                                  <a:rPr lang="en-US" i="1">
                                    <a:latin typeface="Cambria Math" panose="02040503050406030204" pitchFamily="18" charset="0"/>
                                  </a:rPr>
                                </m:ctrlPr>
                              </m:dPr>
                              <m:e>
                                <m:r>
                                  <a:rPr lang="en-US" i="1">
                                    <a:latin typeface="Cambria Math" panose="02040503050406030204" pitchFamily="18" charset="0"/>
                                  </a:rPr>
                                  <m:t>𝑡</m:t>
                                </m:r>
                              </m:e>
                            </m:d>
                          </m:e>
                        </m:d>
                        <m:r>
                          <a:rPr lang="en-US" i="1">
                            <a:latin typeface="Cambria Math" panose="02040503050406030204" pitchFamily="18" charset="0"/>
                          </a:rPr>
                          <m:t>𝑑𝑡</m:t>
                        </m:r>
                      </m:e>
                    </m:nary>
                  </m:oMath>
                </a14:m>
                <a:endParaRPr lang="en-US" dirty="0" smtClean="0"/>
              </a:p>
              <a:p>
                <a:endParaRPr lang="en-US" dirty="0" smtClean="0"/>
              </a:p>
              <a:p>
                <a:endParaRPr lang="en-US" dirty="0"/>
              </a:p>
              <a:p>
                <a:r>
                  <a:rPr lang="en-US" dirty="0" smtClean="0"/>
                  <a:t>Were</a:t>
                </a:r>
              </a:p>
              <a:p>
                <a:pPr lvl="1"/>
                <a14:m>
                  <m:oMath xmlns:m="http://schemas.openxmlformats.org/officeDocument/2006/math">
                    <m:r>
                      <a:rPr lang="en-US" i="1">
                        <a:latin typeface="Cambria Math" panose="02040503050406030204" pitchFamily="18" charset="0"/>
                      </a:rPr>
                      <m:t>𝐹</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𝑓</m:t>
                            </m:r>
                          </m:sub>
                        </m:sSub>
                      </m:e>
                    </m:d>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0</m:t>
                    </m:r>
                  </m:oMath>
                </a14:m>
                <a:r>
                  <a:rPr lang="en-US" dirty="0" smtClean="0"/>
                  <a:t>; Symmetric +</a:t>
                </a:r>
                <a:r>
                  <a:rPr lang="en-US" dirty="0" err="1" smtClean="0"/>
                  <a:t>ve</a:t>
                </a:r>
                <a:r>
                  <a:rPr lang="en-US" dirty="0" smtClean="0"/>
                  <a:t> semi definite matrix called terminal cost weighting matrix (</a:t>
                </a:r>
                <a:r>
                  <a:rPr lang="en-US" dirty="0" err="1"/>
                  <a:t>nxn</a:t>
                </a:r>
                <a:r>
                  <a:rPr lang="en-US" dirty="0"/>
                  <a:t> </a:t>
                </a:r>
                <a:r>
                  <a:rPr lang="en-US" dirty="0" smtClean="0"/>
                  <a:t>)</a:t>
                </a:r>
              </a:p>
              <a:p>
                <a:pPr lvl="1"/>
                <a14:m>
                  <m:oMath xmlns:m="http://schemas.openxmlformats.org/officeDocument/2006/math">
                    <m:r>
                      <a:rPr lang="en-US" i="1">
                        <a:latin typeface="Cambria Math" panose="02040503050406030204" pitchFamily="18" charset="0"/>
                      </a:rPr>
                      <m:t>𝑄</m:t>
                    </m:r>
                    <m:r>
                      <a:rPr lang="en-US" i="1">
                        <a:latin typeface="Cambria Math" panose="02040503050406030204" pitchFamily="18" charset="0"/>
                        <a:ea typeface="Cambria Math" panose="02040503050406030204" pitchFamily="18" charset="0"/>
                      </a:rPr>
                      <m:t>≥0</m:t>
                    </m:r>
                  </m:oMath>
                </a14:m>
                <a:r>
                  <a:rPr lang="en-US" dirty="0"/>
                  <a:t>; </a:t>
                </a:r>
                <a:r>
                  <a:rPr lang="en-US" dirty="0" smtClean="0"/>
                  <a:t>	 </a:t>
                </a:r>
                <a:r>
                  <a:rPr lang="en-US" dirty="0"/>
                  <a:t>Symmetric +</a:t>
                </a:r>
                <a:r>
                  <a:rPr lang="en-US" dirty="0" err="1"/>
                  <a:t>ve</a:t>
                </a:r>
                <a:r>
                  <a:rPr lang="en-US" dirty="0" smtClean="0"/>
                  <a:t> </a:t>
                </a:r>
                <a:r>
                  <a:rPr lang="en-US" dirty="0"/>
                  <a:t>semi definite matrix called state </a:t>
                </a:r>
                <a:r>
                  <a:rPr lang="en-US" dirty="0" smtClean="0"/>
                  <a:t>weighting matrix.</a:t>
                </a:r>
                <a:r>
                  <a:rPr lang="en-US" dirty="0"/>
                  <a:t> (</a:t>
                </a:r>
                <a:r>
                  <a:rPr lang="en-US" dirty="0" err="1"/>
                  <a:t>nxn</a:t>
                </a:r>
                <a:r>
                  <a:rPr lang="en-US" dirty="0"/>
                  <a:t> </a:t>
                </a:r>
                <a:r>
                  <a:rPr lang="en-US" dirty="0" smtClean="0"/>
                  <a:t>) </a:t>
                </a:r>
              </a:p>
              <a:p>
                <a:pPr lvl="1"/>
                <a14:m>
                  <m:oMath xmlns:m="http://schemas.openxmlformats.org/officeDocument/2006/math">
                    <m:r>
                      <a:rPr lang="en-US" b="0" i="1" smtClean="0">
                        <a:latin typeface="Cambria Math" panose="02040503050406030204" pitchFamily="18" charset="0"/>
                      </a:rPr>
                      <m:t>𝑅</m:t>
                    </m:r>
                    <m:r>
                      <a:rPr lang="en-US" i="1" smtClean="0">
                        <a:latin typeface="Cambria Math" panose="02040503050406030204" pitchFamily="18" charset="0"/>
                        <a:ea typeface="Cambria Math" panose="02040503050406030204" pitchFamily="18" charset="0"/>
                      </a:rPr>
                      <m:t>&gt;</m:t>
                    </m:r>
                    <m:r>
                      <a:rPr lang="en-US" i="1">
                        <a:latin typeface="Cambria Math" panose="02040503050406030204" pitchFamily="18" charset="0"/>
                        <a:ea typeface="Cambria Math" panose="02040503050406030204" pitchFamily="18" charset="0"/>
                      </a:rPr>
                      <m:t>0</m:t>
                    </m:r>
                  </m:oMath>
                </a14:m>
                <a:r>
                  <a:rPr lang="en-US" dirty="0"/>
                  <a:t>; 	 Symmetric +</a:t>
                </a:r>
                <a:r>
                  <a:rPr lang="en-US" dirty="0" err="1"/>
                  <a:t>ve</a:t>
                </a:r>
                <a:r>
                  <a:rPr lang="en-US" dirty="0"/>
                  <a:t> </a:t>
                </a:r>
                <a:r>
                  <a:rPr lang="en-US" dirty="0" smtClean="0"/>
                  <a:t>definite </a:t>
                </a:r>
                <a:r>
                  <a:rPr lang="en-US" dirty="0"/>
                  <a:t>matrix called </a:t>
                </a:r>
                <a:r>
                  <a:rPr lang="en-US" dirty="0" smtClean="0"/>
                  <a:t>control weighting matrix. (</a:t>
                </a:r>
                <a:r>
                  <a:rPr lang="en-US" dirty="0" err="1" smtClean="0"/>
                  <a:t>mxm</a:t>
                </a:r>
                <a:r>
                  <a:rPr lang="en-US" dirty="0" smtClean="0"/>
                  <a:t> )</a:t>
                </a:r>
              </a:p>
              <a:p>
                <a:pPr lvl="1"/>
                <a:r>
                  <a:rPr lang="en-US" dirty="0" smtClean="0"/>
                  <a:t>½ is intentionally multiplied here, which will be canceled out latter on and we know that if we multiply an objective function with some scalar value, its optimal point will not change only function value will change.  </a:t>
                </a:r>
                <a:endParaRPr lang="en-US" dirty="0"/>
              </a:p>
              <a:p>
                <a:pPr lvl="1"/>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928" r="-870"/>
                </a:stretch>
              </a:blipFill>
            </p:spPr>
            <p:txBody>
              <a:bodyPr/>
              <a:lstStyle/>
              <a:p>
                <a:r>
                  <a:rPr lang="en-US">
                    <a:noFill/>
                  </a:rPr>
                  <a:t> </a:t>
                </a:r>
              </a:p>
            </p:txBody>
          </p:sp>
        </mc:Fallback>
      </mc:AlternateContent>
      <p:sp>
        <p:nvSpPr>
          <p:cNvPr id="4" name="Left Brace 3"/>
          <p:cNvSpPr/>
          <p:nvPr/>
        </p:nvSpPr>
        <p:spPr>
          <a:xfrm rot="16200000">
            <a:off x="3500650" y="1235121"/>
            <a:ext cx="313899" cy="2838734"/>
          </a:xfrm>
          <a:prstGeom prst="leftBrace">
            <a:avLst>
              <a:gd name="adj1" fmla="val 8333"/>
              <a:gd name="adj2" fmla="val 49519"/>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 name="TextBox 4"/>
              <p:cNvSpPr txBox="1"/>
              <p:nvPr/>
            </p:nvSpPr>
            <p:spPr>
              <a:xfrm>
                <a:off x="2906973" y="2946375"/>
                <a:ext cx="2579813" cy="688330"/>
              </a:xfrm>
              <a:prstGeom prst="rect">
                <a:avLst/>
              </a:prstGeom>
              <a:noFill/>
            </p:spPr>
            <p:txBody>
              <a:bodyPr wrap="square" rtlCol="0">
                <a:spAutoFit/>
              </a:bodyPr>
              <a:lstStyle/>
              <a:p>
                <a:r>
                  <a:rPr lang="en-US" dirty="0" smtClean="0"/>
                  <a:t>Terminal Cost functional </a:t>
                </a:r>
                <a14:m>
                  <m:oMath xmlns:m="http://schemas.openxmlformats.org/officeDocument/2006/math">
                    <m:r>
                      <a:rPr lang="en-US" b="0" i="1" smtClean="0">
                        <a:latin typeface="Cambria Math" panose="02040503050406030204" pitchFamily="18" charset="0"/>
                      </a:rPr>
                      <m:t>𝑆</m:t>
                    </m:r>
                    <m:d>
                      <m:dPr>
                        <m:ctrlPr>
                          <a:rPr lang="en-US" b="0" i="1" smtClean="0">
                            <a:latin typeface="Cambria Math" panose="02040503050406030204" pitchFamily="18" charset="0"/>
                          </a:rPr>
                        </m:ctrlPr>
                      </m:dPr>
                      <m:e>
                        <m:r>
                          <a:rPr lang="en-US" i="1">
                            <a:latin typeface="Cambria Math" panose="02040503050406030204" pitchFamily="18" charset="0"/>
                          </a:rPr>
                          <m:t>𝑋</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𝑓</m:t>
                                </m:r>
                              </m:sub>
                            </m:sSub>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𝑓</m:t>
                            </m:r>
                          </m:sub>
                        </m:sSub>
                      </m:e>
                    </m:d>
                  </m:oMath>
                </a14:m>
                <a:endParaRPr 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2906973" y="2946375"/>
                <a:ext cx="2579813" cy="688330"/>
              </a:xfrm>
              <a:prstGeom prst="rect">
                <a:avLst/>
              </a:prstGeom>
              <a:blipFill rotWithShape="0">
                <a:blip r:embed="rId3"/>
                <a:stretch>
                  <a:fillRect l="-2128" t="-4425" b="-5310"/>
                </a:stretch>
              </a:blipFill>
            </p:spPr>
            <p:txBody>
              <a:bodyPr/>
              <a:lstStyle/>
              <a:p>
                <a:r>
                  <a:rPr lang="en-US">
                    <a:noFill/>
                  </a:rPr>
                  <a:t> </a:t>
                </a:r>
              </a:p>
            </p:txBody>
          </p:sp>
        </mc:Fallback>
      </mc:AlternateContent>
      <p:sp>
        <p:nvSpPr>
          <p:cNvPr id="6" name="Left Brace 5"/>
          <p:cNvSpPr/>
          <p:nvPr/>
        </p:nvSpPr>
        <p:spPr>
          <a:xfrm rot="16200000">
            <a:off x="7978257" y="21606"/>
            <a:ext cx="313898" cy="5265762"/>
          </a:xfrm>
          <a:prstGeom prst="leftBrace">
            <a:avLst>
              <a:gd name="adj1" fmla="val 8333"/>
              <a:gd name="adj2" fmla="val 49519"/>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7" name="TextBox 6"/>
          <p:cNvSpPr txBox="1"/>
          <p:nvPr/>
        </p:nvSpPr>
        <p:spPr>
          <a:xfrm>
            <a:off x="6989930" y="2931182"/>
            <a:ext cx="2860726" cy="369332"/>
          </a:xfrm>
          <a:prstGeom prst="rect">
            <a:avLst/>
          </a:prstGeom>
          <a:noFill/>
        </p:spPr>
        <p:txBody>
          <a:bodyPr wrap="square" rtlCol="0">
            <a:spAutoFit/>
          </a:bodyPr>
          <a:lstStyle/>
          <a:p>
            <a:r>
              <a:rPr lang="en-US" dirty="0" smtClean="0"/>
              <a:t>Integral  Cost functional </a:t>
            </a:r>
            <a:endParaRPr lang="en-US" dirty="0"/>
          </a:p>
        </p:txBody>
      </p:sp>
    </p:spTree>
    <p:extLst>
      <p:ext uri="{BB962C8B-B14F-4D97-AF65-F5344CB8AC3E}">
        <p14:creationId xmlns:p14="http://schemas.microsoft.com/office/powerpoint/2010/main" val="15727448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finite time LQR problem…</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70000" lnSpcReduction="20000"/>
              </a:bodyPr>
              <a:lstStyle/>
              <a:p>
                <a:pPr algn="just"/>
                <a:r>
                  <a:rPr lang="en-US" dirty="0" smtClean="0"/>
                  <a:t>Above problem is known as finite time LQR problem.</a:t>
                </a:r>
              </a:p>
              <a:p>
                <a:pPr algn="just"/>
                <a:r>
                  <a:rPr lang="en-US" dirty="0" smtClean="0"/>
                  <a:t>Implication of various weighting matrices </a:t>
                </a:r>
              </a:p>
              <a:p>
                <a:pPr marL="571500" indent="-571500" algn="just">
                  <a:buFont typeface="+mj-lt"/>
                  <a:buAutoNum type="romanUcPeriod"/>
                </a:pPr>
                <a:r>
                  <a:rPr lang="en-US" dirty="0" smtClean="0"/>
                  <a:t>Q(t): To keep the state “small”, the integration of the expression </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d>
                      <m:dPr>
                        <m:begChr m:val="["/>
                        <m:endChr m:val="]"/>
                        <m:ctrlPr>
                          <a:rPr lang="en-US" i="1" smtClean="0">
                            <a:latin typeface="Cambria Math" panose="02040503050406030204" pitchFamily="18" charset="0"/>
                          </a:rPr>
                        </m:ctrlPr>
                      </m:dPr>
                      <m:e>
                        <m:sSup>
                          <m:sSupPr>
                            <m:ctrlPr>
                              <a:rPr lang="en-US" i="1">
                                <a:latin typeface="Cambria Math" panose="02040503050406030204" pitchFamily="18" charset="0"/>
                              </a:rPr>
                            </m:ctrlPr>
                          </m:sSupPr>
                          <m:e>
                            <m:r>
                              <a:rPr lang="en-US" b="0" i="1" smtClean="0">
                                <a:latin typeface="Cambria Math" panose="02040503050406030204" pitchFamily="18" charset="0"/>
                              </a:rPr>
                              <m:t>𝑋</m:t>
                            </m:r>
                          </m:e>
                          <m:sup>
                            <m:r>
                              <a:rPr lang="en-US" i="1">
                                <a:latin typeface="Cambria Math" panose="02040503050406030204" pitchFamily="18" charset="0"/>
                              </a:rPr>
                              <m:t>𝑇</m:t>
                            </m:r>
                          </m:sup>
                        </m:sSup>
                        <m:d>
                          <m:dPr>
                            <m:ctrlPr>
                              <a:rPr lang="en-US"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𝑅</m:t>
                        </m:r>
                        <m:r>
                          <a:rPr lang="en-US" b="0" i="1" smtClean="0">
                            <a:latin typeface="Cambria Math" panose="02040503050406030204" pitchFamily="18" charset="0"/>
                          </a:rPr>
                          <m:t>𝑋</m:t>
                        </m:r>
                        <m:d>
                          <m:dPr>
                            <m:ctrlPr>
                              <a:rPr lang="en-US" i="1">
                                <a:latin typeface="Cambria Math" panose="02040503050406030204" pitchFamily="18" charset="0"/>
                              </a:rPr>
                            </m:ctrlPr>
                          </m:dPr>
                          <m:e>
                            <m:r>
                              <a:rPr lang="en-US" i="1">
                                <a:latin typeface="Cambria Math" panose="02040503050406030204" pitchFamily="18" charset="0"/>
                              </a:rPr>
                              <m:t>𝑡</m:t>
                            </m:r>
                          </m:e>
                        </m:d>
                      </m:e>
                    </m:d>
                  </m:oMath>
                </a14:m>
                <a:r>
                  <a:rPr lang="en-US" dirty="0" smtClean="0"/>
                  <a:t>should be small and +</a:t>
                </a:r>
                <a:r>
                  <a:rPr lang="en-US" dirty="0" err="1" smtClean="0"/>
                  <a:t>ve</a:t>
                </a:r>
                <a:r>
                  <a:rPr lang="en-US" dirty="0" smtClean="0"/>
                  <a:t> </a:t>
                </a:r>
                <a14:m>
                  <m:oMath xmlns:m="http://schemas.openxmlformats.org/officeDocument/2006/math">
                    <m:r>
                      <a:rPr lang="en-US" b="0" i="0" smtClean="0">
                        <a:latin typeface="Cambria Math" panose="02040503050406030204" pitchFamily="18" charset="0"/>
                      </a:rPr>
                      <m:t>⇒</m:t>
                    </m:r>
                    <m:r>
                      <a:rPr lang="en-US" i="1">
                        <a:latin typeface="Cambria Math" panose="02040503050406030204" pitchFamily="18" charset="0"/>
                      </a:rPr>
                      <m:t>𝑄</m:t>
                    </m:r>
                    <m:r>
                      <a:rPr lang="en-US" i="1">
                        <a:latin typeface="Cambria Math" panose="02040503050406030204" pitchFamily="18" charset="0"/>
                        <a:ea typeface="Cambria Math" panose="02040503050406030204" pitchFamily="18" charset="0"/>
                      </a:rPr>
                      <m:t>≥0</m:t>
                    </m:r>
                  </m:oMath>
                </a14:m>
                <a:endParaRPr lang="en-US" dirty="0">
                  <a:ea typeface="Cambria Math" panose="02040503050406030204" pitchFamily="18" charset="0"/>
                </a:endParaRPr>
              </a:p>
              <a:p>
                <a:pPr marL="571500" indent="-571500" algn="just">
                  <a:buFont typeface="+mj-lt"/>
                  <a:buAutoNum type="romanUcPeriod"/>
                </a:pPr>
                <a:r>
                  <a:rPr lang="en-US" dirty="0" smtClean="0"/>
                  <a:t>R(t</a:t>
                </a:r>
                <a:r>
                  <a:rPr lang="en-US" dirty="0"/>
                  <a:t>): To keep the </a:t>
                </a:r>
                <a:r>
                  <a:rPr lang="en-US" dirty="0" smtClean="0"/>
                  <a:t>control effort </a:t>
                </a:r>
                <a:r>
                  <a:rPr lang="en-US" dirty="0"/>
                  <a:t>“small”, the integration of the expression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d>
                      <m:dPr>
                        <m:begChr m:val="["/>
                        <m:endChr m:val="]"/>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b="0" i="1" smtClean="0">
                                <a:latin typeface="Cambria Math" panose="02040503050406030204" pitchFamily="18" charset="0"/>
                              </a:rPr>
                              <m:t>𝑈</m:t>
                            </m:r>
                          </m:e>
                          <m:sup>
                            <m:r>
                              <a:rPr lang="en-US" i="1">
                                <a:latin typeface="Cambria Math" panose="02040503050406030204" pitchFamily="18" charset="0"/>
                              </a:rPr>
                              <m:t>𝑇</m:t>
                            </m:r>
                          </m:sup>
                        </m:sSup>
                        <m:d>
                          <m:dPr>
                            <m:ctrlPr>
                              <a:rPr lang="en-US"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𝑅</m:t>
                        </m:r>
                        <m:r>
                          <a:rPr lang="en-US" b="0" i="1" smtClean="0">
                            <a:latin typeface="Cambria Math" panose="02040503050406030204" pitchFamily="18" charset="0"/>
                          </a:rPr>
                          <m:t>𝑈</m:t>
                        </m:r>
                        <m:d>
                          <m:dPr>
                            <m:ctrlPr>
                              <a:rPr lang="en-US" i="1">
                                <a:latin typeface="Cambria Math" panose="02040503050406030204" pitchFamily="18" charset="0"/>
                              </a:rPr>
                            </m:ctrlPr>
                          </m:dPr>
                          <m:e>
                            <m:r>
                              <a:rPr lang="en-US" i="1">
                                <a:latin typeface="Cambria Math" panose="02040503050406030204" pitchFamily="18" charset="0"/>
                              </a:rPr>
                              <m:t>𝑡</m:t>
                            </m:r>
                          </m:e>
                        </m:d>
                      </m:e>
                    </m:d>
                  </m:oMath>
                </a14:m>
                <a:r>
                  <a:rPr lang="en-US" dirty="0" smtClean="0"/>
                  <a:t> should </a:t>
                </a:r>
                <a:r>
                  <a:rPr lang="en-US" dirty="0"/>
                  <a:t>be small and +</a:t>
                </a:r>
                <a:r>
                  <a:rPr lang="en-US" dirty="0" err="1"/>
                  <a:t>ve</a:t>
                </a:r>
                <a:r>
                  <a:rPr lang="en-US" dirty="0"/>
                  <a:t> </a:t>
                </a:r>
                <a14:m>
                  <m:oMath xmlns:m="http://schemas.openxmlformats.org/officeDocument/2006/math">
                    <m:r>
                      <a:rPr lang="en-US">
                        <a:latin typeface="Cambria Math" panose="02040503050406030204" pitchFamily="18" charset="0"/>
                      </a:rPr>
                      <m:t>⇒</m:t>
                    </m:r>
                    <m:r>
                      <a:rPr lang="en-US" b="0" i="1" smtClean="0">
                        <a:latin typeface="Cambria Math" panose="02040503050406030204" pitchFamily="18" charset="0"/>
                      </a:rPr>
                      <m:t>𝑅</m:t>
                    </m:r>
                    <m:r>
                      <a:rPr lang="en-US" b="0" i="1" smtClean="0">
                        <a:latin typeface="Cambria Math" panose="02040503050406030204" pitchFamily="18" charset="0"/>
                        <a:ea typeface="Cambria Math" panose="02040503050406030204" pitchFamily="18" charset="0"/>
                      </a:rPr>
                      <m:t>&gt;</m:t>
                    </m:r>
                    <m:r>
                      <a:rPr lang="en-US" i="1">
                        <a:latin typeface="Cambria Math" panose="02040503050406030204" pitchFamily="18" charset="0"/>
                        <a:ea typeface="Cambria Math" panose="02040503050406030204" pitchFamily="18" charset="0"/>
                      </a:rPr>
                      <m:t>0</m:t>
                    </m:r>
                  </m:oMath>
                </a14:m>
                <a:r>
                  <a:rPr lang="en-US" dirty="0" smtClean="0">
                    <a:ea typeface="Cambria Math" panose="02040503050406030204" pitchFamily="18" charset="0"/>
                  </a:rPr>
                  <a:t>. If R=0 that means there is no control effort (no input), so R can’t be zero. </a:t>
                </a:r>
              </a:p>
              <a:p>
                <a:pPr marL="571500" indent="-571500" algn="just">
                  <a:buFont typeface="+mj-lt"/>
                  <a:buAutoNum type="romanUcPeriod"/>
                </a:pPr>
                <a:r>
                  <a:rPr lang="en-US" dirty="0" smtClean="0">
                    <a:ea typeface="Cambria Math" panose="02040503050406030204" pitchFamily="18" charset="0"/>
                  </a:rPr>
                  <a:t>U(t): There are no constraint imposed on the control input U(t) which is very important to design a closed loop control system. </a:t>
                </a:r>
              </a:p>
              <a:p>
                <a:pPr marL="571500" indent="-571500" algn="just">
                  <a:buFont typeface="+mj-lt"/>
                  <a:buAutoNum type="romanUcPeriod"/>
                </a:pPr>
                <a:r>
                  <a:rPr lang="en-US" dirty="0" smtClean="0">
                    <a:ea typeface="Cambria Math" panose="02040503050406030204" pitchFamily="18" charset="0"/>
                  </a:rPr>
                  <a:t>Infinite final time: When </a:t>
                </a:r>
                <a14:m>
                  <m:oMath xmlns:m="http://schemas.openxmlformats.org/officeDocument/2006/math">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𝑡</m:t>
                        </m:r>
                      </m:e>
                      <m:sub>
                        <m:r>
                          <a:rPr lang="en-US" b="0" i="1" smtClean="0">
                            <a:latin typeface="Cambria Math" panose="02040503050406030204" pitchFamily="18" charset="0"/>
                            <a:ea typeface="Cambria Math" panose="02040503050406030204" pitchFamily="18" charset="0"/>
                          </a:rPr>
                          <m:t>𝑓</m:t>
                        </m:r>
                      </m:sub>
                    </m:sSub>
                    <m:r>
                      <a:rPr lang="en-US" i="1" smtClean="0">
                        <a:latin typeface="Cambria Math" panose="02040503050406030204" pitchFamily="18" charset="0"/>
                        <a:ea typeface="Cambria Math" panose="02040503050406030204" pitchFamily="18" charset="0"/>
                      </a:rPr>
                      <m:t>→∞</m:t>
                    </m:r>
                  </m:oMath>
                </a14:m>
                <a:r>
                  <a:rPr lang="en-US" dirty="0" smtClean="0">
                    <a:ea typeface="Cambria Math" panose="02040503050406030204" pitchFamily="18" charset="0"/>
                  </a:rPr>
                  <a:t> . This is know as </a:t>
                </a:r>
                <a:r>
                  <a:rPr lang="en-US" b="1" dirty="0"/>
                  <a:t>Infinite time LQR Problem </a:t>
                </a:r>
                <a:r>
                  <a:rPr lang="en-US" dirty="0" smtClean="0"/>
                  <a:t>or </a:t>
                </a:r>
                <a:r>
                  <a:rPr lang="en-US" b="1" dirty="0" smtClean="0"/>
                  <a:t>Infinite Horizon control problem</a:t>
                </a:r>
                <a:r>
                  <a:rPr lang="en-US" dirty="0" smtClean="0"/>
                  <a:t>. In this case terminal cost will be zero because </a:t>
                </a:r>
                <a14:m>
                  <m:oMath xmlns:m="http://schemas.openxmlformats.org/officeDocument/2006/math">
                    <m:r>
                      <a:rPr lang="en-US" i="1">
                        <a:latin typeface="Cambria Math" panose="02040503050406030204" pitchFamily="18" charset="0"/>
                      </a:rPr>
                      <m:t>𝑋</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𝑓</m:t>
                            </m:r>
                          </m:sub>
                        </m:sSub>
                      </m:e>
                    </m:d>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0</m:t>
                    </m:r>
                  </m:oMath>
                </a14:m>
                <a:r>
                  <a:rPr lang="en-US" dirty="0" smtClean="0"/>
                  <a:t>  (final state is close to origin, Asymptotically stable ) when </a:t>
                </a: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𝑡</m:t>
                        </m:r>
                      </m:e>
                      <m:sub>
                        <m:r>
                          <a:rPr lang="en-US" i="1">
                            <a:latin typeface="Cambria Math" panose="02040503050406030204" pitchFamily="18" charset="0"/>
                            <a:ea typeface="Cambria Math" panose="02040503050406030204" pitchFamily="18" charset="0"/>
                          </a:rPr>
                          <m:t>𝑓</m:t>
                        </m:r>
                      </m:sub>
                    </m:sSub>
                    <m:r>
                      <a:rPr lang="en-US" i="1">
                        <a:latin typeface="Cambria Math" panose="02040503050406030204" pitchFamily="18" charset="0"/>
                        <a:ea typeface="Cambria Math" panose="02040503050406030204" pitchFamily="18" charset="0"/>
                      </a:rPr>
                      <m:t>→∞</m:t>
                    </m:r>
                  </m:oMath>
                </a14:m>
                <a:r>
                  <a:rPr lang="en-US" dirty="0" smtClean="0"/>
                  <a:t> so </a:t>
                </a:r>
                <a14:m>
                  <m:oMath xmlns:m="http://schemas.openxmlformats.org/officeDocument/2006/math">
                    <m:r>
                      <a:rPr lang="en-US" i="1">
                        <a:latin typeface="Cambria Math" panose="02040503050406030204" pitchFamily="18" charset="0"/>
                      </a:rPr>
                      <m:t>𝐹</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𝑓</m:t>
                            </m:r>
                          </m:sub>
                        </m:sSub>
                      </m:e>
                    </m:d>
                    <m:r>
                      <a:rPr lang="en-US" b="0" i="1" smtClean="0">
                        <a:latin typeface="Cambria Math" panose="02040503050406030204" pitchFamily="18" charset="0"/>
                      </a:rPr>
                      <m:t>=0</m:t>
                    </m:r>
                  </m:oMath>
                </a14:m>
                <a:r>
                  <a:rPr lang="en-US" dirty="0" smtClean="0"/>
                  <a:t>.</a:t>
                </a:r>
              </a:p>
              <a:p>
                <a:pPr marL="0" indent="0" algn="just">
                  <a:buNone/>
                </a:pPr>
                <a:r>
                  <a:rPr lang="en-US" dirty="0" smtClean="0"/>
                  <a:t>	Now P.I. will be </a:t>
                </a:r>
                <a14:m>
                  <m:oMath xmlns:m="http://schemas.openxmlformats.org/officeDocument/2006/math">
                    <m:r>
                      <a:rPr lang="en-US" b="0" i="1" smtClean="0">
                        <a:latin typeface="Cambria Math" panose="02040503050406030204" pitchFamily="18" charset="0"/>
                      </a:rPr>
                      <m:t>𝐽</m:t>
                    </m:r>
                    <m:d>
                      <m:dPr>
                        <m:ctrlPr>
                          <a:rPr lang="en-US" b="0" i="1" smtClean="0">
                            <a:latin typeface="Cambria Math" panose="02040503050406030204" pitchFamily="18" charset="0"/>
                          </a:rPr>
                        </m:ctrlPr>
                      </m:dPr>
                      <m:e>
                        <m:r>
                          <a:rPr lang="en-US" b="0" i="1" smtClean="0">
                            <a:latin typeface="Cambria Math" panose="02040503050406030204" pitchFamily="18" charset="0"/>
                          </a:rPr>
                          <m:t>.</m:t>
                        </m:r>
                      </m:e>
                    </m:d>
                    <m:r>
                      <a:rPr lang="en-US" b="0" i="1" smtClean="0">
                        <a:latin typeface="Cambria Math" panose="02040503050406030204" pitchFamily="18" charset="0"/>
                      </a:rPr>
                      <m:t>=</m:t>
                    </m:r>
                    <m:nary>
                      <m:naryPr>
                        <m:limLoc m:val="undOvr"/>
                        <m:ctrlPr>
                          <a:rPr lang="en-US" i="1">
                            <a:latin typeface="Cambria Math" panose="02040503050406030204" pitchFamily="18" charset="0"/>
                          </a:rPr>
                        </m:ctrlPr>
                      </m:naryPr>
                      <m:sub>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0</m:t>
                            </m:r>
                          </m:sub>
                        </m:sSub>
                      </m:sub>
                      <m:sup>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𝑓</m:t>
                            </m:r>
                          </m:sub>
                        </m:sSub>
                      </m:sup>
                      <m:e>
                        <m:d>
                          <m:dPr>
                            <m:begChr m:val="["/>
                            <m:endChr m:val="]"/>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𝑇</m:t>
                                </m:r>
                              </m:sup>
                            </m:sSup>
                            <m:d>
                              <m:dPr>
                                <m:ctrlPr>
                                  <a:rPr lang="en-US"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𝑄𝑋</m:t>
                            </m:r>
                            <m:d>
                              <m:dPr>
                                <m:ctrlPr>
                                  <a:rPr lang="en-US"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𝑈</m:t>
                                </m:r>
                              </m:e>
                              <m:sup>
                                <m:r>
                                  <a:rPr lang="en-US" i="1">
                                    <a:latin typeface="Cambria Math" panose="02040503050406030204" pitchFamily="18" charset="0"/>
                                  </a:rPr>
                                  <m:t>𝑇</m:t>
                                </m:r>
                              </m:sup>
                            </m:sSup>
                            <m:d>
                              <m:dPr>
                                <m:ctrlPr>
                                  <a:rPr lang="en-US"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𝑅𝑈</m:t>
                            </m:r>
                            <m:d>
                              <m:dPr>
                                <m:ctrlPr>
                                  <a:rPr lang="en-US" i="1">
                                    <a:latin typeface="Cambria Math" panose="02040503050406030204" pitchFamily="18" charset="0"/>
                                  </a:rPr>
                                </m:ctrlPr>
                              </m:dPr>
                              <m:e>
                                <m:r>
                                  <a:rPr lang="en-US" i="1">
                                    <a:latin typeface="Cambria Math" panose="02040503050406030204" pitchFamily="18" charset="0"/>
                                  </a:rPr>
                                  <m:t>𝑡</m:t>
                                </m:r>
                              </m:e>
                            </m:d>
                          </m:e>
                        </m:d>
                        <m:r>
                          <a:rPr lang="en-US" i="1">
                            <a:latin typeface="Cambria Math" panose="02040503050406030204" pitchFamily="18" charset="0"/>
                          </a:rPr>
                          <m:t>𝑑𝑡</m:t>
                        </m:r>
                      </m:e>
                    </m:nary>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638" t="-2521" r="-580" b="-12045"/>
                </a:stretch>
              </a:blipFill>
            </p:spPr>
            <p:txBody>
              <a:bodyPr/>
              <a:lstStyle/>
              <a:p>
                <a:r>
                  <a:rPr lang="en-US">
                    <a:noFill/>
                  </a:rPr>
                  <a:t> </a:t>
                </a:r>
              </a:p>
            </p:txBody>
          </p:sp>
        </mc:Fallback>
      </mc:AlternateContent>
    </p:spTree>
    <p:extLst>
      <p:ext uri="{BB962C8B-B14F-4D97-AF65-F5344CB8AC3E}">
        <p14:creationId xmlns:p14="http://schemas.microsoft.com/office/powerpoint/2010/main" val="17311846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 of finite time LQR Problem</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Consider following time varying system </a:t>
                </a:r>
              </a:p>
              <a:p>
                <a:pPr lvl="1"/>
                <a:r>
                  <a:rPr lang="en-US" dirty="0"/>
                  <a:t>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𝑋</m:t>
                        </m:r>
                      </m:e>
                    </m:acc>
                    <m:d>
                      <m:dPr>
                        <m:ctrlPr>
                          <a:rPr lang="en-US"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m:t>
                    </m:r>
                    <m:r>
                      <a:rPr lang="en-US" b="0" i="1" smtClean="0">
                        <a:latin typeface="Cambria Math" panose="02040503050406030204" pitchFamily="18" charset="0"/>
                      </a:rPr>
                      <m:t>𝑓</m:t>
                    </m:r>
                    <m:r>
                      <a:rPr lang="en-US" b="0" i="1" smtClean="0">
                        <a:latin typeface="Cambria Math" panose="02040503050406030204" pitchFamily="18" charset="0"/>
                      </a:rPr>
                      <m:t>(</m:t>
                    </m:r>
                    <m:r>
                      <a:rPr lang="en-US" i="1">
                        <a:latin typeface="Cambria Math" panose="02040503050406030204" pitchFamily="18" charset="0"/>
                      </a:rPr>
                      <m:t>𝑋</m:t>
                    </m:r>
                    <m:d>
                      <m:dPr>
                        <m:ctrlPr>
                          <a:rPr lang="en-US" i="1">
                            <a:latin typeface="Cambria Math" panose="02040503050406030204" pitchFamily="18" charset="0"/>
                          </a:rPr>
                        </m:ctrlPr>
                      </m:dPr>
                      <m:e>
                        <m:r>
                          <a:rPr lang="en-US" i="1">
                            <a:latin typeface="Cambria Math" panose="02040503050406030204" pitchFamily="18" charset="0"/>
                          </a:rPr>
                          <m:t>𝑡</m:t>
                        </m:r>
                      </m:e>
                    </m:d>
                    <m:r>
                      <a:rPr lang="en-US" b="0" i="1" smtClean="0">
                        <a:latin typeface="Cambria Math" panose="02040503050406030204" pitchFamily="18" charset="0"/>
                      </a:rPr>
                      <m:t>,</m:t>
                    </m:r>
                    <m:r>
                      <a:rPr lang="en-US" i="1">
                        <a:latin typeface="Cambria Math" panose="02040503050406030204" pitchFamily="18" charset="0"/>
                      </a:rPr>
                      <m:t>𝑈</m:t>
                    </m:r>
                    <m:d>
                      <m:dPr>
                        <m:ctrlPr>
                          <a:rPr lang="en-US" i="1">
                            <a:latin typeface="Cambria Math" panose="02040503050406030204" pitchFamily="18" charset="0"/>
                          </a:rPr>
                        </m:ctrlPr>
                      </m:dPr>
                      <m:e>
                        <m:r>
                          <a:rPr lang="en-US" i="1">
                            <a:latin typeface="Cambria Math" panose="02040503050406030204" pitchFamily="18" charset="0"/>
                          </a:rPr>
                          <m:t>𝑡</m:t>
                        </m:r>
                      </m:e>
                    </m:d>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m:t>
                    </m:r>
                  </m:oMath>
                </a14:m>
                <a:r>
                  <a:rPr lang="en-US" dirty="0" smtClean="0"/>
                  <a:t> </a:t>
                </a:r>
              </a:p>
              <a:p>
                <a:pPr lvl="1"/>
                <a14:m>
                  <m:oMath xmlns:m="http://schemas.openxmlformats.org/officeDocument/2006/math">
                    <m:r>
                      <a:rPr lang="en-US" b="0" i="1" smtClean="0">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𝑋</m:t>
                        </m:r>
                      </m:e>
                    </m:acc>
                    <m:d>
                      <m:dPr>
                        <m:ctrlPr>
                          <a:rPr lang="en-US"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m:t>
                    </m:r>
                    <m:r>
                      <a:rPr lang="en-US" i="1">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m:t>
                    </m:r>
                    <m:r>
                      <a:rPr lang="en-US" i="1">
                        <a:latin typeface="Cambria Math" panose="02040503050406030204" pitchFamily="18" charset="0"/>
                      </a:rPr>
                      <m:t>𝑋</m:t>
                    </m:r>
                    <m:d>
                      <m:dPr>
                        <m:ctrlPr>
                          <a:rPr lang="en-US"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m:t>
                    </m:r>
                    <m:r>
                      <a:rPr lang="en-US" i="1">
                        <a:latin typeface="Cambria Math" panose="02040503050406030204" pitchFamily="18" charset="0"/>
                      </a:rPr>
                      <m:t>𝐵</m:t>
                    </m:r>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r>
                      <a:rPr lang="en-US" i="1">
                        <a:latin typeface="Cambria Math" panose="02040503050406030204" pitchFamily="18" charset="0"/>
                      </a:rPr>
                      <m:t>𝑈</m:t>
                    </m:r>
                    <m:d>
                      <m:dPr>
                        <m:ctrlPr>
                          <a:rPr lang="en-US" i="1">
                            <a:latin typeface="Cambria Math" panose="02040503050406030204" pitchFamily="18" charset="0"/>
                          </a:rPr>
                        </m:ctrlPr>
                      </m:dPr>
                      <m:e>
                        <m:r>
                          <a:rPr lang="en-US" i="1">
                            <a:latin typeface="Cambria Math" panose="02040503050406030204" pitchFamily="18" charset="0"/>
                          </a:rPr>
                          <m:t>𝑡</m:t>
                        </m:r>
                      </m:e>
                    </m:d>
                  </m:oMath>
                </a14:m>
                <a:r>
                  <a:rPr lang="en-US" dirty="0"/>
                  <a:t>	</a:t>
                </a:r>
                <a:r>
                  <a:rPr lang="en-US" dirty="0" smtClean="0"/>
                  <a:t>	</a:t>
                </a:r>
                <a14:m>
                  <m:oMath xmlns:m="http://schemas.openxmlformats.org/officeDocument/2006/math">
                    <m:r>
                      <a:rPr lang="en-US" i="1">
                        <a:latin typeface="Cambria Math" panose="02040503050406030204" pitchFamily="18" charset="0"/>
                      </a:rPr>
                      <m:t>𝑋</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0</m:t>
                            </m:r>
                          </m:sub>
                        </m:sSub>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0</m:t>
                        </m:r>
                      </m:sub>
                    </m:sSub>
                  </m:oMath>
                </a14:m>
                <a:r>
                  <a:rPr lang="en-US" dirty="0"/>
                  <a:t>		</a:t>
                </a:r>
              </a:p>
              <a:p>
                <a:pPr lvl="1"/>
                <a14:m>
                  <m:oMath xmlns:m="http://schemas.openxmlformats.org/officeDocument/2006/math">
                    <m:r>
                      <a:rPr lang="en-US" i="1">
                        <a:latin typeface="Cambria Math" panose="02040503050406030204" pitchFamily="18" charset="0"/>
                      </a:rPr>
                      <m:t>𝑌</m:t>
                    </m:r>
                    <m:d>
                      <m:dPr>
                        <m:ctrlPr>
                          <a:rPr lang="en-US"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m:t>
                    </m:r>
                    <m:r>
                      <a:rPr lang="en-US" i="1">
                        <a:latin typeface="Cambria Math" panose="02040503050406030204" pitchFamily="18" charset="0"/>
                      </a:rPr>
                      <m:t>𝐶</m:t>
                    </m:r>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m:t>
                    </m:r>
                    <m:r>
                      <a:rPr lang="en-US" i="1">
                        <a:latin typeface="Cambria Math" panose="02040503050406030204" pitchFamily="18" charset="0"/>
                      </a:rPr>
                      <m:t>𝑋</m:t>
                    </m:r>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m:t>
                    </m:r>
                  </m:oMath>
                </a14:m>
                <a:r>
                  <a:rPr lang="en-US" dirty="0"/>
                  <a:t>	</a:t>
                </a:r>
                <a:endParaRPr lang="en-US" dirty="0" smtClean="0"/>
              </a:p>
              <a:p>
                <a:pPr lvl="1"/>
                <a:r>
                  <a:rPr lang="en-US" dirty="0" smtClean="0"/>
                  <a:t>P.I.</a:t>
                </a:r>
                <a:r>
                  <a:rPr lang="en-US" dirty="0"/>
                  <a:t>				</a:t>
                </a:r>
                <a:endParaRPr lang="en-US" dirty="0" smtClean="0"/>
              </a:p>
              <a:p>
                <a:pPr lvl="1"/>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𝐽</m:t>
                        </m:r>
                        <m:d>
                          <m:dPr>
                            <m:ctrlPr>
                              <a:rPr lang="en-US" i="1">
                                <a:latin typeface="Cambria Math" panose="02040503050406030204" pitchFamily="18" charset="0"/>
                              </a:rPr>
                            </m:ctrlPr>
                          </m:dPr>
                          <m:e>
                            <m:r>
                              <a:rPr lang="en-US" i="1">
                                <a:latin typeface="Cambria Math" panose="02040503050406030204" pitchFamily="18" charset="0"/>
                              </a:rPr>
                              <m:t>.</m:t>
                            </m:r>
                          </m:e>
                        </m:d>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r>
                          <a:rPr lang="en-US" i="1">
                            <a:latin typeface="Cambria Math" panose="02040503050406030204" pitchFamily="18" charset="0"/>
                          </a:rPr>
                          <m:t>𝑋</m:t>
                        </m:r>
                      </m:e>
                      <m:sup>
                        <m:r>
                          <a:rPr lang="en-US" i="1">
                            <a:latin typeface="Cambria Math" panose="02040503050406030204" pitchFamily="18" charset="0"/>
                          </a:rPr>
                          <m:t>𝑇</m:t>
                        </m:r>
                      </m:sup>
                    </m:sSup>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𝑓</m:t>
                            </m:r>
                          </m:sub>
                        </m:sSub>
                      </m:e>
                    </m:d>
                    <m:r>
                      <a:rPr lang="en-US" i="1">
                        <a:latin typeface="Cambria Math" panose="02040503050406030204" pitchFamily="18" charset="0"/>
                      </a:rPr>
                      <m:t>𝐹</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𝑓</m:t>
                            </m:r>
                          </m:sub>
                        </m:sSub>
                      </m:e>
                    </m:d>
                    <m:r>
                      <a:rPr lang="en-US" i="1">
                        <a:latin typeface="Cambria Math" panose="02040503050406030204" pitchFamily="18" charset="0"/>
                      </a:rPr>
                      <m:t>𝑋</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𝑓</m:t>
                            </m:r>
                          </m:sub>
                        </m:sSub>
                      </m:e>
                    </m:d>
                    <m:r>
                      <a:rPr lang="en-US">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nary>
                      <m:naryPr>
                        <m:limLoc m:val="undOvr"/>
                        <m:ctrlPr>
                          <a:rPr lang="en-US" i="1">
                            <a:latin typeface="Cambria Math" panose="02040503050406030204" pitchFamily="18" charset="0"/>
                          </a:rPr>
                        </m:ctrlPr>
                      </m:naryPr>
                      <m:sub>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0</m:t>
                            </m:r>
                          </m:sub>
                        </m:sSub>
                      </m:sub>
                      <m:sup>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𝑓</m:t>
                            </m:r>
                          </m:sub>
                        </m:sSub>
                      </m:sup>
                      <m:e>
                        <m:d>
                          <m:dPr>
                            <m:begChr m:val="["/>
                            <m:endChr m:val="]"/>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𝑇</m:t>
                                </m:r>
                              </m:sup>
                            </m:sSup>
                            <m:d>
                              <m:dPr>
                                <m:ctrlPr>
                                  <a:rPr lang="en-US"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𝑄𝑋</m:t>
                            </m:r>
                            <m:d>
                              <m:dPr>
                                <m:ctrlPr>
                                  <a:rPr lang="en-US"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𝑈</m:t>
                                </m:r>
                              </m:e>
                              <m:sup>
                                <m:r>
                                  <a:rPr lang="en-US" i="1">
                                    <a:latin typeface="Cambria Math" panose="02040503050406030204" pitchFamily="18" charset="0"/>
                                  </a:rPr>
                                  <m:t>𝑇</m:t>
                                </m:r>
                              </m:sup>
                            </m:sSup>
                            <m:d>
                              <m:dPr>
                                <m:ctrlPr>
                                  <a:rPr lang="en-US"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𝑅𝑈</m:t>
                            </m:r>
                            <m:d>
                              <m:dPr>
                                <m:ctrlPr>
                                  <a:rPr lang="en-US" i="1">
                                    <a:latin typeface="Cambria Math" panose="02040503050406030204" pitchFamily="18" charset="0"/>
                                  </a:rPr>
                                </m:ctrlPr>
                              </m:dPr>
                              <m:e>
                                <m:r>
                                  <a:rPr lang="en-US" i="1">
                                    <a:latin typeface="Cambria Math" panose="02040503050406030204" pitchFamily="18" charset="0"/>
                                  </a:rPr>
                                  <m:t>𝑡</m:t>
                                </m:r>
                              </m:e>
                            </m:d>
                          </m:e>
                        </m:d>
                        <m:r>
                          <a:rPr lang="en-US" i="1">
                            <a:latin typeface="Cambria Math" panose="02040503050406030204" pitchFamily="18" charset="0"/>
                          </a:rPr>
                          <m:t>𝑑𝑡</m:t>
                        </m:r>
                      </m:e>
                    </m:nary>
                  </m:oMath>
                </a14:m>
                <a:endParaRPr lang="en-US" dirty="0" smtClean="0"/>
              </a:p>
              <a:p>
                <a:pPr lvl="1"/>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𝐽</m:t>
                        </m:r>
                        <m:d>
                          <m:dPr>
                            <m:ctrlPr>
                              <a:rPr lang="en-US" i="1">
                                <a:latin typeface="Cambria Math" panose="02040503050406030204" pitchFamily="18" charset="0"/>
                              </a:rPr>
                            </m:ctrlPr>
                          </m:dPr>
                          <m:e>
                            <m:r>
                              <a:rPr lang="en-US" i="1">
                                <a:latin typeface="Cambria Math" panose="02040503050406030204" pitchFamily="18" charset="0"/>
                              </a:rPr>
                              <m:t>.</m:t>
                            </m:r>
                          </m:e>
                        </m:d>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r>
                          <a:rPr lang="en-US" i="1">
                            <a:latin typeface="Cambria Math" panose="02040503050406030204" pitchFamily="18" charset="0"/>
                          </a:rPr>
                          <m:t>𝑋</m:t>
                        </m:r>
                      </m:e>
                      <m:sup>
                        <m:r>
                          <a:rPr lang="en-US" i="1">
                            <a:latin typeface="Cambria Math" panose="02040503050406030204" pitchFamily="18" charset="0"/>
                          </a:rPr>
                          <m:t>𝑇</m:t>
                        </m:r>
                      </m:sup>
                    </m:sSup>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𝑓</m:t>
                            </m:r>
                          </m:sub>
                        </m:sSub>
                      </m:e>
                    </m:d>
                    <m:r>
                      <a:rPr lang="en-US" i="1">
                        <a:latin typeface="Cambria Math" panose="02040503050406030204" pitchFamily="18" charset="0"/>
                      </a:rPr>
                      <m:t>𝐹</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𝑓</m:t>
                            </m:r>
                          </m:sub>
                        </m:sSub>
                      </m:e>
                    </m:d>
                    <m:r>
                      <a:rPr lang="en-US" i="1">
                        <a:latin typeface="Cambria Math" panose="02040503050406030204" pitchFamily="18" charset="0"/>
                      </a:rPr>
                      <m:t>𝑋</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𝑓</m:t>
                            </m:r>
                          </m:sub>
                        </m:sSub>
                      </m:e>
                    </m:d>
                    <m:r>
                      <a:rPr lang="en-US">
                        <a:latin typeface="Cambria Math" panose="02040503050406030204" pitchFamily="18" charset="0"/>
                      </a:rPr>
                      <m:t>+</m:t>
                    </m:r>
                    <m:nary>
                      <m:naryPr>
                        <m:limLoc m:val="undOvr"/>
                        <m:ctrlPr>
                          <a:rPr lang="en-US" i="1">
                            <a:latin typeface="Cambria Math" panose="02040503050406030204" pitchFamily="18" charset="0"/>
                          </a:rPr>
                        </m:ctrlPr>
                      </m:naryPr>
                      <m:sub>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0</m:t>
                            </m:r>
                          </m:sub>
                        </m:sSub>
                      </m:sub>
                      <m:sup>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𝑓</m:t>
                            </m:r>
                          </m:sub>
                        </m:sSub>
                      </m:sup>
                      <m:e>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d>
                          <m:dPr>
                            <m:begChr m:val="["/>
                            <m:endChr m:val="]"/>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𝑇</m:t>
                                </m:r>
                              </m:sup>
                            </m:sSup>
                            <m:d>
                              <m:dPr>
                                <m:ctrlPr>
                                  <a:rPr lang="en-US"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𝑄𝑋</m:t>
                            </m:r>
                            <m:d>
                              <m:dPr>
                                <m:ctrlPr>
                                  <a:rPr lang="en-US"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𝑈</m:t>
                                </m:r>
                              </m:e>
                              <m:sup>
                                <m:r>
                                  <a:rPr lang="en-US" i="1">
                                    <a:latin typeface="Cambria Math" panose="02040503050406030204" pitchFamily="18" charset="0"/>
                                  </a:rPr>
                                  <m:t>𝑇</m:t>
                                </m:r>
                              </m:sup>
                            </m:sSup>
                            <m:d>
                              <m:dPr>
                                <m:ctrlPr>
                                  <a:rPr lang="en-US"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𝑅𝑈</m:t>
                            </m:r>
                            <m:d>
                              <m:dPr>
                                <m:ctrlPr>
                                  <a:rPr lang="en-US" i="1">
                                    <a:latin typeface="Cambria Math" panose="02040503050406030204" pitchFamily="18" charset="0"/>
                                  </a:rPr>
                                </m:ctrlPr>
                              </m:dPr>
                              <m:e>
                                <m:r>
                                  <a:rPr lang="en-US" i="1">
                                    <a:latin typeface="Cambria Math" panose="02040503050406030204" pitchFamily="18" charset="0"/>
                                  </a:rPr>
                                  <m:t>𝑡</m:t>
                                </m:r>
                              </m:e>
                            </m:d>
                          </m:e>
                        </m:d>
                        <m:r>
                          <a:rPr lang="en-US" i="1">
                            <a:latin typeface="Cambria Math" panose="02040503050406030204" pitchFamily="18" charset="0"/>
                          </a:rPr>
                          <m:t>𝑑𝑡</m:t>
                        </m:r>
                      </m:e>
                    </m:nary>
                  </m:oMath>
                </a14:m>
                <a:endParaRPr lang="en-US" dirty="0"/>
              </a:p>
              <a:p>
                <a:endParaRPr lang="en-US" b="1" dirty="0" smtClean="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043" t="-2241"/>
                </a:stretch>
              </a:blipFill>
            </p:spPr>
            <p:txBody>
              <a:bodyPr/>
              <a:lstStyle/>
              <a:p>
                <a:r>
                  <a:rPr lang="en-US">
                    <a:noFill/>
                  </a:rPr>
                  <a:t> </a:t>
                </a:r>
              </a:p>
            </p:txBody>
          </p:sp>
        </mc:Fallback>
      </mc:AlternateContent>
      <p:sp>
        <p:nvSpPr>
          <p:cNvPr id="4" name="Left Brace 3"/>
          <p:cNvSpPr/>
          <p:nvPr/>
        </p:nvSpPr>
        <p:spPr>
          <a:xfrm rot="16200000">
            <a:off x="3678073" y="3800909"/>
            <a:ext cx="136479" cy="2442951"/>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 name="TextBox 4"/>
              <p:cNvSpPr txBox="1"/>
              <p:nvPr/>
            </p:nvSpPr>
            <p:spPr>
              <a:xfrm>
                <a:off x="2770497" y="5187397"/>
                <a:ext cx="1951630" cy="411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m:t>
                      </m:r>
                      <m:r>
                        <a:rPr lang="en-US" i="1">
                          <a:latin typeface="Cambria Math" panose="02040503050406030204" pitchFamily="18" charset="0"/>
                        </a:rPr>
                        <m:t>𝑋</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𝑓</m:t>
                              </m:r>
                            </m:sub>
                          </m:sSub>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𝑓</m:t>
                          </m:r>
                        </m:sub>
                      </m:sSub>
                      <m:r>
                        <a:rPr lang="en-US" b="0" i="1" smtClean="0">
                          <a:latin typeface="Cambria Math" panose="02040503050406030204" pitchFamily="18" charset="0"/>
                        </a:rPr>
                        <m:t>)</m:t>
                      </m:r>
                    </m:oMath>
                  </m:oMathPara>
                </a14:m>
                <a:endParaRPr 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2770497" y="5187397"/>
                <a:ext cx="1951630" cy="411331"/>
              </a:xfrm>
              <a:prstGeom prst="rect">
                <a:avLst/>
              </a:prstGeom>
              <a:blipFill rotWithShape="0">
                <a:blip r:embed="rId3"/>
                <a:stretch>
                  <a:fillRect b="-8955"/>
                </a:stretch>
              </a:blipFill>
            </p:spPr>
            <p:txBody>
              <a:bodyPr/>
              <a:lstStyle/>
              <a:p>
                <a:r>
                  <a:rPr lang="en-US">
                    <a:noFill/>
                  </a:rPr>
                  <a:t> </a:t>
                </a:r>
              </a:p>
            </p:txBody>
          </p:sp>
        </mc:Fallback>
      </mc:AlternateContent>
      <p:sp>
        <p:nvSpPr>
          <p:cNvPr id="6" name="Left Brace 5"/>
          <p:cNvSpPr/>
          <p:nvPr/>
        </p:nvSpPr>
        <p:spPr>
          <a:xfrm rot="16200000">
            <a:off x="7708313" y="3183277"/>
            <a:ext cx="45719" cy="3780999"/>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 name="TextBox 6"/>
              <p:cNvSpPr txBox="1"/>
              <p:nvPr/>
            </p:nvSpPr>
            <p:spPr>
              <a:xfrm>
                <a:off x="6086332" y="5284170"/>
                <a:ext cx="302057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V</m:t>
                      </m:r>
                      <m:r>
                        <a:rPr lang="en-US" b="0" i="1" smtClean="0">
                          <a:latin typeface="Cambria Math" panose="02040503050406030204" pitchFamily="18" charset="0"/>
                        </a:rPr>
                        <m:t>(</m:t>
                      </m:r>
                      <m:r>
                        <a:rPr lang="en-US" i="1">
                          <a:latin typeface="Cambria Math" panose="02040503050406030204" pitchFamily="18" charset="0"/>
                        </a:rPr>
                        <m:t>𝑋</m:t>
                      </m:r>
                      <m:d>
                        <m:dPr>
                          <m:ctrlPr>
                            <a:rPr lang="en-US" i="1">
                              <a:latin typeface="Cambria Math" panose="02040503050406030204" pitchFamily="18" charset="0"/>
                            </a:rPr>
                          </m:ctrlPr>
                        </m:dPr>
                        <m:e>
                          <m:r>
                            <a:rPr lang="en-US" b="0" i="1" smtClean="0">
                              <a:latin typeface="Cambria Math" panose="02040503050406030204" pitchFamily="18" charset="0"/>
                            </a:rPr>
                            <m:t>𝑡</m:t>
                          </m:r>
                        </m:e>
                      </m:d>
                      <m:r>
                        <a:rPr lang="en-US" b="0" i="1" smtClean="0">
                          <a:latin typeface="Cambria Math" panose="02040503050406030204" pitchFamily="18" charset="0"/>
                        </a:rPr>
                        <m:t>,</m:t>
                      </m:r>
                      <m:r>
                        <a:rPr lang="en-US" b="0" i="1" smtClean="0">
                          <a:latin typeface="Cambria Math" panose="02040503050406030204" pitchFamily="18" charset="0"/>
                        </a:rPr>
                        <m:t>𝑈</m:t>
                      </m:r>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m:t>
                      </m:r>
                    </m:oMath>
                  </m:oMathPara>
                </a14:m>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6086332" y="5284170"/>
                <a:ext cx="3020573" cy="369332"/>
              </a:xfrm>
              <a:prstGeom prst="rect">
                <a:avLst/>
              </a:prstGeom>
              <a:blipFill rotWithShape="0">
                <a:blip r:embed="rId4"/>
                <a:stretch>
                  <a:fillRect b="-13333"/>
                </a:stretch>
              </a:blipFill>
            </p:spPr>
            <p:txBody>
              <a:bodyPr/>
              <a:lstStyle/>
              <a:p>
                <a:r>
                  <a:rPr lang="en-US">
                    <a:noFill/>
                  </a:rPr>
                  <a:t> </a:t>
                </a:r>
              </a:p>
            </p:txBody>
          </p:sp>
        </mc:Fallback>
      </mc:AlternateContent>
    </p:spTree>
    <p:extLst>
      <p:ext uri="{BB962C8B-B14F-4D97-AF65-F5344CB8AC3E}">
        <p14:creationId xmlns:p14="http://schemas.microsoft.com/office/powerpoint/2010/main" val="10340732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1880</TotalTime>
  <Words>1146</Words>
  <Application>Microsoft Office PowerPoint</Application>
  <PresentationFormat>Widescreen</PresentationFormat>
  <Paragraphs>497</Paragraphs>
  <Slides>65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65</vt:i4>
      </vt:variant>
    </vt:vector>
  </HeadingPairs>
  <TitlesOfParts>
    <vt:vector size="70" baseType="lpstr">
      <vt:lpstr>Arial</vt:lpstr>
      <vt:lpstr>Calibri</vt:lpstr>
      <vt:lpstr>Calibri Light</vt:lpstr>
      <vt:lpstr>Cambria Math</vt:lpstr>
      <vt:lpstr>Office Theme</vt:lpstr>
      <vt:lpstr>Performance indices, LQR Problem</vt:lpstr>
      <vt:lpstr>Performance Indices</vt:lpstr>
      <vt:lpstr>Performance Indices…</vt:lpstr>
      <vt:lpstr>Performance Indices...</vt:lpstr>
      <vt:lpstr>LQR problem</vt:lpstr>
      <vt:lpstr>finite time LQR problem…</vt:lpstr>
      <vt:lpstr>finite time LQR problem…</vt:lpstr>
      <vt:lpstr>finite time LQR problem…</vt:lpstr>
      <vt:lpstr>Solution of finite time LQR Problem</vt:lpstr>
      <vt:lpstr>Solution of finite time LQR Problem…</vt:lpstr>
      <vt:lpstr>Solution of finite time LQR Problem…</vt:lpstr>
      <vt:lpstr>Solution of finite time LQR Problem…</vt:lpstr>
      <vt:lpstr>Solution of finite time LQR Problem…</vt:lpstr>
      <vt:lpstr>Solution of finite time LQR Problem…</vt:lpstr>
      <vt:lpstr>PowerPoint Presentation</vt:lpstr>
      <vt:lpstr>Solution of finite time LQR Problem…</vt:lpstr>
      <vt:lpstr>Solution of finite time LQR Problem…</vt:lpstr>
      <vt:lpstr>PowerPoint Presentation</vt:lpstr>
      <vt:lpstr>Solution of finite time LQR Problem…</vt:lpstr>
      <vt:lpstr>Solution of finite time LQR Problem…</vt:lpstr>
      <vt:lpstr>Solution of finite time LQR Problem…</vt:lpstr>
      <vt:lpstr>Solution of finite time LQR Problem…</vt:lpstr>
      <vt:lpstr>Solution of finite time LQR Problem…</vt:lpstr>
      <vt:lpstr>Solution of finite time LQR Problem…</vt:lpstr>
      <vt:lpstr>Solution of finite time LQR Problem…</vt:lpstr>
      <vt:lpstr>Algorithmic step to solve finite time LQR Problem</vt:lpstr>
      <vt:lpstr>Algorithmic step to solve finite time LQR Problem…</vt:lpstr>
      <vt:lpstr>Sufficient condition for finite LQR problem</vt:lpstr>
      <vt:lpstr>Sufficient condition for finite LQR problem…</vt:lpstr>
      <vt:lpstr>Example: finite time LQR Problem (Lect39)</vt:lpstr>
      <vt:lpstr>Example: finite time LQR Problem (Lect39)</vt:lpstr>
      <vt:lpstr>PowerPoint Presentation</vt:lpstr>
      <vt:lpstr>PowerPoint Presentation</vt:lpstr>
      <vt:lpstr>PowerPoint Presentation</vt:lpstr>
      <vt:lpstr>PowerPoint Presentation</vt:lpstr>
      <vt:lpstr>Stability Analysis of finite time LQR Problem </vt:lpstr>
      <vt:lpstr>PowerPoint Presentation</vt:lpstr>
      <vt:lpstr>PowerPoint Presentation</vt:lpstr>
      <vt:lpstr>PowerPoint Presentation</vt:lpstr>
      <vt:lpstr>PowerPoint Presentation</vt:lpstr>
      <vt:lpstr>Computation of Optimal Cost (Objective function):</vt:lpstr>
      <vt:lpstr>PowerPoint Presentation</vt:lpstr>
      <vt:lpstr>PowerPoint Presentation</vt:lpstr>
      <vt:lpstr>PowerPoint Presentation</vt:lpstr>
      <vt:lpstr>PowerPoint Presentation</vt:lpstr>
      <vt:lpstr>PowerPoint Presentation</vt:lpstr>
      <vt:lpstr>PowerPoint Presentation</vt:lpstr>
      <vt:lpstr>Infinite time LQR problem for time invariant system: (Infinite Horizon LQR Problem)       Lect:40</vt:lpstr>
      <vt:lpstr>Infinite time LQR problem for time invariant system: (Infinite Horizon LQR Problem)</vt:lpstr>
      <vt:lpstr>Infinite time LQR problem for time invariant system: (Infinite Horizon LQR Problem)</vt:lpstr>
      <vt:lpstr>Algorithmic steps for solution of infinite time LQR problem: </vt:lpstr>
      <vt:lpstr>Stability analysis of the closed loop system for infinite time LQR problem:</vt:lpstr>
      <vt:lpstr>Example: Infinite time LQR problem  (Lect 41)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Performance indices, LQR Problem</dc:title>
  <dc:creator>nafees ahamad</dc:creator>
  <cp:lastModifiedBy>nafees ahamad</cp:lastModifiedBy>
  <cp:revision>112</cp:revision>
  <dcterms:created xsi:type="dcterms:W3CDTF">2016-04-29T04:38:08Z</dcterms:created>
  <dcterms:modified xsi:type="dcterms:W3CDTF">2016-06-22T07:52:34Z</dcterms:modified>
</cp:coreProperties>
</file>