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87" r:id="rId36"/>
    <p:sldId id="292" r:id="rId37"/>
    <p:sldId id="293" r:id="rId38"/>
    <p:sldId id="294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0D8C-0782-4E35-BD79-C74A471F5624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C27A-A10D-44E4-B6F4-59813C560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C27A-A10D-44E4-B6F4-59813C5608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C27A-A10D-44E4-B6F4-59813C5608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A186-AB14-4A71-83E7-D3F14B1CB1AE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62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25A5-E920-4B0E-BE3D-E870BCA18D53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5857-7FF0-4E64-8B7D-7D697A6DE30C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B966-BFDC-462C-81F8-90F0EDA18657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9D00-7D1A-40A9-AE69-78EB080453F6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3F6-F05A-495B-B72C-F397181702B3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DA02-C9DA-407C-AC9F-7A27455D403E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D31-3E90-4B6F-A9D7-4E871D5A5B24}" type="datetime1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A8C7-8F05-49F2-BC7A-CAAA498E6F1C}" type="datetime1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26C6DB-6C50-47B8-B334-B47CAF192951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4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7F1C-E5A4-45A8-83EE-CD03440B8470}" type="datetime1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CE4ED8-C1C5-4253-8EB4-364A3587ABD9}" type="datetime1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Nafees Ahamad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5DCFE5-23EB-42C9-B024-8EE6C389A8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7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 </a:t>
            </a:r>
            <a:r>
              <a:rPr lang="en-US" dirty="0" smtClean="0"/>
              <a:t>Machines(Motor)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By: Nafees Ahamad,</a:t>
            </a:r>
          </a:p>
          <a:p>
            <a:r>
              <a:rPr lang="en-US" b="1" dirty="0" err="1" smtClean="0"/>
              <a:t>Asstt</a:t>
            </a:r>
            <a:r>
              <a:rPr lang="en-US" b="1" dirty="0" smtClean="0"/>
              <a:t>. Prof., EECE </a:t>
            </a:r>
            <a:r>
              <a:rPr lang="en-US" b="1" dirty="0" err="1" smtClean="0"/>
              <a:t>Deptt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DIT University, Dehradun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 Motor…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515" y="1845734"/>
                <a:ext cx="11364686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From the figure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		&amp;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Power drawn from main supply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Mechanical </a:t>
                </a:r>
                <a:r>
                  <a:rPr lang="en-US" dirty="0">
                    <a:solidFill>
                      <a:schemeClr val="tx1"/>
                    </a:solidFill>
                  </a:rPr>
                  <a:t>power developed in armature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𝐼𝑛𝑝𝑢𝑡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𝑙𝑜𝑠𝑠𝑒𝑠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𝑎𝑟𝑚𝑎𝑡𝑢𝑟𝑒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𝑟𝑒𝑠𝑖𝑠𝑡𝑛𝑐𝑒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515" y="1845734"/>
                <a:ext cx="11364686" cy="4023360"/>
              </a:xfrm>
              <a:blipFill rotWithShape="0">
                <a:blip r:embed="rId2"/>
                <a:stretch>
                  <a:fillRect l="-858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Compound Motor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Compound motor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Short shunt compound motor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Long shunt compound motor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5827" y="2220685"/>
            <a:ext cx="463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Cumulative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Differential </a:t>
            </a:r>
          </a:p>
          <a:p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5370286" y="2351314"/>
            <a:ext cx="174171" cy="6001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Compound Motor </a:t>
            </a:r>
            <a:r>
              <a:rPr lang="en-US" b="1" dirty="0" smtClean="0"/>
              <a:t>…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362906" y="1906142"/>
            <a:ext cx="4517467" cy="4664476"/>
            <a:chOff x="6362906" y="1906142"/>
            <a:chExt cx="4517467" cy="46644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6560205" y="1906142"/>
              <a:ext cx="4320168" cy="4664476"/>
              <a:chOff x="6560205" y="1906142"/>
              <a:chExt cx="4320168" cy="466447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684093" y="2986523"/>
                <a:ext cx="2133662" cy="19708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16062" y="2810437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513850" y="4957367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4" name="Straight Connector 53"/>
              <p:cNvCxnSpPr>
                <a:stCxn id="52" idx="0"/>
              </p:cNvCxnSpPr>
              <p:nvPr/>
            </p:nvCxnSpPr>
            <p:spPr>
              <a:xfrm flipH="1" flipV="1">
                <a:off x="8750924" y="2399395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8750924" y="5133453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 flipV="1">
                <a:off x="6672246" y="2399395"/>
                <a:ext cx="66835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658986" y="5544495"/>
                <a:ext cx="209193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7081632" y="2399395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6777522" y="2399395"/>
                <a:ext cx="0" cy="31451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6560205" y="3706599"/>
                    <a:ext cx="572928" cy="461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0205" y="370659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876717" y="1906142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6717" y="1906142"/>
                    <a:ext cx="572928" cy="4616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Freeform 2"/>
              <p:cNvSpPr>
                <a:spLocks/>
              </p:cNvSpPr>
              <p:nvPr/>
            </p:nvSpPr>
            <p:spPr bwMode="auto">
              <a:xfrm rot="5400000">
                <a:off x="8619761" y="3420067"/>
                <a:ext cx="262324" cy="217317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cxnSp>
            <p:nvCxnSpPr>
              <p:cNvPr id="63" name="Straight Connector 62"/>
              <p:cNvCxnSpPr>
                <a:stCxn id="51" idx="0"/>
                <a:endCxn id="62" idx="0"/>
              </p:cNvCxnSpPr>
              <p:nvPr/>
            </p:nvCxnSpPr>
            <p:spPr>
              <a:xfrm flipH="1">
                <a:off x="8750256" y="2986523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8746711" y="3659889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8513850" y="4070930"/>
                <a:ext cx="47414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8604467" y="4205601"/>
                <a:ext cx="28448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endCxn id="51" idx="4"/>
              </p:cNvCxnSpPr>
              <p:nvPr/>
            </p:nvCxnSpPr>
            <p:spPr>
              <a:xfrm>
                <a:off x="8746711" y="4205600"/>
                <a:ext cx="4213" cy="7517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8080321" y="3285142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0321" y="3285142"/>
                    <a:ext cx="572928" cy="461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8057353" y="3974767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7353" y="3974767"/>
                    <a:ext cx="572928" cy="461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0" name="Group 2"/>
              <p:cNvGrpSpPr>
                <a:grpSpLocks/>
              </p:cNvGrpSpPr>
              <p:nvPr/>
            </p:nvGrpSpPr>
            <p:grpSpPr bwMode="auto">
              <a:xfrm>
                <a:off x="10143116" y="2714118"/>
                <a:ext cx="204731" cy="1353964"/>
                <a:chOff x="4662" y="4759"/>
                <a:chExt cx="157" cy="922"/>
              </a:xfrm>
            </p:grpSpPr>
            <p:sp>
              <p:nvSpPr>
                <p:cNvPr id="88" name="Freeform 3"/>
                <p:cNvSpPr>
                  <a:spLocks/>
                </p:cNvSpPr>
                <p:nvPr/>
              </p:nvSpPr>
              <p:spPr bwMode="auto">
                <a:xfrm rot="5400000">
                  <a:off x="4476" y="4945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4"/>
                <p:cNvSpPr>
                  <a:spLocks/>
                </p:cNvSpPr>
                <p:nvPr/>
              </p:nvSpPr>
              <p:spPr bwMode="auto">
                <a:xfrm rot="5400000">
                  <a:off x="4480" y="5341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2"/>
              <p:cNvGrpSpPr>
                <a:grpSpLocks/>
              </p:cNvGrpSpPr>
              <p:nvPr/>
            </p:nvGrpSpPr>
            <p:grpSpPr bwMode="auto">
              <a:xfrm>
                <a:off x="10146439" y="3875807"/>
                <a:ext cx="204731" cy="1353964"/>
                <a:chOff x="4662" y="4759"/>
                <a:chExt cx="157" cy="922"/>
              </a:xfrm>
            </p:grpSpPr>
            <p:sp>
              <p:nvSpPr>
                <p:cNvPr id="86" name="Freeform 3"/>
                <p:cNvSpPr>
                  <a:spLocks/>
                </p:cNvSpPr>
                <p:nvPr/>
              </p:nvSpPr>
              <p:spPr bwMode="auto">
                <a:xfrm rot="5400000">
                  <a:off x="4476" y="4945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4"/>
                <p:cNvSpPr>
                  <a:spLocks/>
                </p:cNvSpPr>
                <p:nvPr/>
              </p:nvSpPr>
              <p:spPr bwMode="auto">
                <a:xfrm rot="5400000">
                  <a:off x="4480" y="5341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0183263" y="2399395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10183263" y="5229037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8366785" y="2399396"/>
                <a:ext cx="181647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539631" y="5543026"/>
                <a:ext cx="16436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0320887" y="3794714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0887" y="3794714"/>
                    <a:ext cx="55948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174" r="-8696"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Arrow Connector 76"/>
              <p:cNvCxnSpPr/>
              <p:nvPr/>
            </p:nvCxnSpPr>
            <p:spPr>
              <a:xfrm>
                <a:off x="9286900" y="2406650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>
                <a:off x="8684556" y="2602592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8701533" y="2351511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01533" y="2351511"/>
                    <a:ext cx="572928" cy="46166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9158711" y="1930475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58711" y="1930475"/>
                    <a:ext cx="572928" cy="46166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1" name="Freeform 3"/>
              <p:cNvSpPr>
                <a:spLocks/>
              </p:cNvSpPr>
              <p:nvPr/>
            </p:nvSpPr>
            <p:spPr bwMode="auto">
              <a:xfrm rot="10800000">
                <a:off x="7478953" y="2367808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7609365" y="1930475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365" y="1930475"/>
                    <a:ext cx="572928" cy="461666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Arrow Connector 82"/>
              <p:cNvCxnSpPr/>
              <p:nvPr/>
            </p:nvCxnSpPr>
            <p:spPr>
              <a:xfrm flipH="1">
                <a:off x="7578669" y="2629320"/>
                <a:ext cx="57122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0009525" y="3099601"/>
                <a:ext cx="0" cy="15479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6560205" y="5739621"/>
                <a:ext cx="4020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Differential </a:t>
                </a:r>
                <a:r>
                  <a:rPr lang="en-US" sz="2400" dirty="0"/>
                  <a:t>Short Shunt</a:t>
                </a:r>
                <a:r>
                  <a:rPr lang="en-US" sz="2400" dirty="0" smtClean="0"/>
                  <a:t> Compound Motor</a:t>
                </a:r>
                <a:endParaRPr lang="en-US" sz="2400" dirty="0"/>
              </a:p>
            </p:txBody>
          </p:sp>
          <p:cxnSp>
            <p:nvCxnSpPr>
              <p:cNvPr id="95" name="Elbow Connector 94"/>
              <p:cNvCxnSpPr/>
              <p:nvPr/>
            </p:nvCxnSpPr>
            <p:spPr>
              <a:xfrm flipV="1">
                <a:off x="7340601" y="2021721"/>
                <a:ext cx="910786" cy="377675"/>
              </a:xfrm>
              <a:prstGeom prst="bentConnector3">
                <a:avLst>
                  <a:gd name="adj1" fmla="val 259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251388" y="2013458"/>
                <a:ext cx="0" cy="3931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Elbow Connector 106"/>
              <p:cNvCxnSpPr/>
              <p:nvPr/>
            </p:nvCxnSpPr>
            <p:spPr>
              <a:xfrm rot="10800000" flipV="1">
                <a:off x="7473737" y="2417832"/>
                <a:ext cx="893048" cy="343168"/>
              </a:xfrm>
              <a:prstGeom prst="bentConnector3">
                <a:avLst>
                  <a:gd name="adj1" fmla="val 22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7475045" y="2412743"/>
                <a:ext cx="0" cy="3606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6365446" y="2481213"/>
              <a:ext cx="228600" cy="228600"/>
              <a:chOff x="8471614" y="2517140"/>
              <a:chExt cx="228600" cy="228600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Connector 118"/>
            <p:cNvCxnSpPr/>
            <p:nvPr/>
          </p:nvCxnSpPr>
          <p:spPr>
            <a:xfrm rot="10800000" flipV="1">
              <a:off x="6362906" y="5402213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886717" y="1881809"/>
            <a:ext cx="4530731" cy="4664476"/>
            <a:chOff x="886717" y="1881809"/>
            <a:chExt cx="4530731" cy="4664476"/>
          </a:xfrm>
        </p:grpSpPr>
        <p:grpSp>
          <p:nvGrpSpPr>
            <p:cNvPr id="49" name="Group 48"/>
            <p:cNvGrpSpPr/>
            <p:nvPr/>
          </p:nvGrpSpPr>
          <p:grpSpPr>
            <a:xfrm>
              <a:off x="1097280" y="1881809"/>
              <a:ext cx="4320168" cy="4664476"/>
              <a:chOff x="1097280" y="1881809"/>
              <a:chExt cx="4320168" cy="466447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221168" y="2962190"/>
                <a:ext cx="2133662" cy="19708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053137" y="2786104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50925" y="4933034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" name="Straight Connector 25"/>
              <p:cNvCxnSpPr>
                <a:stCxn id="24" idx="0"/>
              </p:cNvCxnSpPr>
              <p:nvPr/>
            </p:nvCxnSpPr>
            <p:spPr>
              <a:xfrm flipH="1" flipV="1">
                <a:off x="3287999" y="2375062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287999" y="5109120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209320" y="2375062"/>
                <a:ext cx="81877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96061" y="5520162"/>
                <a:ext cx="209193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618707" y="2375062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314597" y="2375062"/>
                <a:ext cx="0" cy="31451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097280" y="3682266"/>
                    <a:ext cx="572928" cy="461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7280" y="3682266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413792" y="1881809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3792" y="188180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Freeform 2"/>
              <p:cNvSpPr>
                <a:spLocks/>
              </p:cNvSpPr>
              <p:nvPr/>
            </p:nvSpPr>
            <p:spPr bwMode="auto">
              <a:xfrm rot="5400000">
                <a:off x="3156836" y="3395734"/>
                <a:ext cx="262324" cy="217317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cxnSp>
            <p:nvCxnSpPr>
              <p:cNvPr id="35" name="Straight Connector 34"/>
              <p:cNvCxnSpPr>
                <a:stCxn id="23" idx="0"/>
                <a:endCxn id="34" idx="0"/>
              </p:cNvCxnSpPr>
              <p:nvPr/>
            </p:nvCxnSpPr>
            <p:spPr>
              <a:xfrm flipH="1">
                <a:off x="3287331" y="2962190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283786" y="3635556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050925" y="4046597"/>
                <a:ext cx="47414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3141542" y="4181268"/>
                <a:ext cx="28448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23" idx="4"/>
              </p:cNvCxnSpPr>
              <p:nvPr/>
            </p:nvCxnSpPr>
            <p:spPr>
              <a:xfrm>
                <a:off x="3283786" y="4181267"/>
                <a:ext cx="4213" cy="7517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617396" y="3260809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17396" y="326080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594428" y="3950434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4428" y="3950434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7" name="Group 2"/>
              <p:cNvGrpSpPr>
                <a:grpSpLocks/>
              </p:cNvGrpSpPr>
              <p:nvPr/>
            </p:nvGrpSpPr>
            <p:grpSpPr bwMode="auto">
              <a:xfrm>
                <a:off x="4680191" y="2689785"/>
                <a:ext cx="204731" cy="1353964"/>
                <a:chOff x="4662" y="4759"/>
                <a:chExt cx="157" cy="922"/>
              </a:xfrm>
            </p:grpSpPr>
            <p:sp>
              <p:nvSpPr>
                <p:cNvPr id="21" name="Freeform 3"/>
                <p:cNvSpPr>
                  <a:spLocks/>
                </p:cNvSpPr>
                <p:nvPr/>
              </p:nvSpPr>
              <p:spPr bwMode="auto">
                <a:xfrm rot="5400000">
                  <a:off x="4476" y="4945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4"/>
                <p:cNvSpPr>
                  <a:spLocks/>
                </p:cNvSpPr>
                <p:nvPr/>
              </p:nvSpPr>
              <p:spPr bwMode="auto">
                <a:xfrm rot="5400000">
                  <a:off x="4480" y="5341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"/>
              <p:cNvGrpSpPr>
                <a:grpSpLocks/>
              </p:cNvGrpSpPr>
              <p:nvPr/>
            </p:nvGrpSpPr>
            <p:grpSpPr bwMode="auto">
              <a:xfrm>
                <a:off x="4683514" y="3851474"/>
                <a:ext cx="204731" cy="1353964"/>
                <a:chOff x="4662" y="4759"/>
                <a:chExt cx="157" cy="922"/>
              </a:xfrm>
            </p:grpSpPr>
            <p:sp>
              <p:nvSpPr>
                <p:cNvPr id="19" name="Freeform 3"/>
                <p:cNvSpPr>
                  <a:spLocks/>
                </p:cNvSpPr>
                <p:nvPr/>
              </p:nvSpPr>
              <p:spPr bwMode="auto">
                <a:xfrm rot="5400000">
                  <a:off x="4476" y="4945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4"/>
                <p:cNvSpPr>
                  <a:spLocks/>
                </p:cNvSpPr>
                <p:nvPr/>
              </p:nvSpPr>
              <p:spPr bwMode="auto">
                <a:xfrm rot="5400000">
                  <a:off x="4480" y="5341"/>
                  <a:ext cx="526" cy="153"/>
                </a:xfrm>
                <a:custGeom>
                  <a:avLst/>
                  <a:gdLst>
                    <a:gd name="T0" fmla="*/ 0 w 2880"/>
                    <a:gd name="T1" fmla="*/ 180 h 210"/>
                    <a:gd name="T2" fmla="*/ 360 w 2880"/>
                    <a:gd name="T3" fmla="*/ 0 h 210"/>
                    <a:gd name="T4" fmla="*/ 720 w 2880"/>
                    <a:gd name="T5" fmla="*/ 180 h 210"/>
                    <a:gd name="T6" fmla="*/ 540 w 2880"/>
                    <a:gd name="T7" fmla="*/ 180 h 210"/>
                    <a:gd name="T8" fmla="*/ 913 w 2880"/>
                    <a:gd name="T9" fmla="*/ 0 h 210"/>
                    <a:gd name="T10" fmla="*/ 1260 w 2880"/>
                    <a:gd name="T11" fmla="*/ 180 h 210"/>
                    <a:gd name="T12" fmla="*/ 1080 w 2880"/>
                    <a:gd name="T13" fmla="*/ 180 h 210"/>
                    <a:gd name="T14" fmla="*/ 1440 w 2880"/>
                    <a:gd name="T15" fmla="*/ 0 h 210"/>
                    <a:gd name="T16" fmla="*/ 1800 w 2880"/>
                    <a:gd name="T17" fmla="*/ 180 h 210"/>
                    <a:gd name="T18" fmla="*/ 1620 w 2880"/>
                    <a:gd name="T19" fmla="*/ 180 h 210"/>
                    <a:gd name="T20" fmla="*/ 1980 w 2880"/>
                    <a:gd name="T21" fmla="*/ 0 h 210"/>
                    <a:gd name="T22" fmla="*/ 2385 w 2880"/>
                    <a:gd name="T23" fmla="*/ 180 h 210"/>
                    <a:gd name="T24" fmla="*/ 2171 w 2880"/>
                    <a:gd name="T25" fmla="*/ 180 h 210"/>
                    <a:gd name="T26" fmla="*/ 2520 w 2880"/>
                    <a:gd name="T27" fmla="*/ 0 h 210"/>
                    <a:gd name="T28" fmla="*/ 2880 w 2880"/>
                    <a:gd name="T2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80" h="210">
                      <a:moveTo>
                        <a:pt x="0" y="180"/>
                      </a:moveTo>
                      <a:cubicBezTo>
                        <a:pt x="120" y="90"/>
                        <a:pt x="240" y="0"/>
                        <a:pt x="360" y="0"/>
                      </a:cubicBezTo>
                      <a:cubicBezTo>
                        <a:pt x="480" y="0"/>
                        <a:pt x="690" y="150"/>
                        <a:pt x="720" y="180"/>
                      </a:cubicBezTo>
                      <a:cubicBezTo>
                        <a:pt x="750" y="210"/>
                        <a:pt x="508" y="210"/>
                        <a:pt x="540" y="180"/>
                      </a:cubicBezTo>
                      <a:cubicBezTo>
                        <a:pt x="572" y="150"/>
                        <a:pt x="793" y="0"/>
                        <a:pt x="913" y="0"/>
                      </a:cubicBezTo>
                      <a:cubicBezTo>
                        <a:pt x="1033" y="0"/>
                        <a:pt x="1232" y="150"/>
                        <a:pt x="1260" y="180"/>
                      </a:cubicBezTo>
                      <a:cubicBezTo>
                        <a:pt x="1288" y="210"/>
                        <a:pt x="1050" y="210"/>
                        <a:pt x="1080" y="180"/>
                      </a:cubicBezTo>
                      <a:cubicBezTo>
                        <a:pt x="1110" y="150"/>
                        <a:pt x="1320" y="0"/>
                        <a:pt x="1440" y="0"/>
                      </a:cubicBezTo>
                      <a:cubicBezTo>
                        <a:pt x="1560" y="0"/>
                        <a:pt x="1770" y="150"/>
                        <a:pt x="1800" y="180"/>
                      </a:cubicBezTo>
                      <a:cubicBezTo>
                        <a:pt x="1830" y="210"/>
                        <a:pt x="1590" y="210"/>
                        <a:pt x="1620" y="180"/>
                      </a:cubicBezTo>
                      <a:cubicBezTo>
                        <a:pt x="1650" y="150"/>
                        <a:pt x="1853" y="0"/>
                        <a:pt x="1980" y="0"/>
                      </a:cubicBezTo>
                      <a:cubicBezTo>
                        <a:pt x="2107" y="0"/>
                        <a:pt x="2353" y="150"/>
                        <a:pt x="2385" y="180"/>
                      </a:cubicBezTo>
                      <a:cubicBezTo>
                        <a:pt x="2417" y="210"/>
                        <a:pt x="2149" y="210"/>
                        <a:pt x="2171" y="180"/>
                      </a:cubicBezTo>
                      <a:cubicBezTo>
                        <a:pt x="2193" y="150"/>
                        <a:pt x="2402" y="0"/>
                        <a:pt x="2520" y="0"/>
                      </a:cubicBezTo>
                      <a:cubicBezTo>
                        <a:pt x="2638" y="0"/>
                        <a:pt x="2820" y="150"/>
                        <a:pt x="2880" y="180"/>
                      </a:cubicBez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 flipH="1" flipV="1">
                <a:off x="4720338" y="2375062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4720338" y="5204704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794813" y="2375062"/>
                <a:ext cx="1925525" cy="72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076706" y="5518693"/>
                <a:ext cx="16436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857962" y="3770381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7962" y="3770381"/>
                    <a:ext cx="559486" cy="461665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3261" r="-8696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>
                <a:off x="3823975" y="2382317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3221631" y="2578259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752922" y="2327312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2922" y="2327312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695786" y="1906142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5786" y="1906142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Freeform 3"/>
              <p:cNvSpPr>
                <a:spLocks/>
              </p:cNvSpPr>
              <p:nvPr/>
            </p:nvSpPr>
            <p:spPr bwMode="auto">
              <a:xfrm rot="10800000">
                <a:off x="2016028" y="2343475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146440" y="1906142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6440" y="1906142"/>
                    <a:ext cx="572928" cy="461666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2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/>
              <p:cNvCxnSpPr/>
              <p:nvPr/>
            </p:nvCxnSpPr>
            <p:spPr>
              <a:xfrm>
                <a:off x="2115744" y="2604987"/>
                <a:ext cx="57122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546600" y="3075268"/>
                <a:ext cx="0" cy="15479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1097280" y="5715288"/>
                <a:ext cx="40207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Cumulative Short Shunt Compound Motor</a:t>
                </a:r>
                <a:endParaRPr lang="en-US" sz="2400" dirty="0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889257" y="2461134"/>
              <a:ext cx="228600" cy="228600"/>
              <a:chOff x="8471614" y="2517140"/>
              <a:chExt cx="228600" cy="22860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/>
            <p:cNvCxnSpPr/>
            <p:nvPr/>
          </p:nvCxnSpPr>
          <p:spPr>
            <a:xfrm rot="10800000" flipV="1">
              <a:off x="886717" y="5382134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of rotation of DC motor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direction of rotation can be reversed by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Either by reversing the current through armature winding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Or By reversing the current through field winding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know back EMF of a dc motor 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 given system P, N, Z &amp; A are constant, so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&amp;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are initial values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are </a:t>
                </a:r>
                <a:r>
                  <a:rPr lang="en-US" dirty="0" smtClean="0"/>
                  <a:t>final values,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−−−(3)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</a:t>
            </a:r>
            <a:r>
              <a:rPr lang="en-US" dirty="0" smtClean="0"/>
              <a:t>Equation…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For DC shunt motor </a:t>
                </a:r>
              </a:p>
              <a:p>
                <a:r>
                  <a:rPr lang="en-US" dirty="0" smtClean="0"/>
                  <a:t>Flux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 is constant,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put in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(3)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if we neglect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drop, we can write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So DC shunt motor is constant speed motor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</a:t>
            </a:r>
            <a:r>
              <a:rPr lang="en-US" dirty="0" smtClean="0"/>
              <a:t>Equation…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For DC series motor </a:t>
                </a:r>
              </a:p>
              <a:p>
                <a:r>
                  <a:rPr lang="en-US" dirty="0" smtClean="0"/>
                  <a:t>Before saturation flux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So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∞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, put in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(3)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After saturation flux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is constant,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put in </a:t>
                </a:r>
                <a:r>
                  <a:rPr lang="en-US" dirty="0" err="1"/>
                  <a:t>eq</a:t>
                </a:r>
                <a:r>
                  <a:rPr lang="en-US" dirty="0"/>
                  <a:t>(3)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Regulation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It is defined as the change in speed when the load on motor is reduced from full load to zero and expressed in percentage of rated full load speed.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𝑅𝑒𝑔𝑢𝑙𝑎𝑡𝑖𝑜𝑛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𝑓𝑢𝑙𝑙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𝑠𝑝𝑒𝑒𝑑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𝑠𝑝𝑒𝑒𝑑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𝑅𝑒𝑔𝑢𝑙𝑎𝑡𝑖𝑜𝑛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Torque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Torque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	N-meter</a:t>
                </a:r>
              </a:p>
              <a:p>
                <a:r>
                  <a:rPr lang="en-US" dirty="0" smtClean="0"/>
                  <a:t>Work done per revolution 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𝐷𝑖𝑠𝑡𝑎𝑛𝑐𝑒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𝑀𝑜𝑣𝑒𝑑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	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Work done per second 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		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		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		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𝑃𝑜𝑤𝑒𝑟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𝑑𝑒𝑣𝑒𝑙𝑜𝑝𝑒𝑑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886700" y="1845734"/>
            <a:ext cx="3721100" cy="3597049"/>
            <a:chOff x="7924800" y="2168414"/>
            <a:chExt cx="3721100" cy="3597049"/>
          </a:xfrm>
        </p:grpSpPr>
        <p:grpSp>
          <p:nvGrpSpPr>
            <p:cNvPr id="13" name="Group 12"/>
            <p:cNvGrpSpPr/>
            <p:nvPr/>
          </p:nvGrpSpPr>
          <p:grpSpPr>
            <a:xfrm>
              <a:off x="8458200" y="2168414"/>
              <a:ext cx="2297201" cy="2479171"/>
              <a:chOff x="8458200" y="2168414"/>
              <a:chExt cx="2297201" cy="247917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458200" y="2540000"/>
                <a:ext cx="1645920" cy="164592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9347200" y="3352800"/>
                <a:ext cx="774700" cy="127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0104120" y="3340100"/>
                <a:ext cx="0" cy="1130300"/>
              </a:xfrm>
              <a:prstGeom prst="straightConnector1">
                <a:avLst/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rot="17177934">
                <a:off x="8504130" y="2355451"/>
                <a:ext cx="1554061" cy="1580849"/>
              </a:xfrm>
              <a:prstGeom prst="arc">
                <a:avLst>
                  <a:gd name="adj1" fmla="val 17641143"/>
                  <a:gd name="adj2" fmla="val 0"/>
                </a:avLst>
              </a:prstGeom>
              <a:ln>
                <a:headEnd type="none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281160" y="2168414"/>
                <a:ext cx="1474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   (</a:t>
                </a:r>
                <a:r>
                  <a:rPr lang="en-US" sz="2400" dirty="0" err="1" smtClean="0"/>
                  <a:t>rps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375140" y="3030129"/>
                <a:ext cx="618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r</a:t>
                </a:r>
                <a:endParaRPr lang="en-US" sz="2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73802" y="4185920"/>
                <a:ext cx="6187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924800" y="4749800"/>
              <a:ext cx="3721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Pulley of Radius ‘r’, acting a force ‘F’ &amp; rotating with ‘n’ revolution per second (</a:t>
              </a:r>
              <a:r>
                <a:rPr lang="en-US" sz="2000" dirty="0" err="1" smtClean="0"/>
                <a:t>rps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95901" y="4243524"/>
            <a:ext cx="975360" cy="763235"/>
            <a:chOff x="5295901" y="4243524"/>
            <a:chExt cx="975360" cy="763235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5476568" y="4062857"/>
              <a:ext cx="362565" cy="7239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96561" y="4545094"/>
              <a:ext cx="77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4280" y="4243524"/>
            <a:ext cx="774700" cy="658410"/>
            <a:chOff x="6304280" y="4243524"/>
            <a:chExt cx="774700" cy="658410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6494669" y="4153855"/>
              <a:ext cx="362565" cy="54190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04280" y="4440269"/>
                  <a:ext cx="7747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280" y="4440269"/>
                  <a:ext cx="7747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97280" y="5746635"/>
                <a:ext cx="4173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 smtClean="0"/>
                  <a:t>=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= Angular velocity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746635"/>
                <a:ext cx="417322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Torque…</a:t>
            </a:r>
            <a:r>
              <a:rPr lang="en-US" sz="2400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:r>
                  <a:rPr lang="en-US" dirty="0" smtClean="0"/>
                  <a:t>So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en-US" dirty="0" smtClean="0"/>
                  <a:t> 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en-US" b="0" dirty="0" smtClean="0"/>
                  <a:t> 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𝑅𝑃𝑀</m:t>
                    </m:r>
                  </m:oMath>
                </a14:m>
                <a:endParaRPr lang="en-US" dirty="0" smtClean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r>
                  <a:rPr lang="en-US" dirty="0" smtClean="0"/>
                  <a:t> 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𝑆𝑝𝑒𝑒𝑑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r>
                  <a:rPr lang="en-US" dirty="0" smtClean="0"/>
                  <a:t>S</a:t>
                </a:r>
                <a:endParaRPr lang="en-US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Calibri" panose="020F0502020204030204" pitchFamily="34" charset="0"/>
                  <a:buChar char=" 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Relationship in DC motor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5114469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From the figure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(1)×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5114469" cy="4023360"/>
              </a:xfrm>
              <a:blipFill rotWithShape="0">
                <a:blip r:embed="rId2"/>
                <a:stretch>
                  <a:fillRect l="-3576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lbow Connector 38"/>
          <p:cNvCxnSpPr/>
          <p:nvPr/>
        </p:nvCxnSpPr>
        <p:spPr>
          <a:xfrm>
            <a:off x="3276600" y="3790311"/>
            <a:ext cx="1104900" cy="324122"/>
          </a:xfrm>
          <a:prstGeom prst="bentConnector3">
            <a:avLst>
              <a:gd name="adj1" fmla="val -575"/>
            </a:avLst>
          </a:prstGeom>
          <a:ln w="19050" cap="rnd">
            <a:miter lim="800000"/>
            <a:headEnd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30726" y="3883600"/>
            <a:ext cx="341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Loss in Armature </a:t>
            </a:r>
            <a:endParaRPr lang="en-US" sz="2400" dirty="0"/>
          </a:p>
        </p:txBody>
      </p:sp>
      <p:cxnSp>
        <p:nvCxnSpPr>
          <p:cNvPr id="43" name="Elbow Connector 42"/>
          <p:cNvCxnSpPr/>
          <p:nvPr/>
        </p:nvCxnSpPr>
        <p:spPr>
          <a:xfrm>
            <a:off x="2401847" y="3874161"/>
            <a:ext cx="1057970" cy="749884"/>
          </a:xfrm>
          <a:prstGeom prst="bentConnector3">
            <a:avLst>
              <a:gd name="adj1" fmla="val 783"/>
            </a:avLst>
          </a:prstGeom>
          <a:ln w="19050" cap="rnd">
            <a:miter lim="800000"/>
            <a:headEnd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5383" y="4418174"/>
            <a:ext cx="440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Mechanical Power developed in armature (P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47" name="Elbow Connector 46"/>
          <p:cNvCxnSpPr/>
          <p:nvPr/>
        </p:nvCxnSpPr>
        <p:spPr>
          <a:xfrm rot="16200000" flipH="1">
            <a:off x="1121188" y="4092571"/>
            <a:ext cx="1770060" cy="1193035"/>
          </a:xfrm>
          <a:prstGeom prst="bentConnector3">
            <a:avLst>
              <a:gd name="adj1" fmla="val 100225"/>
            </a:avLst>
          </a:prstGeom>
          <a:ln w="19050" cap="rnd">
            <a:miter lim="800000"/>
            <a:headEnd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51961" y="5343285"/>
            <a:ext cx="341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Power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185150" y="1981232"/>
            <a:ext cx="3257550" cy="4178321"/>
            <a:chOff x="8185150" y="1981232"/>
            <a:chExt cx="3257550" cy="4178321"/>
          </a:xfrm>
        </p:grpSpPr>
        <p:grpSp>
          <p:nvGrpSpPr>
            <p:cNvPr id="35" name="Group 34"/>
            <p:cNvGrpSpPr/>
            <p:nvPr/>
          </p:nvGrpSpPr>
          <p:grpSpPr>
            <a:xfrm>
              <a:off x="8185150" y="1981232"/>
              <a:ext cx="3257550" cy="4178321"/>
              <a:chOff x="8185150" y="1981232"/>
              <a:chExt cx="3257550" cy="417832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185150" y="1981232"/>
                <a:ext cx="3257550" cy="3606766"/>
                <a:chOff x="7029450" y="2040593"/>
                <a:chExt cx="2094078" cy="2510112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7751928" y="2770496"/>
                  <a:ext cx="1371600" cy="13716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8286750" y="2647950"/>
                  <a:ext cx="304800" cy="12254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8285328" y="4142096"/>
                  <a:ext cx="304800" cy="12254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8" name="Straight Connector 7"/>
                <p:cNvCxnSpPr>
                  <a:stCxn id="5" idx="0"/>
                </p:cNvCxnSpPr>
                <p:nvPr/>
              </p:nvCxnSpPr>
              <p:spPr>
                <a:xfrm flipH="1" flipV="1">
                  <a:off x="8437728" y="2361887"/>
                  <a:ext cx="1422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 flipV="1">
                  <a:off x="8437728" y="4264642"/>
                  <a:ext cx="1422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7092950" y="2361887"/>
                  <a:ext cx="134477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7092950" y="4550705"/>
                  <a:ext cx="134477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499350" y="2361887"/>
                  <a:ext cx="69850" cy="0"/>
                </a:xfrm>
                <a:prstGeom prst="straightConnector1">
                  <a:avLst/>
                </a:prstGeom>
                <a:ln w="444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7169150" y="2361887"/>
                  <a:ext cx="0" cy="218881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029450" y="3271630"/>
                      <a:ext cx="368300" cy="32129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9450" y="3271630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435139" y="2040593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5139" y="2040593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Freeform 2"/>
                <p:cNvSpPr>
                  <a:spLocks/>
                </p:cNvSpPr>
                <p:nvPr/>
              </p:nvSpPr>
              <p:spPr bwMode="auto">
                <a:xfrm rot="5400000">
                  <a:off x="8346446" y="3077990"/>
                  <a:ext cx="182563" cy="139700"/>
                </a:xfrm>
                <a:custGeom>
                  <a:avLst/>
                  <a:gdLst>
                    <a:gd name="T0" fmla="*/ 0 w 407"/>
                    <a:gd name="T1" fmla="*/ 82 h 163"/>
                    <a:gd name="T2" fmla="*/ 35 w 407"/>
                    <a:gd name="T3" fmla="*/ 0 h 163"/>
                    <a:gd name="T4" fmla="*/ 103 w 407"/>
                    <a:gd name="T5" fmla="*/ 163 h 163"/>
                    <a:gd name="T6" fmla="*/ 171 w 407"/>
                    <a:gd name="T7" fmla="*/ 0 h 163"/>
                    <a:gd name="T8" fmla="*/ 239 w 407"/>
                    <a:gd name="T9" fmla="*/ 163 h 163"/>
                    <a:gd name="T10" fmla="*/ 306 w 407"/>
                    <a:gd name="T11" fmla="*/ 0 h 163"/>
                    <a:gd name="T12" fmla="*/ 374 w 407"/>
                    <a:gd name="T13" fmla="*/ 163 h 163"/>
                    <a:gd name="T14" fmla="*/ 407 w 407"/>
                    <a:gd name="T15" fmla="*/ 8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7" h="163">
                      <a:moveTo>
                        <a:pt x="0" y="82"/>
                      </a:moveTo>
                      <a:lnTo>
                        <a:pt x="35" y="0"/>
                      </a:lnTo>
                      <a:lnTo>
                        <a:pt x="103" y="163"/>
                      </a:lnTo>
                      <a:lnTo>
                        <a:pt x="171" y="0"/>
                      </a:lnTo>
                      <a:lnTo>
                        <a:pt x="239" y="163"/>
                      </a:lnTo>
                      <a:lnTo>
                        <a:pt x="306" y="0"/>
                      </a:lnTo>
                      <a:lnTo>
                        <a:pt x="374" y="163"/>
                      </a:lnTo>
                      <a:lnTo>
                        <a:pt x="407" y="8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cxnSp>
              <p:nvCxnSpPr>
                <p:cNvPr id="24" name="Straight Connector 23"/>
                <p:cNvCxnSpPr>
                  <a:stCxn id="4" idx="0"/>
                  <a:endCxn id="22" idx="0"/>
                </p:cNvCxnSpPr>
                <p:nvPr/>
              </p:nvCxnSpPr>
              <p:spPr>
                <a:xfrm flipH="1">
                  <a:off x="8437299" y="2770496"/>
                  <a:ext cx="429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8435020" y="3239122"/>
                  <a:ext cx="429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8285328" y="3525184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8343580" y="3618908"/>
                  <a:ext cx="1828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endCxn id="4" idx="4"/>
                </p:cNvCxnSpPr>
                <p:nvPr/>
              </p:nvCxnSpPr>
              <p:spPr>
                <a:xfrm>
                  <a:off x="8435020" y="3618907"/>
                  <a:ext cx="2708" cy="5231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8006639" y="2978319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6639" y="2978319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7991874" y="3458260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91874" y="3458260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4" name="TextBox 33"/>
              <p:cNvSpPr txBox="1"/>
              <p:nvPr/>
            </p:nvSpPr>
            <p:spPr>
              <a:xfrm>
                <a:off x="8471614" y="5697888"/>
                <a:ext cx="2481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Motor Armature </a:t>
                </a:r>
                <a:endParaRPr lang="en-US" sz="24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471614" y="2517140"/>
              <a:ext cx="228600" cy="228600"/>
              <a:chOff x="8471614" y="2517140"/>
              <a:chExt cx="228600" cy="2286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10800000" flipV="1">
              <a:off x="8469074" y="543814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Armature Torque (T</a:t>
            </a:r>
            <a:r>
              <a:rPr lang="en-US" baseline="-25000" dirty="0" smtClean="0"/>
              <a:t>a</a:t>
            </a:r>
            <a:r>
              <a:rPr lang="en-US" dirty="0" smtClean="0"/>
              <a:t> 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)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know </a:t>
                </a:r>
              </a:p>
              <a:p>
                <a:r>
                  <a:rPr lang="en-US" dirty="0" smtClean="0"/>
                  <a:t>Mechanical power developed = Work done per second 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−−−(3)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9.55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Armature Torque (T</a:t>
            </a:r>
            <a:r>
              <a:rPr lang="en-US" baseline="-25000" dirty="0"/>
              <a:t>a</a:t>
            </a:r>
            <a:r>
              <a:rPr lang="en-US" dirty="0"/>
              <a:t> or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) 	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know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		put in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(3)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0.159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−−−(5)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		(Other terms are constants)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Shaft Torque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sh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304280" y="2235636"/>
            <a:ext cx="5557520" cy="879380"/>
            <a:chOff x="6324600" y="2273300"/>
            <a:chExt cx="5557520" cy="879380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6324600" y="2273300"/>
              <a:ext cx="711200" cy="254000"/>
            </a:xfrm>
            <a:prstGeom prst="bentConnector3">
              <a:avLst>
                <a:gd name="adj1" fmla="val 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30720" y="2321683"/>
              <a:ext cx="485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Torque to overcome Iron and Friction &amp; </a:t>
              </a:r>
              <a:r>
                <a:rPr lang="en-US" sz="2400" dirty="0"/>
                <a:t>W</a:t>
              </a:r>
              <a:r>
                <a:rPr lang="en-US" sz="2400" dirty="0" smtClean="0"/>
                <a:t>indage losses 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70880" y="2362740"/>
            <a:ext cx="3045460" cy="1414689"/>
            <a:chOff x="5770880" y="2362740"/>
            <a:chExt cx="3045460" cy="985959"/>
          </a:xfrm>
        </p:grpSpPr>
        <p:cxnSp>
          <p:nvCxnSpPr>
            <p:cNvPr id="10" name="Elbow Connector 9"/>
            <p:cNvCxnSpPr/>
            <p:nvPr/>
          </p:nvCxnSpPr>
          <p:spPr>
            <a:xfrm>
              <a:off x="5770880" y="2362740"/>
              <a:ext cx="706120" cy="704734"/>
            </a:xfrm>
            <a:prstGeom prst="bentConnector3">
              <a:avLst>
                <a:gd name="adj1" fmla="val 143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54140" y="2887034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Armature Torque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92040" y="2273300"/>
            <a:ext cx="3774440" cy="2235200"/>
            <a:chOff x="4892040" y="2273300"/>
            <a:chExt cx="3774440" cy="1550296"/>
          </a:xfrm>
        </p:grpSpPr>
        <p:cxnSp>
          <p:nvCxnSpPr>
            <p:cNvPr id="15" name="Elbow Connector 14"/>
            <p:cNvCxnSpPr/>
            <p:nvPr/>
          </p:nvCxnSpPr>
          <p:spPr>
            <a:xfrm>
              <a:off x="4892040" y="2273300"/>
              <a:ext cx="1412240" cy="1244600"/>
            </a:xfrm>
            <a:prstGeom prst="bentConnector3">
              <a:avLst>
                <a:gd name="adj1" fmla="val 54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304280" y="336193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Shaft Torque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Shaft Torque (</a:t>
            </a:r>
            <a:r>
              <a:rPr lang="en-US" dirty="0" err="1"/>
              <a:t>T</a:t>
            </a:r>
            <a:r>
              <a:rPr lang="en-US" baseline="-25000" dirty="0" err="1"/>
              <a:t>sh</a:t>
            </a:r>
            <a:r>
              <a:rPr lang="en-US" dirty="0" smtClean="0"/>
              <a:t>)…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Where 	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=9.55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9.55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𝐼𝑟𝑜𝑛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𝐹𝑟𝑖𝑐𝑡𝑖𝑜𝑛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&amp;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𝑊𝑖𝑛𝑑𝑎𝑔𝑒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𝑙𝑜𝑠𝑠𝑒𝑠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So</a:t>
                </a: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=9.55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𝐼𝑟𝑜𝑛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𝐹𝑟𝑖𝑐𝑡𝑖𝑜𝑛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&amp;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𝑊𝑖𝑛𝑑𝑎𝑔𝑒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𝑙𝑜𝑠𝑠𝑒𝑠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=9.55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Motor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O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P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Watt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5400000">
            <a:off x="6438900" y="1866900"/>
            <a:ext cx="349250" cy="414655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7640" y="347251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Output Power in Watt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DC Motor: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There are 3 characteristics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Torque Vs. Armature current characteristics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Speed Vs. Armature current </a:t>
                </a:r>
                <a:r>
                  <a:rPr lang="en-US" dirty="0"/>
                  <a:t>characteristics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Speed Vs. Torque characteristics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Following results will be used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				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93300" y="685800"/>
            <a:ext cx="7543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T-I</a:t>
            </a:r>
          </a:p>
          <a:p>
            <a:r>
              <a:rPr lang="en-US" dirty="0" smtClean="0"/>
              <a:t>N-I</a:t>
            </a:r>
          </a:p>
          <a:p>
            <a:r>
              <a:rPr lang="en-US" dirty="0" smtClean="0"/>
              <a:t>N-T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DC Series Motor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Torque Vs. Armature current characteristics: Use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(1)</a:t>
                </a:r>
              </a:p>
              <a:p>
                <a:pPr marL="475488" lvl="2" indent="0">
                  <a:buNone/>
                </a:pPr>
                <a:r>
                  <a:rPr lang="en-US" dirty="0" smtClean="0"/>
                  <a:t>Before saturation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	</a:t>
                </a:r>
              </a:p>
              <a:p>
                <a:pPr marL="475488" lvl="2" indent="0">
                  <a:buNone/>
                </a:pPr>
                <a:r>
                  <a:rPr lang="en-US" dirty="0" smtClean="0"/>
                  <a:t>After saturation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Speed Vs. Armature current </a:t>
                </a:r>
                <a:r>
                  <a:rPr lang="en-US" dirty="0" smtClean="0"/>
                  <a:t>characteristics: </a:t>
                </a:r>
                <a:r>
                  <a:rPr lang="en-US" dirty="0"/>
                  <a:t>Use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(2)</a:t>
                </a:r>
                <a:endParaRPr lang="en-US" dirty="0"/>
              </a:p>
              <a:p>
                <a:pPr marL="475488" lvl="2" indent="0">
                  <a:buNone/>
                </a:pP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pPr marL="475488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Before </a:t>
                </a:r>
                <a:r>
                  <a:rPr lang="en-US" dirty="0"/>
                  <a:t>saturation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75488" lvl="2" indent="0">
                  <a:buNone/>
                </a:pPr>
                <a:r>
                  <a:rPr lang="en-US" dirty="0" smtClean="0"/>
                  <a:t>		After </a:t>
                </a:r>
                <a:r>
                  <a:rPr lang="en-US" dirty="0"/>
                  <a:t>saturation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Speed Vs. Torque </a:t>
                </a:r>
                <a:r>
                  <a:rPr lang="en-US" dirty="0" smtClean="0"/>
                  <a:t>characteristics: Use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(1) &amp; (2)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of DC Series Motor 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0850" y="2253359"/>
            <a:ext cx="3383280" cy="3692420"/>
            <a:chOff x="450850" y="2253359"/>
            <a:chExt cx="3383280" cy="36924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" y="2253359"/>
              <a:ext cx="3383280" cy="32307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5530" y="5484114"/>
              <a:ext cx="2447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 Torque Vs. </a:t>
              </a:r>
              <a:r>
                <a:rPr lang="en-US" sz="2400" dirty="0" err="1" smtClean="0"/>
                <a:t>Ia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0551" y="2283714"/>
            <a:ext cx="3371857" cy="3631710"/>
            <a:chOff x="4440551" y="2283714"/>
            <a:chExt cx="3371857" cy="36317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0551" y="2283714"/>
              <a:ext cx="3371857" cy="3200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58740" y="5453759"/>
              <a:ext cx="2447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2. Speed Vs. </a:t>
              </a:r>
              <a:r>
                <a:rPr lang="en-US" sz="2400" dirty="0" err="1" smtClean="0"/>
                <a:t>Ia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15300" y="2253359"/>
            <a:ext cx="3393913" cy="3648990"/>
            <a:chOff x="8115300" y="2253359"/>
            <a:chExt cx="3393913" cy="36489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5300" y="2253359"/>
              <a:ext cx="3393913" cy="3200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783319" y="5440684"/>
              <a:ext cx="2725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3. Speed Vs. Torque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34130" y="5969758"/>
            <a:ext cx="709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characteristics are same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25933" y="1949331"/>
                <a:ext cx="194426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>
                    <a:solidFill>
                      <a:srgbClr val="1E1E1E"/>
                    </a:solidFill>
                    <a:latin typeface="open sans"/>
                  </a:rPr>
                  <a:t> </a:t>
                </a:r>
              </a:p>
              <a:p>
                <a:r>
                  <a:rPr lang="en-US" sz="2000" dirty="0" smtClean="0">
                    <a:solidFill>
                      <a:srgbClr val="1E1E1E"/>
                    </a:solidFill>
                    <a:latin typeface="open sans"/>
                  </a:rPr>
                  <a:t>Gives high </a:t>
                </a:r>
                <a:r>
                  <a:rPr lang="en-US" sz="2000" dirty="0">
                    <a:solidFill>
                      <a:srgbClr val="1E1E1E"/>
                    </a:solidFill>
                    <a:latin typeface="open sans"/>
                  </a:rPr>
                  <a:t>starting </a:t>
                </a:r>
                <a:r>
                  <a:rPr lang="en-US" sz="2000" dirty="0" smtClean="0">
                    <a:solidFill>
                      <a:srgbClr val="1E1E1E"/>
                    </a:solidFill>
                    <a:latin typeface="open sans"/>
                  </a:rPr>
                  <a:t>torque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33" y="1949331"/>
                <a:ext cx="1944267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3448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310186" y="1852404"/>
            <a:ext cx="265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1E1E1E"/>
                </a:solidFill>
                <a:latin typeface="open sans"/>
              </a:rPr>
              <a:t>Series </a:t>
            </a:r>
            <a:r>
              <a:rPr lang="en-US" sz="2000" dirty="0">
                <a:solidFill>
                  <a:srgbClr val="1E1E1E"/>
                </a:solidFill>
                <a:latin typeface="open sans"/>
              </a:rPr>
              <a:t>motor should never be started without some mechanical load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DC Shunt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Torque Vs. Armature current characteristics: Use </a:t>
                </a:r>
                <a:r>
                  <a:rPr lang="en-US" dirty="0" err="1"/>
                  <a:t>eq</a:t>
                </a:r>
                <a:r>
                  <a:rPr lang="en-US" dirty="0"/>
                  <a:t>(1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/>
                  <a:t>Speed Vs. Armature current characteristics: Use </a:t>
                </a:r>
                <a:r>
                  <a:rPr lang="en-US" dirty="0" err="1"/>
                  <a:t>eq</a:t>
                </a:r>
                <a:r>
                  <a:rPr lang="en-US" dirty="0"/>
                  <a:t>(2)</a:t>
                </a:r>
              </a:p>
              <a:p>
                <a:pPr marL="475488" lvl="2" indent="0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den>
                    </m:f>
                  </m:oMath>
                </a14:m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Speed </a:t>
                </a:r>
                <a:r>
                  <a:rPr lang="en-US" dirty="0"/>
                  <a:t>Vs. Torque characteristics: Use </a:t>
                </a:r>
                <a:r>
                  <a:rPr lang="en-US" dirty="0" err="1"/>
                  <a:t>eq</a:t>
                </a:r>
                <a:r>
                  <a:rPr lang="en-US" dirty="0"/>
                  <a:t>(1) &amp; (2)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DC Shunt </a:t>
            </a:r>
            <a:r>
              <a:rPr lang="en-US" b="1" dirty="0" smtClean="0"/>
              <a:t>Motors…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4130" y="5969758"/>
            <a:ext cx="709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&amp;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characteristics are same 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0394" y="2240284"/>
            <a:ext cx="3465938" cy="3705495"/>
            <a:chOff x="660394" y="2240284"/>
            <a:chExt cx="3465938" cy="3705495"/>
          </a:xfrm>
        </p:grpSpPr>
        <p:sp>
          <p:nvSpPr>
            <p:cNvPr id="4" name="TextBox 3"/>
            <p:cNvSpPr txBox="1"/>
            <p:nvPr/>
          </p:nvSpPr>
          <p:spPr>
            <a:xfrm>
              <a:off x="1065530" y="5484114"/>
              <a:ext cx="2447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1. Torque Vs. </a:t>
              </a:r>
              <a:r>
                <a:rPr lang="en-US" sz="2400" dirty="0" err="1" smtClean="0"/>
                <a:t>Ia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394" y="2240284"/>
              <a:ext cx="3465938" cy="3200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93086" y="2148029"/>
            <a:ext cx="3495372" cy="3754320"/>
            <a:chOff x="8193086" y="2148029"/>
            <a:chExt cx="3495372" cy="3754320"/>
          </a:xfrm>
        </p:grpSpPr>
        <p:sp>
          <p:nvSpPr>
            <p:cNvPr id="6" name="TextBox 5"/>
            <p:cNvSpPr txBox="1"/>
            <p:nvPr/>
          </p:nvSpPr>
          <p:spPr>
            <a:xfrm>
              <a:off x="8783319" y="5440684"/>
              <a:ext cx="2725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3. Speed Vs. Torque</a:t>
              </a:r>
              <a:endParaRPr lang="en-US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3086" y="2148029"/>
              <a:ext cx="3495372" cy="32004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694899" y="2240284"/>
            <a:ext cx="3374972" cy="3675140"/>
            <a:chOff x="4694899" y="2240284"/>
            <a:chExt cx="3374972" cy="3675140"/>
          </a:xfrm>
        </p:grpSpPr>
        <p:grpSp>
          <p:nvGrpSpPr>
            <p:cNvPr id="12" name="Group 11"/>
            <p:cNvGrpSpPr/>
            <p:nvPr/>
          </p:nvGrpSpPr>
          <p:grpSpPr>
            <a:xfrm>
              <a:off x="4694899" y="2240284"/>
              <a:ext cx="3374972" cy="3675140"/>
              <a:chOff x="4694899" y="2240284"/>
              <a:chExt cx="3374972" cy="367514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158740" y="5453759"/>
                <a:ext cx="24472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2. Speed Vs. </a:t>
                </a:r>
                <a:r>
                  <a:rPr lang="en-US" sz="2400" dirty="0" err="1" smtClean="0"/>
                  <a:t>Ia</a:t>
                </a:r>
                <a:endParaRPr lang="en-US" sz="2400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4899" y="2240284"/>
                <a:ext cx="3374972" cy="320040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916930" y="2679700"/>
              <a:ext cx="168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load speed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3075" y="3303782"/>
              <a:ext cx="995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Characteristics Of DC Compound </a:t>
            </a:r>
            <a:r>
              <a:rPr lang="en-US" b="1" dirty="0" smtClean="0"/>
              <a:t>Motor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" y="2109787"/>
            <a:ext cx="4838700" cy="355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37" y="2014892"/>
            <a:ext cx="4259263" cy="3701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485" y="5662612"/>
            <a:ext cx="24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Torque Vs. </a:t>
            </a:r>
            <a:r>
              <a:rPr lang="en-US" sz="2400" dirty="0" err="1" smtClean="0"/>
              <a:t>Ia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79740" y="5716289"/>
            <a:ext cx="24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Speed Vs. </a:t>
            </a:r>
            <a:r>
              <a:rPr lang="en-US" sz="2400" dirty="0" err="1" smtClean="0"/>
              <a:t>Ia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 Relationship in DC </a:t>
            </a:r>
            <a:r>
              <a:rPr lang="en-US" b="1" dirty="0" smtClean="0"/>
              <a:t>motor…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So, from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(2), Mechanical power developed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−−−(3)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Condition for maximum power developed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Differentiate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(3)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Put this in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eq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DC Machines (Motor &amp; Generator)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2844800" y="2095500"/>
            <a:ext cx="508000" cy="1854200"/>
          </a:xfrm>
          <a:prstGeom prst="leftBrac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196974" y="2792561"/>
            <a:ext cx="184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Power 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80175"/>
            <a:ext cx="26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Useful O/p Power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712309"/>
            <a:ext cx="132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Losses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264025" y="2558147"/>
            <a:ext cx="488949" cy="2763153"/>
            <a:chOff x="4264025" y="2558147"/>
            <a:chExt cx="488949" cy="276315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264025" y="3949700"/>
              <a:ext cx="488949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367209" y="2558147"/>
              <a:ext cx="371473" cy="2763153"/>
              <a:chOff x="4197351" y="3340100"/>
              <a:chExt cx="371473" cy="1117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203700" y="3340100"/>
                <a:ext cx="0" cy="1117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197351" y="3340100"/>
                <a:ext cx="361949" cy="0"/>
              </a:xfrm>
              <a:prstGeom prst="line">
                <a:avLst/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206875" y="4457700"/>
                <a:ext cx="361949" cy="0"/>
              </a:xfrm>
              <a:prstGeom prst="line">
                <a:avLst/>
              </a:prstGeom>
              <a:ln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4554" y="2331796"/>
                <a:ext cx="6478913" cy="1584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Copper Loss: </a:t>
                </a:r>
              </a:p>
              <a:p>
                <a:r>
                  <a:rPr lang="en-US" sz="2400" dirty="0" smtClean="0"/>
                  <a:t>	Cu loss in field winding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 smtClean="0"/>
                  <a:t>) </a:t>
                </a:r>
              </a:p>
              <a:p>
                <a:r>
                  <a:rPr lang="en-US" sz="2400" dirty="0" smtClean="0"/>
                  <a:t>	Cu loss in armature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54" y="2331796"/>
                <a:ext cx="6478913" cy="1584280"/>
              </a:xfrm>
              <a:prstGeom prst="rect">
                <a:avLst/>
              </a:prstGeom>
              <a:blipFill rotWithShape="0">
                <a:blip r:embed="rId2"/>
                <a:stretch>
                  <a:fillRect l="-1411" t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694554" y="3712309"/>
            <a:ext cx="436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ron Loss: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Hysteresis loss</a:t>
            </a:r>
          </a:p>
          <a:p>
            <a:r>
              <a:rPr lang="en-US" sz="2400" dirty="0" smtClean="0"/>
              <a:t>	Eddy current loss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3600" y="5091766"/>
            <a:ext cx="329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Mechanical  Loss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Friction loss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Windage loss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r>
              <a:rPr lang="en-US" dirty="0"/>
              <a:t>in DC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For DC generator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Mechanical Efficiency: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𝐸𝑙𝑒𝑐𝑡𝑟𝑖𝑐𝑎𝑙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𝑑𝑒𝑣𝑒𝑙𝑜𝑝𝑒𝑑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𝑎𝑟𝑚𝑎𝑡𝑢𝑟𝑒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DC </a:t>
            </a:r>
            <a:r>
              <a:rPr lang="en-US" dirty="0" smtClean="0"/>
              <a:t>Machines…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Electrical efficiency: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𝐸𝑙𝑒𝑐𝑡𝑟𝑖𝑐𝑎𝑙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𝐸𝑙𝑒𝑐𝑡𝑟𝑖𝑐𝑎𝑙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𝑑𝑒𝑣𝑒𝑙𝑜𝑝𝑒𝑑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𝑎𝑟𝑚𝑎𝑡𝑢𝑟𝑒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Overall </a:t>
                </a:r>
                <a:r>
                  <a:rPr lang="en-US" dirty="0"/>
                  <a:t>efficiency: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𝐸𝑙𝑒𝑐𝑡𝑟𝑖𝑐𝑎𝑙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8848" y="5145207"/>
                <a:ext cx="278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Note: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48" y="5145207"/>
                <a:ext cx="27841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2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DC Machines…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For DC Motor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Mechanical Efficiency: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𝑀𝑒𝑐h𝑎𝑛𝑖𝑐𝑎𝑙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𝑑𝑒𝑣𝑒𝑙𝑜𝑝𝑒𝑑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𝑎𝑟𝑚𝑎𝑡𝑢𝑟𝑒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DC </a:t>
            </a:r>
            <a:r>
              <a:rPr lang="en-US" dirty="0" smtClean="0"/>
              <a:t>Machines…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Electrical efficiency: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𝑀𝑒𝑐h𝑎𝑛𝑖𝑐𝑎𝑙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𝑝𝑤𝑜𝑒𝑟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𝑑𝑒𝑣𝑒𝑙𝑜𝑝𝑒𝑑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𝑎𝑟𝑚𝑎𝑡𝑢𝑟𝑒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𝑒𝑙𝑒𝑐𝑡𝑟𝑖𝑐𝑎𝑙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Overall </a:t>
                </a:r>
                <a:r>
                  <a:rPr lang="en-US" dirty="0"/>
                  <a:t>efficiency: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𝑒𝑙𝑒𝑐𝑡𝑟𝑖𝑐𝑎𝑙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𝑚𝑒𝑐h𝑎𝑛𝑖𝑐𝑎𝑙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𝑝𝑜𝑤𝑒𝑟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𝑜𝑢𝑡𝑝𝑢𝑡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8848" y="5145207"/>
                <a:ext cx="2784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Note: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48" y="5145207"/>
                <a:ext cx="278414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2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Need of a Starter </a:t>
            </a:r>
            <a:r>
              <a:rPr lang="en-US" b="1" dirty="0" smtClean="0"/>
              <a:t>in </a:t>
            </a:r>
            <a:r>
              <a:rPr lang="en-US" b="1" dirty="0"/>
              <a:t>DC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know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∵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is very less and at time of starting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 So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𝐻𝑖𝑔h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 </a:t>
                </a:r>
                <a:r>
                  <a:rPr lang="en-US" dirty="0"/>
                  <a:t>when the motor is directly connected to the supply lines a heavy current will flow through the armature conductors. </a:t>
                </a:r>
                <a:r>
                  <a:rPr lang="en-US" b="1" dirty="0"/>
                  <a:t>This heavy current is very dangerous</a:t>
                </a:r>
                <a:r>
                  <a:rPr lang="en-US" b="1" dirty="0" smtClean="0"/>
                  <a:t>.</a:t>
                </a:r>
              </a:p>
              <a:p>
                <a:r>
                  <a:rPr lang="en-US" dirty="0"/>
                  <a:t>In order to limit this heavy current, we use the starter in a DC motor.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121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 err="1"/>
              <a:t>d.c.</a:t>
            </a:r>
            <a:r>
              <a:rPr lang="en-US" dirty="0"/>
              <a:t> generator has an armature </a:t>
            </a:r>
            <a:r>
              <a:rPr lang="en-US" dirty="0" err="1"/>
              <a:t>emf</a:t>
            </a:r>
            <a:r>
              <a:rPr lang="en-US" dirty="0"/>
              <a:t> of 100 V when the useful flux per pole is 20 </a:t>
            </a:r>
            <a:r>
              <a:rPr lang="en-US" dirty="0" err="1"/>
              <a:t>mWb</a:t>
            </a:r>
            <a:r>
              <a:rPr lang="en-US" dirty="0"/>
              <a:t>, and the speed is 800 rpm. Calculate the generated </a:t>
            </a:r>
            <a:r>
              <a:rPr lang="en-US" dirty="0" err="1"/>
              <a:t>emf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with the same flux and a speed of 1000 rpm, (ii) with a flux per pole of 24 </a:t>
            </a:r>
            <a:r>
              <a:rPr lang="en-US" dirty="0" err="1"/>
              <a:t>mWb</a:t>
            </a:r>
            <a:r>
              <a:rPr lang="en-US" dirty="0"/>
              <a:t> and a speed of 90 rpm. (Ans.:- (</a:t>
            </a:r>
            <a:r>
              <a:rPr lang="en-US" dirty="0" err="1"/>
              <a:t>i</a:t>
            </a:r>
            <a:r>
              <a:rPr lang="en-US" dirty="0"/>
              <a:t>) 125 V, (ii) 135 V)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An 8 pole dc generator has 500 armature conductors and a useful flux of 0.05 </a:t>
            </a:r>
            <a:r>
              <a:rPr lang="en-US" dirty="0" err="1"/>
              <a:t>Wb</a:t>
            </a:r>
            <a:r>
              <a:rPr lang="en-US" dirty="0"/>
              <a:t>. What will be the </a:t>
            </a:r>
            <a:r>
              <a:rPr lang="en-US" dirty="0" err="1"/>
              <a:t>emf</a:t>
            </a:r>
            <a:r>
              <a:rPr lang="en-US" dirty="0"/>
              <a:t> generated, if it lap connected and runs at 1200 rpm? What must be the speed at which it is to be driven to produce the same </a:t>
            </a:r>
            <a:r>
              <a:rPr lang="en-US" dirty="0" err="1"/>
              <a:t>emf</a:t>
            </a:r>
            <a:r>
              <a:rPr lang="en-US" dirty="0"/>
              <a:t>, if it is wave wound? (Ans.:- 500V, 300 rpm)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8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A </a:t>
            </a:r>
            <a:r>
              <a:rPr lang="en-US" dirty="0" err="1"/>
              <a:t>d.c.</a:t>
            </a:r>
            <a:r>
              <a:rPr lang="en-US" dirty="0"/>
              <a:t> shunt machine connected to 230 V supply has resistance of armature as 0.115 Ω and of field winding as 115 Ω. Find the ratio of the speed as a generator to the speed as a motor with the line current in each case being 100 A. (Ans.:- 1.1052:1</a:t>
            </a:r>
            <a:r>
              <a:rPr lang="en-US" dirty="0" smtClean="0"/>
              <a:t>)</a:t>
            </a:r>
          </a:p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A </a:t>
            </a:r>
            <a:r>
              <a:rPr lang="en-US" dirty="0" err="1"/>
              <a:t>d.c.</a:t>
            </a:r>
            <a:r>
              <a:rPr lang="en-US" dirty="0"/>
              <a:t> shunt motor draws 10 A at no load from 230 V mains and runs at 1500 rpm. At full load, armature current is 100 A and speed is 1470 rpm. Armature resistance of the motor is 0.1 Ω and field current negligible. Find (a) back </a:t>
            </a:r>
            <a:r>
              <a:rPr lang="en-US" dirty="0" err="1"/>
              <a:t>emf</a:t>
            </a:r>
            <a:r>
              <a:rPr lang="en-US" dirty="0"/>
              <a:t> at no – load and full load (b) speed at which armature should be run to make it deliver 100 A at 220 V as a generator. Assume same flux as with motor operation at full load of 10 A. (Ans.:- (a) 229 V , 220 V (b) 1536.8 rpm)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3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 </a:t>
            </a:r>
            <a:r>
              <a:rPr lang="en-US" dirty="0" err="1"/>
              <a:t>d.c.</a:t>
            </a:r>
            <a:r>
              <a:rPr lang="en-US" dirty="0"/>
              <a:t> series motor has an armature resistance of 0.12 Ω and field resistance of 0.08 Ω. The supply voltage across the motor terminals is 230 V. Determine the back </a:t>
            </a:r>
            <a:r>
              <a:rPr lang="en-US" dirty="0" err="1"/>
              <a:t>emf</a:t>
            </a:r>
            <a:r>
              <a:rPr lang="en-US" dirty="0"/>
              <a:t> and power developed by the motor when line current drawn by motor is 30 A. (Ans.:- 224 V, 6.72 kW)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9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/>
              <a:t>Thanks </a:t>
            </a:r>
            <a:endParaRPr lang="en-US" sz="8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74" y="1778304"/>
            <a:ext cx="7773765" cy="453987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DC motors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Permanent magnet DC motor: </a:t>
            </a:r>
          </a:p>
          <a:p>
            <a:pPr marL="749808" lvl="1" indent="-457200"/>
            <a:r>
              <a:rPr lang="en-US" dirty="0" smtClean="0"/>
              <a:t>Used for small power applications i.e. CD players, toys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Separately excited DC motor:  </a:t>
            </a:r>
          </a:p>
          <a:p>
            <a:pPr marL="749808" lvl="1" indent="-457200"/>
            <a:r>
              <a:rPr lang="en-US" dirty="0" smtClean="0"/>
              <a:t>Field winding is excited by some external battery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According to connection of field winding </a:t>
            </a:r>
          </a:p>
          <a:p>
            <a:pPr marL="806958" lvl="1" indent="-514350">
              <a:buFont typeface="+mj-lt"/>
              <a:buAutoNum type="romanUcPeriod"/>
            </a:pPr>
            <a:r>
              <a:rPr lang="en-US" dirty="0" smtClean="0"/>
              <a:t>Series motor </a:t>
            </a:r>
          </a:p>
          <a:p>
            <a:pPr marL="806958" lvl="1" indent="-514350">
              <a:buFont typeface="+mj-lt"/>
              <a:buAutoNum type="romanUcPeriod"/>
            </a:pPr>
            <a:r>
              <a:rPr lang="en-US" dirty="0" smtClean="0"/>
              <a:t>Shunt motor </a:t>
            </a:r>
          </a:p>
          <a:p>
            <a:pPr marL="806958" lvl="1" indent="-514350">
              <a:buFont typeface="+mj-lt"/>
              <a:buAutoNum type="romanUcPeriod"/>
            </a:pPr>
            <a:r>
              <a:rPr lang="en-US" dirty="0" smtClean="0"/>
              <a:t>Compound motor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Separately </a:t>
            </a:r>
            <a:r>
              <a:rPr lang="en-US" dirty="0"/>
              <a:t>excited DC </a:t>
            </a:r>
            <a:r>
              <a:rPr lang="en-US" dirty="0" smtClean="0"/>
              <a:t>motor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44850" y="1768253"/>
            <a:ext cx="7604760" cy="4193483"/>
            <a:chOff x="3244850" y="1768253"/>
            <a:chExt cx="7604760" cy="4193483"/>
          </a:xfrm>
        </p:grpSpPr>
        <p:grpSp>
          <p:nvGrpSpPr>
            <p:cNvPr id="73" name="Group 72"/>
            <p:cNvGrpSpPr/>
            <p:nvPr/>
          </p:nvGrpSpPr>
          <p:grpSpPr>
            <a:xfrm>
              <a:off x="3244850" y="1768253"/>
              <a:ext cx="7604760" cy="4193483"/>
              <a:chOff x="3244850" y="1768253"/>
              <a:chExt cx="7604760" cy="419348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244850" y="1768253"/>
                <a:ext cx="3968698" cy="4193483"/>
                <a:chOff x="8185150" y="1981232"/>
                <a:chExt cx="3968698" cy="4193483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8185150" y="1981232"/>
                  <a:ext cx="3257550" cy="3606766"/>
                  <a:chOff x="7029450" y="2040593"/>
                  <a:chExt cx="2094078" cy="2510112"/>
                </a:xfrm>
              </p:grpSpPr>
              <p:sp>
                <p:nvSpPr>
                  <p:cNvPr id="7" name="Oval 6"/>
                  <p:cNvSpPr/>
                  <p:nvPr/>
                </p:nvSpPr>
                <p:spPr>
                  <a:xfrm>
                    <a:off x="7751928" y="2770496"/>
                    <a:ext cx="1371600" cy="1371600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8286750" y="2647950"/>
                    <a:ext cx="304800" cy="122546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8285328" y="4142096"/>
                    <a:ext cx="304800" cy="122546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10" name="Straight Connector 9"/>
                  <p:cNvCxnSpPr>
                    <a:stCxn id="8" idx="0"/>
                  </p:cNvCxnSpPr>
                  <p:nvPr/>
                </p:nvCxnSpPr>
                <p:spPr>
                  <a:xfrm flipH="1" flipV="1">
                    <a:off x="8437728" y="2361887"/>
                    <a:ext cx="1422" cy="28606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 flipH="1" flipV="1">
                    <a:off x="8437728" y="4264642"/>
                    <a:ext cx="1422" cy="28606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 flipH="1">
                    <a:off x="7092950" y="2361887"/>
                    <a:ext cx="134477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H="1">
                    <a:off x="7092950" y="4550705"/>
                    <a:ext cx="1344778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7499350" y="2361887"/>
                    <a:ext cx="69850" cy="0"/>
                  </a:xfrm>
                  <a:prstGeom prst="straightConnector1">
                    <a:avLst/>
                  </a:prstGeom>
                  <a:ln w="4445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7169150" y="2361887"/>
                    <a:ext cx="0" cy="2188818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7029450" y="3271630"/>
                        <a:ext cx="368300" cy="3212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029450" y="3271630"/>
                        <a:ext cx="368300" cy="321294"/>
                      </a:xfrm>
                      <a:prstGeom prst="rect">
                        <a:avLst/>
                      </a:prstGeom>
                      <a:blipFill rotWithShape="0">
                        <a:blip r:embed="rId2"/>
                        <a:stretch>
                          <a:fillRect b="-131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7435139" y="2040593"/>
                        <a:ext cx="368300" cy="321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35139" y="2040593"/>
                        <a:ext cx="368300" cy="321294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" name="Freeform 2"/>
                  <p:cNvSpPr>
                    <a:spLocks/>
                  </p:cNvSpPr>
                  <p:nvPr/>
                </p:nvSpPr>
                <p:spPr bwMode="auto">
                  <a:xfrm rot="5400000">
                    <a:off x="8346446" y="3077990"/>
                    <a:ext cx="182563" cy="139700"/>
                  </a:xfrm>
                  <a:custGeom>
                    <a:avLst/>
                    <a:gdLst>
                      <a:gd name="T0" fmla="*/ 0 w 407"/>
                      <a:gd name="T1" fmla="*/ 82 h 163"/>
                      <a:gd name="T2" fmla="*/ 35 w 407"/>
                      <a:gd name="T3" fmla="*/ 0 h 163"/>
                      <a:gd name="T4" fmla="*/ 103 w 407"/>
                      <a:gd name="T5" fmla="*/ 163 h 163"/>
                      <a:gd name="T6" fmla="*/ 171 w 407"/>
                      <a:gd name="T7" fmla="*/ 0 h 163"/>
                      <a:gd name="T8" fmla="*/ 239 w 407"/>
                      <a:gd name="T9" fmla="*/ 163 h 163"/>
                      <a:gd name="T10" fmla="*/ 306 w 407"/>
                      <a:gd name="T11" fmla="*/ 0 h 163"/>
                      <a:gd name="T12" fmla="*/ 374 w 407"/>
                      <a:gd name="T13" fmla="*/ 163 h 163"/>
                      <a:gd name="T14" fmla="*/ 407 w 407"/>
                      <a:gd name="T15" fmla="*/ 82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7" h="163">
                        <a:moveTo>
                          <a:pt x="0" y="82"/>
                        </a:moveTo>
                        <a:lnTo>
                          <a:pt x="35" y="0"/>
                        </a:lnTo>
                        <a:lnTo>
                          <a:pt x="103" y="163"/>
                        </a:lnTo>
                        <a:lnTo>
                          <a:pt x="171" y="0"/>
                        </a:lnTo>
                        <a:lnTo>
                          <a:pt x="239" y="163"/>
                        </a:lnTo>
                        <a:lnTo>
                          <a:pt x="306" y="0"/>
                        </a:lnTo>
                        <a:lnTo>
                          <a:pt x="374" y="163"/>
                        </a:lnTo>
                        <a:lnTo>
                          <a:pt x="407" y="8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/>
                  </a:p>
                </p:txBody>
              </p:sp>
              <p:cxnSp>
                <p:nvCxnSpPr>
                  <p:cNvPr id="19" name="Straight Connector 18"/>
                  <p:cNvCxnSpPr>
                    <a:stCxn id="7" idx="0"/>
                    <a:endCxn id="18" idx="0"/>
                  </p:cNvCxnSpPr>
                  <p:nvPr/>
                </p:nvCxnSpPr>
                <p:spPr>
                  <a:xfrm flipH="1">
                    <a:off x="8437299" y="2770496"/>
                    <a:ext cx="429" cy="28606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8435020" y="3239122"/>
                    <a:ext cx="429" cy="28606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8285328" y="3525184"/>
                    <a:ext cx="304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8343580" y="3618908"/>
                    <a:ext cx="18288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endCxn id="7" idx="4"/>
                  </p:cNvCxnSpPr>
                  <p:nvPr/>
                </p:nvCxnSpPr>
                <p:spPr>
                  <a:xfrm>
                    <a:off x="8435020" y="3618907"/>
                    <a:ext cx="2708" cy="523189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8006639" y="2978319"/>
                        <a:ext cx="368300" cy="321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06639" y="2978319"/>
                        <a:ext cx="368300" cy="321294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7991874" y="3458260"/>
                        <a:ext cx="368300" cy="3212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24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91874" y="3458260"/>
                        <a:ext cx="368300" cy="321294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b="-263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9672268" y="5713050"/>
                  <a:ext cx="24815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Armature </a:t>
                  </a:r>
                  <a:endParaRPr lang="en-US" sz="2400" dirty="0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6391910" y="2047286"/>
                <a:ext cx="4457700" cy="3907792"/>
                <a:chOff x="6391910" y="2047286"/>
                <a:chExt cx="4457700" cy="3907792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6827761" y="2544642"/>
                  <a:ext cx="208054" cy="2515653"/>
                  <a:chOff x="6866167" y="2524946"/>
                  <a:chExt cx="213679" cy="2807754"/>
                </a:xfrm>
              </p:grpSpPr>
              <p:grpSp>
                <p:nvGrpSpPr>
                  <p:cNvPr id="26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6866167" y="2524946"/>
                    <a:ext cx="210266" cy="1511177"/>
                    <a:chOff x="4662" y="4759"/>
                    <a:chExt cx="157" cy="922"/>
                  </a:xfrm>
                </p:grpSpPr>
                <p:sp>
                  <p:nvSpPr>
                    <p:cNvPr id="27" name="Freeform 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4476" y="4945"/>
                      <a:ext cx="526" cy="153"/>
                    </a:xfrm>
                    <a:custGeom>
                      <a:avLst/>
                      <a:gdLst>
                        <a:gd name="T0" fmla="*/ 0 w 2880"/>
                        <a:gd name="T1" fmla="*/ 180 h 210"/>
                        <a:gd name="T2" fmla="*/ 360 w 2880"/>
                        <a:gd name="T3" fmla="*/ 0 h 210"/>
                        <a:gd name="T4" fmla="*/ 720 w 2880"/>
                        <a:gd name="T5" fmla="*/ 180 h 210"/>
                        <a:gd name="T6" fmla="*/ 540 w 2880"/>
                        <a:gd name="T7" fmla="*/ 180 h 210"/>
                        <a:gd name="T8" fmla="*/ 913 w 2880"/>
                        <a:gd name="T9" fmla="*/ 0 h 210"/>
                        <a:gd name="T10" fmla="*/ 1260 w 2880"/>
                        <a:gd name="T11" fmla="*/ 180 h 210"/>
                        <a:gd name="T12" fmla="*/ 1080 w 2880"/>
                        <a:gd name="T13" fmla="*/ 180 h 210"/>
                        <a:gd name="T14" fmla="*/ 1440 w 2880"/>
                        <a:gd name="T15" fmla="*/ 0 h 210"/>
                        <a:gd name="T16" fmla="*/ 1800 w 2880"/>
                        <a:gd name="T17" fmla="*/ 180 h 210"/>
                        <a:gd name="T18" fmla="*/ 1620 w 2880"/>
                        <a:gd name="T19" fmla="*/ 180 h 210"/>
                        <a:gd name="T20" fmla="*/ 1980 w 2880"/>
                        <a:gd name="T21" fmla="*/ 0 h 210"/>
                        <a:gd name="T22" fmla="*/ 2385 w 2880"/>
                        <a:gd name="T23" fmla="*/ 180 h 210"/>
                        <a:gd name="T24" fmla="*/ 2171 w 2880"/>
                        <a:gd name="T25" fmla="*/ 180 h 210"/>
                        <a:gd name="T26" fmla="*/ 2520 w 2880"/>
                        <a:gd name="T27" fmla="*/ 0 h 210"/>
                        <a:gd name="T28" fmla="*/ 2880 w 2880"/>
                        <a:gd name="T29" fmla="*/ 18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80" h="210">
                          <a:moveTo>
                            <a:pt x="0" y="180"/>
                          </a:moveTo>
                          <a:cubicBezTo>
                            <a:pt x="120" y="90"/>
                            <a:pt x="240" y="0"/>
                            <a:pt x="360" y="0"/>
                          </a:cubicBezTo>
                          <a:cubicBezTo>
                            <a:pt x="480" y="0"/>
                            <a:pt x="690" y="150"/>
                            <a:pt x="720" y="180"/>
                          </a:cubicBezTo>
                          <a:cubicBezTo>
                            <a:pt x="750" y="210"/>
                            <a:pt x="508" y="210"/>
                            <a:pt x="540" y="180"/>
                          </a:cubicBezTo>
                          <a:cubicBezTo>
                            <a:pt x="572" y="150"/>
                            <a:pt x="793" y="0"/>
                            <a:pt x="913" y="0"/>
                          </a:cubicBezTo>
                          <a:cubicBezTo>
                            <a:pt x="1033" y="0"/>
                            <a:pt x="1232" y="150"/>
                            <a:pt x="1260" y="180"/>
                          </a:cubicBezTo>
                          <a:cubicBezTo>
                            <a:pt x="1288" y="210"/>
                            <a:pt x="1050" y="210"/>
                            <a:pt x="1080" y="180"/>
                          </a:cubicBezTo>
                          <a:cubicBezTo>
                            <a:pt x="1110" y="150"/>
                            <a:pt x="1320" y="0"/>
                            <a:pt x="1440" y="0"/>
                          </a:cubicBezTo>
                          <a:cubicBezTo>
                            <a:pt x="1560" y="0"/>
                            <a:pt x="1770" y="150"/>
                            <a:pt x="1800" y="180"/>
                          </a:cubicBezTo>
                          <a:cubicBezTo>
                            <a:pt x="1830" y="210"/>
                            <a:pt x="1590" y="210"/>
                            <a:pt x="1620" y="180"/>
                          </a:cubicBezTo>
                          <a:cubicBezTo>
                            <a:pt x="1650" y="150"/>
                            <a:pt x="1853" y="0"/>
                            <a:pt x="1980" y="0"/>
                          </a:cubicBezTo>
                          <a:cubicBezTo>
                            <a:pt x="2107" y="0"/>
                            <a:pt x="2353" y="150"/>
                            <a:pt x="2385" y="180"/>
                          </a:cubicBezTo>
                          <a:cubicBezTo>
                            <a:pt x="2417" y="210"/>
                            <a:pt x="2149" y="210"/>
                            <a:pt x="2171" y="180"/>
                          </a:cubicBezTo>
                          <a:cubicBezTo>
                            <a:pt x="2193" y="150"/>
                            <a:pt x="2402" y="0"/>
                            <a:pt x="2520" y="0"/>
                          </a:cubicBezTo>
                          <a:cubicBezTo>
                            <a:pt x="2638" y="0"/>
                            <a:pt x="2820" y="150"/>
                            <a:pt x="2880" y="180"/>
                          </a:cubicBezTo>
                        </a:path>
                      </a:pathLst>
                    </a:custGeom>
                    <a:ln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4480" y="5341"/>
                      <a:ext cx="526" cy="153"/>
                    </a:xfrm>
                    <a:custGeom>
                      <a:avLst/>
                      <a:gdLst>
                        <a:gd name="T0" fmla="*/ 0 w 2880"/>
                        <a:gd name="T1" fmla="*/ 180 h 210"/>
                        <a:gd name="T2" fmla="*/ 360 w 2880"/>
                        <a:gd name="T3" fmla="*/ 0 h 210"/>
                        <a:gd name="T4" fmla="*/ 720 w 2880"/>
                        <a:gd name="T5" fmla="*/ 180 h 210"/>
                        <a:gd name="T6" fmla="*/ 540 w 2880"/>
                        <a:gd name="T7" fmla="*/ 180 h 210"/>
                        <a:gd name="T8" fmla="*/ 913 w 2880"/>
                        <a:gd name="T9" fmla="*/ 0 h 210"/>
                        <a:gd name="T10" fmla="*/ 1260 w 2880"/>
                        <a:gd name="T11" fmla="*/ 180 h 210"/>
                        <a:gd name="T12" fmla="*/ 1080 w 2880"/>
                        <a:gd name="T13" fmla="*/ 180 h 210"/>
                        <a:gd name="T14" fmla="*/ 1440 w 2880"/>
                        <a:gd name="T15" fmla="*/ 0 h 210"/>
                        <a:gd name="T16" fmla="*/ 1800 w 2880"/>
                        <a:gd name="T17" fmla="*/ 180 h 210"/>
                        <a:gd name="T18" fmla="*/ 1620 w 2880"/>
                        <a:gd name="T19" fmla="*/ 180 h 210"/>
                        <a:gd name="T20" fmla="*/ 1980 w 2880"/>
                        <a:gd name="T21" fmla="*/ 0 h 210"/>
                        <a:gd name="T22" fmla="*/ 2385 w 2880"/>
                        <a:gd name="T23" fmla="*/ 180 h 210"/>
                        <a:gd name="T24" fmla="*/ 2171 w 2880"/>
                        <a:gd name="T25" fmla="*/ 180 h 210"/>
                        <a:gd name="T26" fmla="*/ 2520 w 2880"/>
                        <a:gd name="T27" fmla="*/ 0 h 210"/>
                        <a:gd name="T28" fmla="*/ 2880 w 2880"/>
                        <a:gd name="T29" fmla="*/ 18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80" h="210">
                          <a:moveTo>
                            <a:pt x="0" y="180"/>
                          </a:moveTo>
                          <a:cubicBezTo>
                            <a:pt x="120" y="90"/>
                            <a:pt x="240" y="0"/>
                            <a:pt x="360" y="0"/>
                          </a:cubicBezTo>
                          <a:cubicBezTo>
                            <a:pt x="480" y="0"/>
                            <a:pt x="690" y="150"/>
                            <a:pt x="720" y="180"/>
                          </a:cubicBezTo>
                          <a:cubicBezTo>
                            <a:pt x="750" y="210"/>
                            <a:pt x="508" y="210"/>
                            <a:pt x="540" y="180"/>
                          </a:cubicBezTo>
                          <a:cubicBezTo>
                            <a:pt x="572" y="150"/>
                            <a:pt x="793" y="0"/>
                            <a:pt x="913" y="0"/>
                          </a:cubicBezTo>
                          <a:cubicBezTo>
                            <a:pt x="1033" y="0"/>
                            <a:pt x="1232" y="150"/>
                            <a:pt x="1260" y="180"/>
                          </a:cubicBezTo>
                          <a:cubicBezTo>
                            <a:pt x="1288" y="210"/>
                            <a:pt x="1050" y="210"/>
                            <a:pt x="1080" y="180"/>
                          </a:cubicBezTo>
                          <a:cubicBezTo>
                            <a:pt x="1110" y="150"/>
                            <a:pt x="1320" y="0"/>
                            <a:pt x="1440" y="0"/>
                          </a:cubicBezTo>
                          <a:cubicBezTo>
                            <a:pt x="1560" y="0"/>
                            <a:pt x="1770" y="150"/>
                            <a:pt x="1800" y="180"/>
                          </a:cubicBezTo>
                          <a:cubicBezTo>
                            <a:pt x="1830" y="210"/>
                            <a:pt x="1590" y="210"/>
                            <a:pt x="1620" y="180"/>
                          </a:cubicBezTo>
                          <a:cubicBezTo>
                            <a:pt x="1650" y="150"/>
                            <a:pt x="1853" y="0"/>
                            <a:pt x="1980" y="0"/>
                          </a:cubicBezTo>
                          <a:cubicBezTo>
                            <a:pt x="2107" y="0"/>
                            <a:pt x="2353" y="150"/>
                            <a:pt x="2385" y="180"/>
                          </a:cubicBezTo>
                          <a:cubicBezTo>
                            <a:pt x="2417" y="210"/>
                            <a:pt x="2149" y="210"/>
                            <a:pt x="2171" y="180"/>
                          </a:cubicBezTo>
                          <a:cubicBezTo>
                            <a:pt x="2193" y="150"/>
                            <a:pt x="2402" y="0"/>
                            <a:pt x="2520" y="0"/>
                          </a:cubicBezTo>
                          <a:cubicBezTo>
                            <a:pt x="2638" y="0"/>
                            <a:pt x="2820" y="150"/>
                            <a:pt x="2880" y="180"/>
                          </a:cubicBezTo>
                        </a:path>
                      </a:pathLst>
                    </a:custGeom>
                    <a:ln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6869580" y="3821523"/>
                    <a:ext cx="210266" cy="1511177"/>
                    <a:chOff x="4662" y="4759"/>
                    <a:chExt cx="157" cy="922"/>
                  </a:xfrm>
                </p:grpSpPr>
                <p:sp>
                  <p:nvSpPr>
                    <p:cNvPr id="30" name="Freeform 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4476" y="4945"/>
                      <a:ext cx="526" cy="153"/>
                    </a:xfrm>
                    <a:custGeom>
                      <a:avLst/>
                      <a:gdLst>
                        <a:gd name="T0" fmla="*/ 0 w 2880"/>
                        <a:gd name="T1" fmla="*/ 180 h 210"/>
                        <a:gd name="T2" fmla="*/ 360 w 2880"/>
                        <a:gd name="T3" fmla="*/ 0 h 210"/>
                        <a:gd name="T4" fmla="*/ 720 w 2880"/>
                        <a:gd name="T5" fmla="*/ 180 h 210"/>
                        <a:gd name="T6" fmla="*/ 540 w 2880"/>
                        <a:gd name="T7" fmla="*/ 180 h 210"/>
                        <a:gd name="T8" fmla="*/ 913 w 2880"/>
                        <a:gd name="T9" fmla="*/ 0 h 210"/>
                        <a:gd name="T10" fmla="*/ 1260 w 2880"/>
                        <a:gd name="T11" fmla="*/ 180 h 210"/>
                        <a:gd name="T12" fmla="*/ 1080 w 2880"/>
                        <a:gd name="T13" fmla="*/ 180 h 210"/>
                        <a:gd name="T14" fmla="*/ 1440 w 2880"/>
                        <a:gd name="T15" fmla="*/ 0 h 210"/>
                        <a:gd name="T16" fmla="*/ 1800 w 2880"/>
                        <a:gd name="T17" fmla="*/ 180 h 210"/>
                        <a:gd name="T18" fmla="*/ 1620 w 2880"/>
                        <a:gd name="T19" fmla="*/ 180 h 210"/>
                        <a:gd name="T20" fmla="*/ 1980 w 2880"/>
                        <a:gd name="T21" fmla="*/ 0 h 210"/>
                        <a:gd name="T22" fmla="*/ 2385 w 2880"/>
                        <a:gd name="T23" fmla="*/ 180 h 210"/>
                        <a:gd name="T24" fmla="*/ 2171 w 2880"/>
                        <a:gd name="T25" fmla="*/ 180 h 210"/>
                        <a:gd name="T26" fmla="*/ 2520 w 2880"/>
                        <a:gd name="T27" fmla="*/ 0 h 210"/>
                        <a:gd name="T28" fmla="*/ 2880 w 2880"/>
                        <a:gd name="T29" fmla="*/ 18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80" h="210">
                          <a:moveTo>
                            <a:pt x="0" y="180"/>
                          </a:moveTo>
                          <a:cubicBezTo>
                            <a:pt x="120" y="90"/>
                            <a:pt x="240" y="0"/>
                            <a:pt x="360" y="0"/>
                          </a:cubicBezTo>
                          <a:cubicBezTo>
                            <a:pt x="480" y="0"/>
                            <a:pt x="690" y="150"/>
                            <a:pt x="720" y="180"/>
                          </a:cubicBezTo>
                          <a:cubicBezTo>
                            <a:pt x="750" y="210"/>
                            <a:pt x="508" y="210"/>
                            <a:pt x="540" y="180"/>
                          </a:cubicBezTo>
                          <a:cubicBezTo>
                            <a:pt x="572" y="150"/>
                            <a:pt x="793" y="0"/>
                            <a:pt x="913" y="0"/>
                          </a:cubicBezTo>
                          <a:cubicBezTo>
                            <a:pt x="1033" y="0"/>
                            <a:pt x="1232" y="150"/>
                            <a:pt x="1260" y="180"/>
                          </a:cubicBezTo>
                          <a:cubicBezTo>
                            <a:pt x="1288" y="210"/>
                            <a:pt x="1050" y="210"/>
                            <a:pt x="1080" y="180"/>
                          </a:cubicBezTo>
                          <a:cubicBezTo>
                            <a:pt x="1110" y="150"/>
                            <a:pt x="1320" y="0"/>
                            <a:pt x="1440" y="0"/>
                          </a:cubicBezTo>
                          <a:cubicBezTo>
                            <a:pt x="1560" y="0"/>
                            <a:pt x="1770" y="150"/>
                            <a:pt x="1800" y="180"/>
                          </a:cubicBezTo>
                          <a:cubicBezTo>
                            <a:pt x="1830" y="210"/>
                            <a:pt x="1590" y="210"/>
                            <a:pt x="1620" y="180"/>
                          </a:cubicBezTo>
                          <a:cubicBezTo>
                            <a:pt x="1650" y="150"/>
                            <a:pt x="1853" y="0"/>
                            <a:pt x="1980" y="0"/>
                          </a:cubicBezTo>
                          <a:cubicBezTo>
                            <a:pt x="2107" y="0"/>
                            <a:pt x="2353" y="150"/>
                            <a:pt x="2385" y="180"/>
                          </a:cubicBezTo>
                          <a:cubicBezTo>
                            <a:pt x="2417" y="210"/>
                            <a:pt x="2149" y="210"/>
                            <a:pt x="2171" y="180"/>
                          </a:cubicBezTo>
                          <a:cubicBezTo>
                            <a:pt x="2193" y="150"/>
                            <a:pt x="2402" y="0"/>
                            <a:pt x="2520" y="0"/>
                          </a:cubicBezTo>
                          <a:cubicBezTo>
                            <a:pt x="2638" y="0"/>
                            <a:pt x="2820" y="150"/>
                            <a:pt x="2880" y="180"/>
                          </a:cubicBezTo>
                        </a:path>
                      </a:pathLst>
                    </a:custGeom>
                    <a:ln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Freeform 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4480" y="5341"/>
                      <a:ext cx="526" cy="153"/>
                    </a:xfrm>
                    <a:custGeom>
                      <a:avLst/>
                      <a:gdLst>
                        <a:gd name="T0" fmla="*/ 0 w 2880"/>
                        <a:gd name="T1" fmla="*/ 180 h 210"/>
                        <a:gd name="T2" fmla="*/ 360 w 2880"/>
                        <a:gd name="T3" fmla="*/ 0 h 210"/>
                        <a:gd name="T4" fmla="*/ 720 w 2880"/>
                        <a:gd name="T5" fmla="*/ 180 h 210"/>
                        <a:gd name="T6" fmla="*/ 540 w 2880"/>
                        <a:gd name="T7" fmla="*/ 180 h 210"/>
                        <a:gd name="T8" fmla="*/ 913 w 2880"/>
                        <a:gd name="T9" fmla="*/ 0 h 210"/>
                        <a:gd name="T10" fmla="*/ 1260 w 2880"/>
                        <a:gd name="T11" fmla="*/ 180 h 210"/>
                        <a:gd name="T12" fmla="*/ 1080 w 2880"/>
                        <a:gd name="T13" fmla="*/ 180 h 210"/>
                        <a:gd name="T14" fmla="*/ 1440 w 2880"/>
                        <a:gd name="T15" fmla="*/ 0 h 210"/>
                        <a:gd name="T16" fmla="*/ 1800 w 2880"/>
                        <a:gd name="T17" fmla="*/ 180 h 210"/>
                        <a:gd name="T18" fmla="*/ 1620 w 2880"/>
                        <a:gd name="T19" fmla="*/ 180 h 210"/>
                        <a:gd name="T20" fmla="*/ 1980 w 2880"/>
                        <a:gd name="T21" fmla="*/ 0 h 210"/>
                        <a:gd name="T22" fmla="*/ 2385 w 2880"/>
                        <a:gd name="T23" fmla="*/ 180 h 210"/>
                        <a:gd name="T24" fmla="*/ 2171 w 2880"/>
                        <a:gd name="T25" fmla="*/ 180 h 210"/>
                        <a:gd name="T26" fmla="*/ 2520 w 2880"/>
                        <a:gd name="T27" fmla="*/ 0 h 210"/>
                        <a:gd name="T28" fmla="*/ 2880 w 2880"/>
                        <a:gd name="T29" fmla="*/ 18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880" h="210">
                          <a:moveTo>
                            <a:pt x="0" y="180"/>
                          </a:moveTo>
                          <a:cubicBezTo>
                            <a:pt x="120" y="90"/>
                            <a:pt x="240" y="0"/>
                            <a:pt x="360" y="0"/>
                          </a:cubicBezTo>
                          <a:cubicBezTo>
                            <a:pt x="480" y="0"/>
                            <a:pt x="690" y="150"/>
                            <a:pt x="720" y="180"/>
                          </a:cubicBezTo>
                          <a:cubicBezTo>
                            <a:pt x="750" y="210"/>
                            <a:pt x="508" y="210"/>
                            <a:pt x="540" y="180"/>
                          </a:cubicBezTo>
                          <a:cubicBezTo>
                            <a:pt x="572" y="150"/>
                            <a:pt x="793" y="0"/>
                            <a:pt x="913" y="0"/>
                          </a:cubicBezTo>
                          <a:cubicBezTo>
                            <a:pt x="1033" y="0"/>
                            <a:pt x="1232" y="150"/>
                            <a:pt x="1260" y="180"/>
                          </a:cubicBezTo>
                          <a:cubicBezTo>
                            <a:pt x="1288" y="210"/>
                            <a:pt x="1050" y="210"/>
                            <a:pt x="1080" y="180"/>
                          </a:cubicBezTo>
                          <a:cubicBezTo>
                            <a:pt x="1110" y="150"/>
                            <a:pt x="1320" y="0"/>
                            <a:pt x="1440" y="0"/>
                          </a:cubicBezTo>
                          <a:cubicBezTo>
                            <a:pt x="1560" y="0"/>
                            <a:pt x="1770" y="150"/>
                            <a:pt x="1800" y="180"/>
                          </a:cubicBezTo>
                          <a:cubicBezTo>
                            <a:pt x="1830" y="210"/>
                            <a:pt x="1590" y="210"/>
                            <a:pt x="1620" y="180"/>
                          </a:cubicBezTo>
                          <a:cubicBezTo>
                            <a:pt x="1650" y="150"/>
                            <a:pt x="1853" y="0"/>
                            <a:pt x="1980" y="0"/>
                          </a:cubicBezTo>
                          <a:cubicBezTo>
                            <a:pt x="2107" y="0"/>
                            <a:pt x="2353" y="150"/>
                            <a:pt x="2385" y="180"/>
                          </a:cubicBezTo>
                          <a:cubicBezTo>
                            <a:pt x="2417" y="210"/>
                            <a:pt x="2149" y="210"/>
                            <a:pt x="2171" y="180"/>
                          </a:cubicBezTo>
                          <a:cubicBezTo>
                            <a:pt x="2193" y="150"/>
                            <a:pt x="2402" y="0"/>
                            <a:pt x="2520" y="0"/>
                          </a:cubicBezTo>
                          <a:cubicBezTo>
                            <a:pt x="2638" y="0"/>
                            <a:pt x="2820" y="150"/>
                            <a:pt x="2880" y="180"/>
                          </a:cubicBezTo>
                        </a:path>
                      </a:pathLst>
                    </a:custGeom>
                    <a:ln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cxnSp>
              <p:nvCxnSpPr>
                <p:cNvPr id="38" name="Straight Connector 37"/>
                <p:cNvCxnSpPr/>
                <p:nvPr/>
              </p:nvCxnSpPr>
              <p:spPr>
                <a:xfrm flipH="1" flipV="1">
                  <a:off x="6867908" y="2229919"/>
                  <a:ext cx="0" cy="3139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 flipV="1">
                  <a:off x="6867908" y="5059561"/>
                  <a:ext cx="0" cy="3139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867908" y="2229919"/>
                  <a:ext cx="359186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5"/>
                <p:cNvGrpSpPr>
                  <a:grpSpLocks/>
                </p:cNvGrpSpPr>
                <p:nvPr/>
              </p:nvGrpSpPr>
              <p:grpSpPr bwMode="auto">
                <a:xfrm>
                  <a:off x="7225614" y="2155306"/>
                  <a:ext cx="366712" cy="149225"/>
                  <a:chOff x="7841" y="2266"/>
                  <a:chExt cx="576" cy="233"/>
                </a:xfrm>
              </p:grpSpPr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 rot="10800000">
                    <a:off x="7841" y="2266"/>
                    <a:ext cx="288" cy="218"/>
                  </a:xfrm>
                  <a:custGeom>
                    <a:avLst/>
                    <a:gdLst>
                      <a:gd name="T0" fmla="*/ 0 w 407"/>
                      <a:gd name="T1" fmla="*/ 82 h 163"/>
                      <a:gd name="T2" fmla="*/ 35 w 407"/>
                      <a:gd name="T3" fmla="*/ 0 h 163"/>
                      <a:gd name="T4" fmla="*/ 103 w 407"/>
                      <a:gd name="T5" fmla="*/ 163 h 163"/>
                      <a:gd name="T6" fmla="*/ 171 w 407"/>
                      <a:gd name="T7" fmla="*/ 0 h 163"/>
                      <a:gd name="T8" fmla="*/ 239 w 407"/>
                      <a:gd name="T9" fmla="*/ 163 h 163"/>
                      <a:gd name="T10" fmla="*/ 306 w 407"/>
                      <a:gd name="T11" fmla="*/ 0 h 163"/>
                      <a:gd name="T12" fmla="*/ 374 w 407"/>
                      <a:gd name="T13" fmla="*/ 163 h 163"/>
                      <a:gd name="T14" fmla="*/ 407 w 407"/>
                      <a:gd name="T15" fmla="*/ 82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7" h="163">
                        <a:moveTo>
                          <a:pt x="0" y="82"/>
                        </a:moveTo>
                        <a:lnTo>
                          <a:pt x="35" y="0"/>
                        </a:lnTo>
                        <a:lnTo>
                          <a:pt x="103" y="163"/>
                        </a:lnTo>
                        <a:lnTo>
                          <a:pt x="171" y="0"/>
                        </a:lnTo>
                        <a:lnTo>
                          <a:pt x="239" y="163"/>
                        </a:lnTo>
                        <a:lnTo>
                          <a:pt x="306" y="0"/>
                        </a:lnTo>
                        <a:lnTo>
                          <a:pt x="374" y="163"/>
                        </a:lnTo>
                        <a:lnTo>
                          <a:pt x="407" y="8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7"/>
                  <p:cNvSpPr>
                    <a:spLocks/>
                  </p:cNvSpPr>
                  <p:nvPr/>
                </p:nvSpPr>
                <p:spPr bwMode="auto">
                  <a:xfrm rot="10800000">
                    <a:off x="8129" y="2281"/>
                    <a:ext cx="288" cy="218"/>
                  </a:xfrm>
                  <a:custGeom>
                    <a:avLst/>
                    <a:gdLst>
                      <a:gd name="T0" fmla="*/ 0 w 407"/>
                      <a:gd name="T1" fmla="*/ 82 h 163"/>
                      <a:gd name="T2" fmla="*/ 35 w 407"/>
                      <a:gd name="T3" fmla="*/ 0 h 163"/>
                      <a:gd name="T4" fmla="*/ 103 w 407"/>
                      <a:gd name="T5" fmla="*/ 163 h 163"/>
                      <a:gd name="T6" fmla="*/ 171 w 407"/>
                      <a:gd name="T7" fmla="*/ 0 h 163"/>
                      <a:gd name="T8" fmla="*/ 239 w 407"/>
                      <a:gd name="T9" fmla="*/ 163 h 163"/>
                      <a:gd name="T10" fmla="*/ 306 w 407"/>
                      <a:gd name="T11" fmla="*/ 0 h 163"/>
                      <a:gd name="T12" fmla="*/ 374 w 407"/>
                      <a:gd name="T13" fmla="*/ 163 h 163"/>
                      <a:gd name="T14" fmla="*/ 407 w 407"/>
                      <a:gd name="T15" fmla="*/ 82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7" h="163">
                        <a:moveTo>
                          <a:pt x="0" y="82"/>
                        </a:moveTo>
                        <a:lnTo>
                          <a:pt x="35" y="0"/>
                        </a:lnTo>
                        <a:lnTo>
                          <a:pt x="103" y="163"/>
                        </a:lnTo>
                        <a:lnTo>
                          <a:pt x="171" y="0"/>
                        </a:lnTo>
                        <a:lnTo>
                          <a:pt x="239" y="163"/>
                        </a:lnTo>
                        <a:lnTo>
                          <a:pt x="306" y="0"/>
                        </a:lnTo>
                        <a:lnTo>
                          <a:pt x="374" y="163"/>
                        </a:lnTo>
                        <a:lnTo>
                          <a:pt x="407" y="82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46" name="Straight Arrow Connector 45"/>
                <p:cNvCxnSpPr>
                  <a:endCxn id="44" idx="5"/>
                </p:cNvCxnSpPr>
                <p:nvPr/>
              </p:nvCxnSpPr>
              <p:spPr>
                <a:xfrm flipV="1">
                  <a:off x="7453313" y="2304531"/>
                  <a:ext cx="1158" cy="2696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7445693" y="2566511"/>
                  <a:ext cx="1065847" cy="23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511540" y="2566511"/>
                  <a:ext cx="0" cy="112942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511540" y="3998789"/>
                  <a:ext cx="0" cy="137476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867908" y="5360956"/>
                  <a:ext cx="164363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8305800" y="3695934"/>
                  <a:ext cx="4114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8305800" y="3872888"/>
                  <a:ext cx="4114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8374380" y="3983001"/>
                  <a:ext cx="27432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359140" y="3771441"/>
                  <a:ext cx="27432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/>
                    <p:cNvSpPr txBox="1"/>
                    <p:nvPr/>
                  </p:nvSpPr>
                  <p:spPr>
                    <a:xfrm>
                      <a:off x="6933805" y="3627345"/>
                      <a:ext cx="559486" cy="4912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7" name="TextBox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33805" y="3627345"/>
                      <a:ext cx="559486" cy="491288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123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TextBox 67"/>
                <p:cNvSpPr txBox="1"/>
                <p:nvPr/>
              </p:nvSpPr>
              <p:spPr>
                <a:xfrm>
                  <a:off x="7632700" y="2047286"/>
                  <a:ext cx="203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Rheostat</a:t>
                  </a:r>
                  <a:endParaRPr lang="en-US" sz="2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8817610" y="3627345"/>
                  <a:ext cx="203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Battery</a:t>
                  </a:r>
                  <a:endParaRPr lang="en-US" sz="2400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391910" y="5493413"/>
                  <a:ext cx="24815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Field Winding </a:t>
                  </a:r>
                  <a:endParaRPr lang="en-US" sz="2400" dirty="0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3618398" y="2324572"/>
              <a:ext cx="228600" cy="228600"/>
              <a:chOff x="8471614" y="2517140"/>
              <a:chExt cx="228600" cy="2286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10800000" flipV="1">
              <a:off x="3615858" y="5245572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Separately excited DC </a:t>
            </a:r>
            <a:r>
              <a:rPr lang="en-US" dirty="0" smtClean="0"/>
              <a:t>motor…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From the figure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𝐿𝑖𝑛𝑒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𝑎𝑟𝑚𝑎𝑡𝑢𝑟𝑒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𝑠𝑎𝑦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Power drawn from main supply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Mechanical power developed in armature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𝐼𝑛𝑝𝑢𝑡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𝑙𝑜𝑠𝑠𝑒𝑠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𝑎𝑟𝑚𝑎𝑡𝑢𝑟𝑒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𝑟𝑒𝑠𝑖𝑠𝑡𝑛𝑐𝑒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motor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435" y="1650273"/>
            <a:ext cx="6062336" cy="4631575"/>
            <a:chOff x="3865435" y="1650273"/>
            <a:chExt cx="6062336" cy="4631575"/>
          </a:xfrm>
        </p:grpSpPr>
        <p:grpSp>
          <p:nvGrpSpPr>
            <p:cNvPr id="58" name="Group 57"/>
            <p:cNvGrpSpPr/>
            <p:nvPr/>
          </p:nvGrpSpPr>
          <p:grpSpPr>
            <a:xfrm>
              <a:off x="3865435" y="1650273"/>
              <a:ext cx="6062336" cy="4631575"/>
              <a:chOff x="3270349" y="331569"/>
              <a:chExt cx="6062336" cy="463157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4513881" y="2405172"/>
                <a:ext cx="2133662" cy="197084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345850" y="2229086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343638" y="4376016"/>
                <a:ext cx="474147" cy="1760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8" name="Straight Connector 37"/>
              <p:cNvCxnSpPr>
                <a:stCxn id="36" idx="0"/>
              </p:cNvCxnSpPr>
              <p:nvPr/>
            </p:nvCxnSpPr>
            <p:spPr>
              <a:xfrm flipH="1" flipV="1">
                <a:off x="5580712" y="1818044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5580712" y="4552102"/>
                <a:ext cx="2212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3498019" y="823295"/>
                <a:ext cx="209193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488774" y="4963144"/>
                <a:ext cx="209193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4556400" y="845590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512533" y="845590"/>
                <a:ext cx="0" cy="411755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270349" y="2585379"/>
                    <a:ext cx="572928" cy="46166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0349" y="258537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337181" y="331569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7181" y="33156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Freeform 2"/>
              <p:cNvSpPr>
                <a:spLocks/>
              </p:cNvSpPr>
              <p:nvPr/>
            </p:nvSpPr>
            <p:spPr bwMode="auto">
              <a:xfrm rot="5400000">
                <a:off x="5449549" y="2838716"/>
                <a:ext cx="262324" cy="217317"/>
              </a:xfrm>
              <a:custGeom>
                <a:avLst/>
                <a:gdLst>
                  <a:gd name="T0" fmla="*/ 0 w 407"/>
                  <a:gd name="T1" fmla="*/ 82 h 163"/>
                  <a:gd name="T2" fmla="*/ 35 w 407"/>
                  <a:gd name="T3" fmla="*/ 0 h 163"/>
                  <a:gd name="T4" fmla="*/ 103 w 407"/>
                  <a:gd name="T5" fmla="*/ 163 h 163"/>
                  <a:gd name="T6" fmla="*/ 171 w 407"/>
                  <a:gd name="T7" fmla="*/ 0 h 163"/>
                  <a:gd name="T8" fmla="*/ 239 w 407"/>
                  <a:gd name="T9" fmla="*/ 163 h 163"/>
                  <a:gd name="T10" fmla="*/ 306 w 407"/>
                  <a:gd name="T11" fmla="*/ 0 h 163"/>
                  <a:gd name="T12" fmla="*/ 374 w 407"/>
                  <a:gd name="T13" fmla="*/ 163 h 163"/>
                  <a:gd name="T14" fmla="*/ 407 w 407"/>
                  <a:gd name="T15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7" h="163">
                    <a:moveTo>
                      <a:pt x="0" y="82"/>
                    </a:moveTo>
                    <a:lnTo>
                      <a:pt x="35" y="0"/>
                    </a:lnTo>
                    <a:lnTo>
                      <a:pt x="103" y="163"/>
                    </a:lnTo>
                    <a:lnTo>
                      <a:pt x="171" y="0"/>
                    </a:lnTo>
                    <a:lnTo>
                      <a:pt x="239" y="163"/>
                    </a:lnTo>
                    <a:lnTo>
                      <a:pt x="306" y="0"/>
                    </a:lnTo>
                    <a:lnTo>
                      <a:pt x="374" y="163"/>
                    </a:lnTo>
                    <a:lnTo>
                      <a:pt x="407" y="8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cxnSp>
            <p:nvCxnSpPr>
              <p:cNvPr id="47" name="Straight Connector 46"/>
              <p:cNvCxnSpPr>
                <a:stCxn id="35" idx="0"/>
                <a:endCxn id="46" idx="0"/>
              </p:cNvCxnSpPr>
              <p:nvPr/>
            </p:nvCxnSpPr>
            <p:spPr>
              <a:xfrm flipH="1">
                <a:off x="5580044" y="2405172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576499" y="3078538"/>
                <a:ext cx="667" cy="411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343638" y="3489579"/>
                <a:ext cx="47414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434255" y="3624250"/>
                <a:ext cx="28448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35" idx="4"/>
              </p:cNvCxnSpPr>
              <p:nvPr/>
            </p:nvCxnSpPr>
            <p:spPr>
              <a:xfrm>
                <a:off x="5576499" y="3624249"/>
                <a:ext cx="4213" cy="7517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910109" y="2703791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109" y="2703791"/>
                    <a:ext cx="572928" cy="46166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4887141" y="3393416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7141" y="3393416"/>
                    <a:ext cx="572928" cy="46166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Freeform 3"/>
              <p:cNvSpPr>
                <a:spLocks/>
              </p:cNvSpPr>
              <p:nvPr/>
            </p:nvSpPr>
            <p:spPr bwMode="auto">
              <a:xfrm rot="5400000">
                <a:off x="5261796" y="1330984"/>
                <a:ext cx="772435" cy="199515"/>
              </a:xfrm>
              <a:custGeom>
                <a:avLst/>
                <a:gdLst>
                  <a:gd name="T0" fmla="*/ 0 w 2880"/>
                  <a:gd name="T1" fmla="*/ 180 h 210"/>
                  <a:gd name="T2" fmla="*/ 360 w 2880"/>
                  <a:gd name="T3" fmla="*/ 0 h 210"/>
                  <a:gd name="T4" fmla="*/ 720 w 2880"/>
                  <a:gd name="T5" fmla="*/ 180 h 210"/>
                  <a:gd name="T6" fmla="*/ 540 w 2880"/>
                  <a:gd name="T7" fmla="*/ 180 h 210"/>
                  <a:gd name="T8" fmla="*/ 913 w 2880"/>
                  <a:gd name="T9" fmla="*/ 0 h 210"/>
                  <a:gd name="T10" fmla="*/ 1260 w 2880"/>
                  <a:gd name="T11" fmla="*/ 180 h 210"/>
                  <a:gd name="T12" fmla="*/ 1080 w 2880"/>
                  <a:gd name="T13" fmla="*/ 180 h 210"/>
                  <a:gd name="T14" fmla="*/ 1440 w 2880"/>
                  <a:gd name="T15" fmla="*/ 0 h 210"/>
                  <a:gd name="T16" fmla="*/ 1800 w 2880"/>
                  <a:gd name="T17" fmla="*/ 180 h 210"/>
                  <a:gd name="T18" fmla="*/ 1620 w 2880"/>
                  <a:gd name="T19" fmla="*/ 180 h 210"/>
                  <a:gd name="T20" fmla="*/ 1980 w 2880"/>
                  <a:gd name="T21" fmla="*/ 0 h 210"/>
                  <a:gd name="T22" fmla="*/ 2385 w 2880"/>
                  <a:gd name="T23" fmla="*/ 180 h 210"/>
                  <a:gd name="T24" fmla="*/ 2171 w 2880"/>
                  <a:gd name="T25" fmla="*/ 180 h 210"/>
                  <a:gd name="T26" fmla="*/ 2520 w 2880"/>
                  <a:gd name="T27" fmla="*/ 0 h 210"/>
                  <a:gd name="T28" fmla="*/ 2880 w 2880"/>
                  <a:gd name="T29" fmla="*/ 18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0" h="210">
                    <a:moveTo>
                      <a:pt x="0" y="180"/>
                    </a:moveTo>
                    <a:cubicBezTo>
                      <a:pt x="120" y="90"/>
                      <a:pt x="240" y="0"/>
                      <a:pt x="360" y="0"/>
                    </a:cubicBezTo>
                    <a:cubicBezTo>
                      <a:pt x="480" y="0"/>
                      <a:pt x="690" y="150"/>
                      <a:pt x="720" y="180"/>
                    </a:cubicBezTo>
                    <a:cubicBezTo>
                      <a:pt x="750" y="210"/>
                      <a:pt x="508" y="210"/>
                      <a:pt x="540" y="180"/>
                    </a:cubicBezTo>
                    <a:cubicBezTo>
                      <a:pt x="572" y="150"/>
                      <a:pt x="793" y="0"/>
                      <a:pt x="913" y="0"/>
                    </a:cubicBezTo>
                    <a:cubicBezTo>
                      <a:pt x="1033" y="0"/>
                      <a:pt x="1232" y="150"/>
                      <a:pt x="1260" y="180"/>
                    </a:cubicBezTo>
                    <a:cubicBezTo>
                      <a:pt x="1288" y="210"/>
                      <a:pt x="1050" y="210"/>
                      <a:pt x="1080" y="180"/>
                    </a:cubicBezTo>
                    <a:cubicBezTo>
                      <a:pt x="1110" y="150"/>
                      <a:pt x="1320" y="0"/>
                      <a:pt x="1440" y="0"/>
                    </a:cubicBezTo>
                    <a:cubicBezTo>
                      <a:pt x="1560" y="0"/>
                      <a:pt x="1770" y="150"/>
                      <a:pt x="1800" y="180"/>
                    </a:cubicBezTo>
                    <a:cubicBezTo>
                      <a:pt x="1830" y="210"/>
                      <a:pt x="1590" y="210"/>
                      <a:pt x="1620" y="180"/>
                    </a:cubicBezTo>
                    <a:cubicBezTo>
                      <a:pt x="1650" y="150"/>
                      <a:pt x="1853" y="0"/>
                      <a:pt x="1980" y="0"/>
                    </a:cubicBezTo>
                    <a:cubicBezTo>
                      <a:pt x="2107" y="0"/>
                      <a:pt x="2353" y="150"/>
                      <a:pt x="2385" y="180"/>
                    </a:cubicBezTo>
                    <a:cubicBezTo>
                      <a:pt x="2417" y="210"/>
                      <a:pt x="2149" y="210"/>
                      <a:pt x="2171" y="180"/>
                    </a:cubicBezTo>
                    <a:cubicBezTo>
                      <a:pt x="2193" y="150"/>
                      <a:pt x="2402" y="0"/>
                      <a:pt x="2520" y="0"/>
                    </a:cubicBezTo>
                    <a:cubicBezTo>
                      <a:pt x="2638" y="0"/>
                      <a:pt x="2820" y="150"/>
                      <a:pt x="2880" y="180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17785" y="1170471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7785" y="1170471"/>
                    <a:ext cx="55948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261" r="-10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6484646" y="1170470"/>
                <a:ext cx="2848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Series Field Winding </a:t>
                </a:r>
                <a:endParaRPr lang="en-US" sz="2400" dirty="0"/>
              </a:p>
            </p:txBody>
          </p:sp>
          <p:cxnSp>
            <p:nvCxnSpPr>
              <p:cNvPr id="55" name="Straight Connector 54"/>
              <p:cNvCxnSpPr>
                <a:stCxn id="31" idx="0"/>
              </p:cNvCxnSpPr>
              <p:nvPr/>
            </p:nvCxnSpPr>
            <p:spPr>
              <a:xfrm flipV="1">
                <a:off x="5576758" y="823295"/>
                <a:ext cx="0" cy="22122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265393" y="2248928"/>
              <a:ext cx="228600" cy="228600"/>
              <a:chOff x="8471614" y="2517140"/>
              <a:chExt cx="228600" cy="2286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10800000" flipV="1">
              <a:off x="4209763" y="6127832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motor </a:t>
            </a:r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From the figure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𝐿𝑖𝑛𝑒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𝑎𝑟𝑚𝑎𝑡𝑢𝑟𝑒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𝑆𝑒𝑟𝑖𝑒𝑠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𝑠𝑎𝑦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Power drawn from main supply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Mechanical power developed in armature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𝐼𝑛𝑝𝑢𝑡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𝑙𝑜𝑠𝑠𝑒𝑠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𝑎𝑟𝑚𝑎𝑡𝑢𝑟𝑒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𝑓𝑖𝑒𝑙𝑑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𝑟𝑒𝑠𝑖𝑠𝑡𝑛𝑐𝑒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𝑠𝑒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 Motor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44850" y="1760999"/>
            <a:ext cx="7592504" cy="3614020"/>
            <a:chOff x="3244850" y="1760999"/>
            <a:chExt cx="7592504" cy="3614020"/>
          </a:xfrm>
        </p:grpSpPr>
        <p:grpSp>
          <p:nvGrpSpPr>
            <p:cNvPr id="59" name="Group 58"/>
            <p:cNvGrpSpPr/>
            <p:nvPr/>
          </p:nvGrpSpPr>
          <p:grpSpPr>
            <a:xfrm>
              <a:off x="3244850" y="1760999"/>
              <a:ext cx="7592504" cy="3614020"/>
              <a:chOff x="3244850" y="1760999"/>
              <a:chExt cx="7592504" cy="361402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244850" y="1768253"/>
                <a:ext cx="3257550" cy="3606766"/>
                <a:chOff x="7029450" y="2040593"/>
                <a:chExt cx="2094078" cy="2510112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7751928" y="2770496"/>
                  <a:ext cx="1371600" cy="13716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8286750" y="2647950"/>
                  <a:ext cx="304800" cy="12254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8285328" y="4142096"/>
                  <a:ext cx="304800" cy="122546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38" name="Straight Connector 37"/>
                <p:cNvCxnSpPr>
                  <a:stCxn id="36" idx="0"/>
                </p:cNvCxnSpPr>
                <p:nvPr/>
              </p:nvCxnSpPr>
              <p:spPr>
                <a:xfrm flipH="1" flipV="1">
                  <a:off x="8437728" y="2361887"/>
                  <a:ext cx="1422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 flipV="1">
                  <a:off x="8437728" y="4264642"/>
                  <a:ext cx="1422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7092950" y="2361887"/>
                  <a:ext cx="134477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7092950" y="4550705"/>
                  <a:ext cx="134477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7499350" y="2361887"/>
                  <a:ext cx="69850" cy="0"/>
                </a:xfrm>
                <a:prstGeom prst="straightConnector1">
                  <a:avLst/>
                </a:prstGeom>
                <a:ln w="444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7169150" y="2361887"/>
                  <a:ext cx="0" cy="2188818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029450" y="3271630"/>
                      <a:ext cx="368300" cy="32129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29450" y="3271630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435139" y="2040593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5139" y="2040593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131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Freeform 2"/>
                <p:cNvSpPr>
                  <a:spLocks/>
                </p:cNvSpPr>
                <p:nvPr/>
              </p:nvSpPr>
              <p:spPr bwMode="auto">
                <a:xfrm rot="5400000">
                  <a:off x="8346446" y="3077990"/>
                  <a:ext cx="182563" cy="139700"/>
                </a:xfrm>
                <a:custGeom>
                  <a:avLst/>
                  <a:gdLst>
                    <a:gd name="T0" fmla="*/ 0 w 407"/>
                    <a:gd name="T1" fmla="*/ 82 h 163"/>
                    <a:gd name="T2" fmla="*/ 35 w 407"/>
                    <a:gd name="T3" fmla="*/ 0 h 163"/>
                    <a:gd name="T4" fmla="*/ 103 w 407"/>
                    <a:gd name="T5" fmla="*/ 163 h 163"/>
                    <a:gd name="T6" fmla="*/ 171 w 407"/>
                    <a:gd name="T7" fmla="*/ 0 h 163"/>
                    <a:gd name="T8" fmla="*/ 239 w 407"/>
                    <a:gd name="T9" fmla="*/ 163 h 163"/>
                    <a:gd name="T10" fmla="*/ 306 w 407"/>
                    <a:gd name="T11" fmla="*/ 0 h 163"/>
                    <a:gd name="T12" fmla="*/ 374 w 407"/>
                    <a:gd name="T13" fmla="*/ 163 h 163"/>
                    <a:gd name="T14" fmla="*/ 407 w 407"/>
                    <a:gd name="T15" fmla="*/ 82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7" h="163">
                      <a:moveTo>
                        <a:pt x="0" y="82"/>
                      </a:moveTo>
                      <a:lnTo>
                        <a:pt x="35" y="0"/>
                      </a:lnTo>
                      <a:lnTo>
                        <a:pt x="103" y="163"/>
                      </a:lnTo>
                      <a:lnTo>
                        <a:pt x="171" y="0"/>
                      </a:lnTo>
                      <a:lnTo>
                        <a:pt x="239" y="163"/>
                      </a:lnTo>
                      <a:lnTo>
                        <a:pt x="306" y="0"/>
                      </a:lnTo>
                      <a:lnTo>
                        <a:pt x="374" y="163"/>
                      </a:lnTo>
                      <a:lnTo>
                        <a:pt x="407" y="8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cxnSp>
              <p:nvCxnSpPr>
                <p:cNvPr id="47" name="Straight Connector 46"/>
                <p:cNvCxnSpPr>
                  <a:stCxn id="35" idx="0"/>
                  <a:endCxn id="46" idx="0"/>
                </p:cNvCxnSpPr>
                <p:nvPr/>
              </p:nvCxnSpPr>
              <p:spPr>
                <a:xfrm flipH="1">
                  <a:off x="8437299" y="2770496"/>
                  <a:ext cx="429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8435020" y="3239122"/>
                  <a:ext cx="429" cy="28606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8285328" y="3525184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8343580" y="3618908"/>
                  <a:ext cx="1828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endCxn id="35" idx="4"/>
                </p:cNvCxnSpPr>
                <p:nvPr/>
              </p:nvCxnSpPr>
              <p:spPr>
                <a:xfrm>
                  <a:off x="8435020" y="3618907"/>
                  <a:ext cx="2708" cy="52318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006639" y="2978319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6639" y="2978319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91874" y="3458260"/>
                      <a:ext cx="368300" cy="32129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91874" y="3458260"/>
                      <a:ext cx="368300" cy="32129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263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7" name="Group 6"/>
              <p:cNvGrpSpPr/>
              <p:nvPr/>
            </p:nvGrpSpPr>
            <p:grpSpPr>
              <a:xfrm>
                <a:off x="6827761" y="2544642"/>
                <a:ext cx="208054" cy="2515653"/>
                <a:chOff x="6866167" y="2524946"/>
                <a:chExt cx="213679" cy="2807754"/>
              </a:xfrm>
            </p:grpSpPr>
            <p:grpSp>
              <p:nvGrpSpPr>
                <p:cNvPr id="27" name="Group 2"/>
                <p:cNvGrpSpPr>
                  <a:grpSpLocks/>
                </p:cNvGrpSpPr>
                <p:nvPr/>
              </p:nvGrpSpPr>
              <p:grpSpPr bwMode="auto">
                <a:xfrm>
                  <a:off x="6866167" y="2524946"/>
                  <a:ext cx="210266" cy="1511177"/>
                  <a:chOff x="4662" y="4759"/>
                  <a:chExt cx="157" cy="922"/>
                </a:xfrm>
              </p:grpSpPr>
              <p:sp>
                <p:nvSpPr>
                  <p:cNvPr id="31" name="Freeform 3"/>
                  <p:cNvSpPr>
                    <a:spLocks/>
                  </p:cNvSpPr>
                  <p:nvPr/>
                </p:nvSpPr>
                <p:spPr bwMode="auto">
                  <a:xfrm rot="5400000">
                    <a:off x="4476" y="4945"/>
                    <a:ext cx="526" cy="153"/>
                  </a:xfrm>
                  <a:custGeom>
                    <a:avLst/>
                    <a:gdLst>
                      <a:gd name="T0" fmla="*/ 0 w 2880"/>
                      <a:gd name="T1" fmla="*/ 180 h 210"/>
                      <a:gd name="T2" fmla="*/ 360 w 2880"/>
                      <a:gd name="T3" fmla="*/ 0 h 210"/>
                      <a:gd name="T4" fmla="*/ 720 w 2880"/>
                      <a:gd name="T5" fmla="*/ 180 h 210"/>
                      <a:gd name="T6" fmla="*/ 540 w 2880"/>
                      <a:gd name="T7" fmla="*/ 180 h 210"/>
                      <a:gd name="T8" fmla="*/ 913 w 2880"/>
                      <a:gd name="T9" fmla="*/ 0 h 210"/>
                      <a:gd name="T10" fmla="*/ 1260 w 2880"/>
                      <a:gd name="T11" fmla="*/ 180 h 210"/>
                      <a:gd name="T12" fmla="*/ 1080 w 2880"/>
                      <a:gd name="T13" fmla="*/ 180 h 210"/>
                      <a:gd name="T14" fmla="*/ 1440 w 2880"/>
                      <a:gd name="T15" fmla="*/ 0 h 210"/>
                      <a:gd name="T16" fmla="*/ 1800 w 2880"/>
                      <a:gd name="T17" fmla="*/ 180 h 210"/>
                      <a:gd name="T18" fmla="*/ 1620 w 2880"/>
                      <a:gd name="T19" fmla="*/ 180 h 210"/>
                      <a:gd name="T20" fmla="*/ 1980 w 2880"/>
                      <a:gd name="T21" fmla="*/ 0 h 210"/>
                      <a:gd name="T22" fmla="*/ 2385 w 2880"/>
                      <a:gd name="T23" fmla="*/ 180 h 210"/>
                      <a:gd name="T24" fmla="*/ 2171 w 2880"/>
                      <a:gd name="T25" fmla="*/ 180 h 210"/>
                      <a:gd name="T26" fmla="*/ 2520 w 2880"/>
                      <a:gd name="T27" fmla="*/ 0 h 210"/>
                      <a:gd name="T28" fmla="*/ 2880 w 2880"/>
                      <a:gd name="T29" fmla="*/ 18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80" h="210">
                        <a:moveTo>
                          <a:pt x="0" y="180"/>
                        </a:moveTo>
                        <a:cubicBezTo>
                          <a:pt x="120" y="90"/>
                          <a:pt x="240" y="0"/>
                          <a:pt x="360" y="0"/>
                        </a:cubicBezTo>
                        <a:cubicBezTo>
                          <a:pt x="480" y="0"/>
                          <a:pt x="690" y="150"/>
                          <a:pt x="720" y="180"/>
                        </a:cubicBezTo>
                        <a:cubicBezTo>
                          <a:pt x="750" y="210"/>
                          <a:pt x="508" y="210"/>
                          <a:pt x="540" y="180"/>
                        </a:cubicBezTo>
                        <a:cubicBezTo>
                          <a:pt x="572" y="150"/>
                          <a:pt x="793" y="0"/>
                          <a:pt x="913" y="0"/>
                        </a:cubicBezTo>
                        <a:cubicBezTo>
                          <a:pt x="1033" y="0"/>
                          <a:pt x="1232" y="150"/>
                          <a:pt x="1260" y="180"/>
                        </a:cubicBezTo>
                        <a:cubicBezTo>
                          <a:pt x="1288" y="210"/>
                          <a:pt x="1050" y="210"/>
                          <a:pt x="1080" y="180"/>
                        </a:cubicBezTo>
                        <a:cubicBezTo>
                          <a:pt x="1110" y="150"/>
                          <a:pt x="1320" y="0"/>
                          <a:pt x="1440" y="0"/>
                        </a:cubicBezTo>
                        <a:cubicBezTo>
                          <a:pt x="1560" y="0"/>
                          <a:pt x="1770" y="150"/>
                          <a:pt x="1800" y="180"/>
                        </a:cubicBezTo>
                        <a:cubicBezTo>
                          <a:pt x="1830" y="210"/>
                          <a:pt x="1590" y="210"/>
                          <a:pt x="1620" y="180"/>
                        </a:cubicBezTo>
                        <a:cubicBezTo>
                          <a:pt x="1650" y="150"/>
                          <a:pt x="1853" y="0"/>
                          <a:pt x="1980" y="0"/>
                        </a:cubicBezTo>
                        <a:cubicBezTo>
                          <a:pt x="2107" y="0"/>
                          <a:pt x="2353" y="150"/>
                          <a:pt x="2385" y="180"/>
                        </a:cubicBezTo>
                        <a:cubicBezTo>
                          <a:pt x="2417" y="210"/>
                          <a:pt x="2149" y="210"/>
                          <a:pt x="2171" y="180"/>
                        </a:cubicBezTo>
                        <a:cubicBezTo>
                          <a:pt x="2193" y="150"/>
                          <a:pt x="2402" y="0"/>
                          <a:pt x="2520" y="0"/>
                        </a:cubicBezTo>
                        <a:cubicBezTo>
                          <a:pt x="2638" y="0"/>
                          <a:pt x="2820" y="150"/>
                          <a:pt x="2880" y="180"/>
                        </a:cubicBez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"/>
                  <p:cNvSpPr>
                    <a:spLocks/>
                  </p:cNvSpPr>
                  <p:nvPr/>
                </p:nvSpPr>
                <p:spPr bwMode="auto">
                  <a:xfrm rot="5400000">
                    <a:off x="4480" y="5341"/>
                    <a:ext cx="526" cy="153"/>
                  </a:xfrm>
                  <a:custGeom>
                    <a:avLst/>
                    <a:gdLst>
                      <a:gd name="T0" fmla="*/ 0 w 2880"/>
                      <a:gd name="T1" fmla="*/ 180 h 210"/>
                      <a:gd name="T2" fmla="*/ 360 w 2880"/>
                      <a:gd name="T3" fmla="*/ 0 h 210"/>
                      <a:gd name="T4" fmla="*/ 720 w 2880"/>
                      <a:gd name="T5" fmla="*/ 180 h 210"/>
                      <a:gd name="T6" fmla="*/ 540 w 2880"/>
                      <a:gd name="T7" fmla="*/ 180 h 210"/>
                      <a:gd name="T8" fmla="*/ 913 w 2880"/>
                      <a:gd name="T9" fmla="*/ 0 h 210"/>
                      <a:gd name="T10" fmla="*/ 1260 w 2880"/>
                      <a:gd name="T11" fmla="*/ 180 h 210"/>
                      <a:gd name="T12" fmla="*/ 1080 w 2880"/>
                      <a:gd name="T13" fmla="*/ 180 h 210"/>
                      <a:gd name="T14" fmla="*/ 1440 w 2880"/>
                      <a:gd name="T15" fmla="*/ 0 h 210"/>
                      <a:gd name="T16" fmla="*/ 1800 w 2880"/>
                      <a:gd name="T17" fmla="*/ 180 h 210"/>
                      <a:gd name="T18" fmla="*/ 1620 w 2880"/>
                      <a:gd name="T19" fmla="*/ 180 h 210"/>
                      <a:gd name="T20" fmla="*/ 1980 w 2880"/>
                      <a:gd name="T21" fmla="*/ 0 h 210"/>
                      <a:gd name="T22" fmla="*/ 2385 w 2880"/>
                      <a:gd name="T23" fmla="*/ 180 h 210"/>
                      <a:gd name="T24" fmla="*/ 2171 w 2880"/>
                      <a:gd name="T25" fmla="*/ 180 h 210"/>
                      <a:gd name="T26" fmla="*/ 2520 w 2880"/>
                      <a:gd name="T27" fmla="*/ 0 h 210"/>
                      <a:gd name="T28" fmla="*/ 2880 w 2880"/>
                      <a:gd name="T29" fmla="*/ 18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80" h="210">
                        <a:moveTo>
                          <a:pt x="0" y="180"/>
                        </a:moveTo>
                        <a:cubicBezTo>
                          <a:pt x="120" y="90"/>
                          <a:pt x="240" y="0"/>
                          <a:pt x="360" y="0"/>
                        </a:cubicBezTo>
                        <a:cubicBezTo>
                          <a:pt x="480" y="0"/>
                          <a:pt x="690" y="150"/>
                          <a:pt x="720" y="180"/>
                        </a:cubicBezTo>
                        <a:cubicBezTo>
                          <a:pt x="750" y="210"/>
                          <a:pt x="508" y="210"/>
                          <a:pt x="540" y="180"/>
                        </a:cubicBezTo>
                        <a:cubicBezTo>
                          <a:pt x="572" y="150"/>
                          <a:pt x="793" y="0"/>
                          <a:pt x="913" y="0"/>
                        </a:cubicBezTo>
                        <a:cubicBezTo>
                          <a:pt x="1033" y="0"/>
                          <a:pt x="1232" y="150"/>
                          <a:pt x="1260" y="180"/>
                        </a:cubicBezTo>
                        <a:cubicBezTo>
                          <a:pt x="1288" y="210"/>
                          <a:pt x="1050" y="210"/>
                          <a:pt x="1080" y="180"/>
                        </a:cubicBezTo>
                        <a:cubicBezTo>
                          <a:pt x="1110" y="150"/>
                          <a:pt x="1320" y="0"/>
                          <a:pt x="1440" y="0"/>
                        </a:cubicBezTo>
                        <a:cubicBezTo>
                          <a:pt x="1560" y="0"/>
                          <a:pt x="1770" y="150"/>
                          <a:pt x="1800" y="180"/>
                        </a:cubicBezTo>
                        <a:cubicBezTo>
                          <a:pt x="1830" y="210"/>
                          <a:pt x="1590" y="210"/>
                          <a:pt x="1620" y="180"/>
                        </a:cubicBezTo>
                        <a:cubicBezTo>
                          <a:pt x="1650" y="150"/>
                          <a:pt x="1853" y="0"/>
                          <a:pt x="1980" y="0"/>
                        </a:cubicBezTo>
                        <a:cubicBezTo>
                          <a:pt x="2107" y="0"/>
                          <a:pt x="2353" y="150"/>
                          <a:pt x="2385" y="180"/>
                        </a:cubicBezTo>
                        <a:cubicBezTo>
                          <a:pt x="2417" y="210"/>
                          <a:pt x="2149" y="210"/>
                          <a:pt x="2171" y="180"/>
                        </a:cubicBezTo>
                        <a:cubicBezTo>
                          <a:pt x="2193" y="150"/>
                          <a:pt x="2402" y="0"/>
                          <a:pt x="2520" y="0"/>
                        </a:cubicBezTo>
                        <a:cubicBezTo>
                          <a:pt x="2638" y="0"/>
                          <a:pt x="2820" y="150"/>
                          <a:pt x="2880" y="180"/>
                        </a:cubicBez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2"/>
                <p:cNvGrpSpPr>
                  <a:grpSpLocks/>
                </p:cNvGrpSpPr>
                <p:nvPr/>
              </p:nvGrpSpPr>
              <p:grpSpPr bwMode="auto">
                <a:xfrm>
                  <a:off x="6869580" y="3821523"/>
                  <a:ext cx="210266" cy="1511177"/>
                  <a:chOff x="4662" y="4759"/>
                  <a:chExt cx="157" cy="922"/>
                </a:xfrm>
              </p:grpSpPr>
              <p:sp>
                <p:nvSpPr>
                  <p:cNvPr id="29" name="Freeform 3"/>
                  <p:cNvSpPr>
                    <a:spLocks/>
                  </p:cNvSpPr>
                  <p:nvPr/>
                </p:nvSpPr>
                <p:spPr bwMode="auto">
                  <a:xfrm rot="5400000">
                    <a:off x="4476" y="4945"/>
                    <a:ext cx="526" cy="153"/>
                  </a:xfrm>
                  <a:custGeom>
                    <a:avLst/>
                    <a:gdLst>
                      <a:gd name="T0" fmla="*/ 0 w 2880"/>
                      <a:gd name="T1" fmla="*/ 180 h 210"/>
                      <a:gd name="T2" fmla="*/ 360 w 2880"/>
                      <a:gd name="T3" fmla="*/ 0 h 210"/>
                      <a:gd name="T4" fmla="*/ 720 w 2880"/>
                      <a:gd name="T5" fmla="*/ 180 h 210"/>
                      <a:gd name="T6" fmla="*/ 540 w 2880"/>
                      <a:gd name="T7" fmla="*/ 180 h 210"/>
                      <a:gd name="T8" fmla="*/ 913 w 2880"/>
                      <a:gd name="T9" fmla="*/ 0 h 210"/>
                      <a:gd name="T10" fmla="*/ 1260 w 2880"/>
                      <a:gd name="T11" fmla="*/ 180 h 210"/>
                      <a:gd name="T12" fmla="*/ 1080 w 2880"/>
                      <a:gd name="T13" fmla="*/ 180 h 210"/>
                      <a:gd name="T14" fmla="*/ 1440 w 2880"/>
                      <a:gd name="T15" fmla="*/ 0 h 210"/>
                      <a:gd name="T16" fmla="*/ 1800 w 2880"/>
                      <a:gd name="T17" fmla="*/ 180 h 210"/>
                      <a:gd name="T18" fmla="*/ 1620 w 2880"/>
                      <a:gd name="T19" fmla="*/ 180 h 210"/>
                      <a:gd name="T20" fmla="*/ 1980 w 2880"/>
                      <a:gd name="T21" fmla="*/ 0 h 210"/>
                      <a:gd name="T22" fmla="*/ 2385 w 2880"/>
                      <a:gd name="T23" fmla="*/ 180 h 210"/>
                      <a:gd name="T24" fmla="*/ 2171 w 2880"/>
                      <a:gd name="T25" fmla="*/ 180 h 210"/>
                      <a:gd name="T26" fmla="*/ 2520 w 2880"/>
                      <a:gd name="T27" fmla="*/ 0 h 210"/>
                      <a:gd name="T28" fmla="*/ 2880 w 2880"/>
                      <a:gd name="T29" fmla="*/ 18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80" h="210">
                        <a:moveTo>
                          <a:pt x="0" y="180"/>
                        </a:moveTo>
                        <a:cubicBezTo>
                          <a:pt x="120" y="90"/>
                          <a:pt x="240" y="0"/>
                          <a:pt x="360" y="0"/>
                        </a:cubicBezTo>
                        <a:cubicBezTo>
                          <a:pt x="480" y="0"/>
                          <a:pt x="690" y="150"/>
                          <a:pt x="720" y="180"/>
                        </a:cubicBezTo>
                        <a:cubicBezTo>
                          <a:pt x="750" y="210"/>
                          <a:pt x="508" y="210"/>
                          <a:pt x="540" y="180"/>
                        </a:cubicBezTo>
                        <a:cubicBezTo>
                          <a:pt x="572" y="150"/>
                          <a:pt x="793" y="0"/>
                          <a:pt x="913" y="0"/>
                        </a:cubicBezTo>
                        <a:cubicBezTo>
                          <a:pt x="1033" y="0"/>
                          <a:pt x="1232" y="150"/>
                          <a:pt x="1260" y="180"/>
                        </a:cubicBezTo>
                        <a:cubicBezTo>
                          <a:pt x="1288" y="210"/>
                          <a:pt x="1050" y="210"/>
                          <a:pt x="1080" y="180"/>
                        </a:cubicBezTo>
                        <a:cubicBezTo>
                          <a:pt x="1110" y="150"/>
                          <a:pt x="1320" y="0"/>
                          <a:pt x="1440" y="0"/>
                        </a:cubicBezTo>
                        <a:cubicBezTo>
                          <a:pt x="1560" y="0"/>
                          <a:pt x="1770" y="150"/>
                          <a:pt x="1800" y="180"/>
                        </a:cubicBezTo>
                        <a:cubicBezTo>
                          <a:pt x="1830" y="210"/>
                          <a:pt x="1590" y="210"/>
                          <a:pt x="1620" y="180"/>
                        </a:cubicBezTo>
                        <a:cubicBezTo>
                          <a:pt x="1650" y="150"/>
                          <a:pt x="1853" y="0"/>
                          <a:pt x="1980" y="0"/>
                        </a:cubicBezTo>
                        <a:cubicBezTo>
                          <a:pt x="2107" y="0"/>
                          <a:pt x="2353" y="150"/>
                          <a:pt x="2385" y="180"/>
                        </a:cubicBezTo>
                        <a:cubicBezTo>
                          <a:pt x="2417" y="210"/>
                          <a:pt x="2149" y="210"/>
                          <a:pt x="2171" y="180"/>
                        </a:cubicBezTo>
                        <a:cubicBezTo>
                          <a:pt x="2193" y="150"/>
                          <a:pt x="2402" y="0"/>
                          <a:pt x="2520" y="0"/>
                        </a:cubicBezTo>
                        <a:cubicBezTo>
                          <a:pt x="2638" y="0"/>
                          <a:pt x="2820" y="150"/>
                          <a:pt x="2880" y="180"/>
                        </a:cubicBez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4"/>
                  <p:cNvSpPr>
                    <a:spLocks/>
                  </p:cNvSpPr>
                  <p:nvPr/>
                </p:nvSpPr>
                <p:spPr bwMode="auto">
                  <a:xfrm rot="5400000">
                    <a:off x="4480" y="5341"/>
                    <a:ext cx="526" cy="153"/>
                  </a:xfrm>
                  <a:custGeom>
                    <a:avLst/>
                    <a:gdLst>
                      <a:gd name="T0" fmla="*/ 0 w 2880"/>
                      <a:gd name="T1" fmla="*/ 180 h 210"/>
                      <a:gd name="T2" fmla="*/ 360 w 2880"/>
                      <a:gd name="T3" fmla="*/ 0 h 210"/>
                      <a:gd name="T4" fmla="*/ 720 w 2880"/>
                      <a:gd name="T5" fmla="*/ 180 h 210"/>
                      <a:gd name="T6" fmla="*/ 540 w 2880"/>
                      <a:gd name="T7" fmla="*/ 180 h 210"/>
                      <a:gd name="T8" fmla="*/ 913 w 2880"/>
                      <a:gd name="T9" fmla="*/ 0 h 210"/>
                      <a:gd name="T10" fmla="*/ 1260 w 2880"/>
                      <a:gd name="T11" fmla="*/ 180 h 210"/>
                      <a:gd name="T12" fmla="*/ 1080 w 2880"/>
                      <a:gd name="T13" fmla="*/ 180 h 210"/>
                      <a:gd name="T14" fmla="*/ 1440 w 2880"/>
                      <a:gd name="T15" fmla="*/ 0 h 210"/>
                      <a:gd name="T16" fmla="*/ 1800 w 2880"/>
                      <a:gd name="T17" fmla="*/ 180 h 210"/>
                      <a:gd name="T18" fmla="*/ 1620 w 2880"/>
                      <a:gd name="T19" fmla="*/ 180 h 210"/>
                      <a:gd name="T20" fmla="*/ 1980 w 2880"/>
                      <a:gd name="T21" fmla="*/ 0 h 210"/>
                      <a:gd name="T22" fmla="*/ 2385 w 2880"/>
                      <a:gd name="T23" fmla="*/ 180 h 210"/>
                      <a:gd name="T24" fmla="*/ 2171 w 2880"/>
                      <a:gd name="T25" fmla="*/ 180 h 210"/>
                      <a:gd name="T26" fmla="*/ 2520 w 2880"/>
                      <a:gd name="T27" fmla="*/ 0 h 210"/>
                      <a:gd name="T28" fmla="*/ 2880 w 2880"/>
                      <a:gd name="T29" fmla="*/ 18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80" h="210">
                        <a:moveTo>
                          <a:pt x="0" y="180"/>
                        </a:moveTo>
                        <a:cubicBezTo>
                          <a:pt x="120" y="90"/>
                          <a:pt x="240" y="0"/>
                          <a:pt x="360" y="0"/>
                        </a:cubicBezTo>
                        <a:cubicBezTo>
                          <a:pt x="480" y="0"/>
                          <a:pt x="690" y="150"/>
                          <a:pt x="720" y="180"/>
                        </a:cubicBezTo>
                        <a:cubicBezTo>
                          <a:pt x="750" y="210"/>
                          <a:pt x="508" y="210"/>
                          <a:pt x="540" y="180"/>
                        </a:cubicBezTo>
                        <a:cubicBezTo>
                          <a:pt x="572" y="150"/>
                          <a:pt x="793" y="0"/>
                          <a:pt x="913" y="0"/>
                        </a:cubicBezTo>
                        <a:cubicBezTo>
                          <a:pt x="1033" y="0"/>
                          <a:pt x="1232" y="150"/>
                          <a:pt x="1260" y="180"/>
                        </a:cubicBezTo>
                        <a:cubicBezTo>
                          <a:pt x="1288" y="210"/>
                          <a:pt x="1050" y="210"/>
                          <a:pt x="1080" y="180"/>
                        </a:cubicBezTo>
                        <a:cubicBezTo>
                          <a:pt x="1110" y="150"/>
                          <a:pt x="1320" y="0"/>
                          <a:pt x="1440" y="0"/>
                        </a:cubicBezTo>
                        <a:cubicBezTo>
                          <a:pt x="1560" y="0"/>
                          <a:pt x="1770" y="150"/>
                          <a:pt x="1800" y="180"/>
                        </a:cubicBezTo>
                        <a:cubicBezTo>
                          <a:pt x="1830" y="210"/>
                          <a:pt x="1590" y="210"/>
                          <a:pt x="1620" y="180"/>
                        </a:cubicBezTo>
                        <a:cubicBezTo>
                          <a:pt x="1650" y="150"/>
                          <a:pt x="1853" y="0"/>
                          <a:pt x="1980" y="0"/>
                        </a:cubicBezTo>
                        <a:cubicBezTo>
                          <a:pt x="2107" y="0"/>
                          <a:pt x="2353" y="150"/>
                          <a:pt x="2385" y="180"/>
                        </a:cubicBezTo>
                        <a:cubicBezTo>
                          <a:pt x="2417" y="210"/>
                          <a:pt x="2149" y="210"/>
                          <a:pt x="2171" y="180"/>
                        </a:cubicBezTo>
                        <a:cubicBezTo>
                          <a:pt x="2193" y="150"/>
                          <a:pt x="2402" y="0"/>
                          <a:pt x="2520" y="0"/>
                        </a:cubicBezTo>
                        <a:cubicBezTo>
                          <a:pt x="2638" y="0"/>
                          <a:pt x="2820" y="150"/>
                          <a:pt x="2880" y="180"/>
                        </a:cubicBezTo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6867908" y="2229919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6867908" y="5059561"/>
                <a:ext cx="0" cy="31398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94007" y="2229919"/>
                <a:ext cx="147390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224276" y="5373550"/>
                <a:ext cx="164363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005532" y="3625238"/>
                    <a:ext cx="55948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5532" y="3625238"/>
                    <a:ext cx="55948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174" r="-8696"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7736921" y="3667039"/>
                <a:ext cx="31004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Shunt Field Winding </a:t>
                </a:r>
                <a:endParaRPr lang="en-US" sz="2400" dirty="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5971545" y="2237174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5369201" y="2433116"/>
                <a:ext cx="108659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4900492" y="2182169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0492" y="218216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43356" y="1760999"/>
                    <a:ext cx="572928" cy="461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3356" y="1760999"/>
                    <a:ext cx="572928" cy="46166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06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/>
            <p:cNvGrpSpPr/>
            <p:nvPr/>
          </p:nvGrpSpPr>
          <p:grpSpPr>
            <a:xfrm>
              <a:off x="3604697" y="2340069"/>
              <a:ext cx="228600" cy="228600"/>
              <a:chOff x="8471614" y="2517140"/>
              <a:chExt cx="228600" cy="2286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8471614" y="262890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V="1">
                <a:off x="8469074" y="2631440"/>
                <a:ext cx="2286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 rot="10800000" flipV="1">
              <a:off x="3602157" y="5261069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Nafees Ahamad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851</TotalTime>
  <Words>1126</Words>
  <Application>Microsoft Office PowerPoint</Application>
  <PresentationFormat>Widescreen</PresentationFormat>
  <Paragraphs>337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Calibri Light</vt:lpstr>
      <vt:lpstr>Cambria Math</vt:lpstr>
      <vt:lpstr>open sans</vt:lpstr>
      <vt:lpstr>Wingdings</vt:lpstr>
      <vt:lpstr>Retrospect</vt:lpstr>
      <vt:lpstr>DC Machines(Motor) </vt:lpstr>
      <vt:lpstr>Power Relationship in DC motor </vt:lpstr>
      <vt:lpstr>Power Relationship in DC motor… </vt:lpstr>
      <vt:lpstr>Types of DC motors </vt:lpstr>
      <vt:lpstr>Separately excited DC motor</vt:lpstr>
      <vt:lpstr>Separately excited DC motor…</vt:lpstr>
      <vt:lpstr>Series motor </vt:lpstr>
      <vt:lpstr>Series motor …</vt:lpstr>
      <vt:lpstr>Shunt Motor </vt:lpstr>
      <vt:lpstr>Shunt Motor…</vt:lpstr>
      <vt:lpstr>Compound Motor </vt:lpstr>
      <vt:lpstr>Compound Motor …</vt:lpstr>
      <vt:lpstr>Direction of rotation of DC motor </vt:lpstr>
      <vt:lpstr>Speed Equation</vt:lpstr>
      <vt:lpstr>Speed Equation…</vt:lpstr>
      <vt:lpstr>Speed Equation…</vt:lpstr>
      <vt:lpstr>Speed Regulation  </vt:lpstr>
      <vt:lpstr>Torque </vt:lpstr>
      <vt:lpstr>Torque… </vt:lpstr>
      <vt:lpstr>Armature Torque (Ta or Te)  </vt:lpstr>
      <vt:lpstr>Armature Torque (Ta or Te)  …</vt:lpstr>
      <vt:lpstr>Shaft Torque (Tsh)</vt:lpstr>
      <vt:lpstr>Shaft Torque (Tsh)…</vt:lpstr>
      <vt:lpstr>Characteristic of DC Motor: </vt:lpstr>
      <vt:lpstr>Characteristic of DC Series Motor </vt:lpstr>
      <vt:lpstr>Characteristic of DC Series Motor …</vt:lpstr>
      <vt:lpstr>Characteristics Of DC Shunt Motors</vt:lpstr>
      <vt:lpstr>Characteristics Of DC Shunt Motors…</vt:lpstr>
      <vt:lpstr>Characteristics Of DC Compound Motor</vt:lpstr>
      <vt:lpstr>Losses in DC Machines (Motor &amp; Generator)</vt:lpstr>
      <vt:lpstr>Efficiency in DC Machines</vt:lpstr>
      <vt:lpstr>Efficiency in DC Machines…</vt:lpstr>
      <vt:lpstr>Efficiency in DC Machines…</vt:lpstr>
      <vt:lpstr>Efficiency in DC Machines…</vt:lpstr>
      <vt:lpstr>Need of a Starter in DC Motors</vt:lpstr>
      <vt:lpstr>Some Questions</vt:lpstr>
      <vt:lpstr>Some Questions…</vt:lpstr>
      <vt:lpstr>Some Questions…</vt:lpstr>
      <vt:lpstr>Thanks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Machines </dc:title>
  <dc:creator>nafees ahamad</dc:creator>
  <cp:lastModifiedBy>nafees ahamad</cp:lastModifiedBy>
  <cp:revision>66</cp:revision>
  <dcterms:created xsi:type="dcterms:W3CDTF">2018-11-13T08:35:29Z</dcterms:created>
  <dcterms:modified xsi:type="dcterms:W3CDTF">2018-11-20T09:50:35Z</dcterms:modified>
</cp:coreProperties>
</file>