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5" r:id="rId13"/>
    <p:sldId id="277" r:id="rId14"/>
    <p:sldId id="278" r:id="rId15"/>
    <p:sldId id="279" r:id="rId16"/>
    <p:sldId id="280" r:id="rId17"/>
    <p:sldId id="283" r:id="rId18"/>
    <p:sldId id="282" r:id="rId19"/>
    <p:sldId id="284" r:id="rId20"/>
    <p:sldId id="285" r:id="rId21"/>
    <p:sldId id="286" r:id="rId22"/>
    <p:sldId id="289" r:id="rId23"/>
    <p:sldId id="290" r:id="rId24"/>
    <p:sldId id="298" r:id="rId25"/>
    <p:sldId id="299" r:id="rId26"/>
    <p:sldId id="301" r:id="rId27"/>
    <p:sldId id="303" r:id="rId28"/>
    <p:sldId id="302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6" autoAdjust="0"/>
    <p:restoredTop sz="93537" autoAdjust="0"/>
  </p:normalViewPr>
  <p:slideViewPr>
    <p:cSldViewPr snapToGrid="0">
      <p:cViewPr varScale="1">
        <p:scale>
          <a:sx n="70" d="100"/>
          <a:sy n="70" d="100"/>
        </p:scale>
        <p:origin x="64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8DC2-85F5-4EC5-8C80-784EECC73EF4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53DB-0E1D-4D6D-8377-52E8C1A9C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971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8DC2-85F5-4EC5-8C80-784EECC73EF4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53DB-0E1D-4D6D-8377-52E8C1A9C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42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8DC2-85F5-4EC5-8C80-784EECC73EF4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53DB-0E1D-4D6D-8377-52E8C1A9C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967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8DC2-85F5-4EC5-8C80-784EECC73EF4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53DB-0E1D-4D6D-8377-52E8C1A9C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404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8DC2-85F5-4EC5-8C80-784EECC73EF4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53DB-0E1D-4D6D-8377-52E8C1A9C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87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8DC2-85F5-4EC5-8C80-784EECC73EF4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53DB-0E1D-4D6D-8377-52E8C1A9C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92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8DC2-85F5-4EC5-8C80-784EECC73EF4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53DB-0E1D-4D6D-8377-52E8C1A9C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251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8DC2-85F5-4EC5-8C80-784EECC73EF4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53DB-0E1D-4D6D-8377-52E8C1A9C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339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8DC2-85F5-4EC5-8C80-784EECC73EF4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53DB-0E1D-4D6D-8377-52E8C1A9C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12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8DC2-85F5-4EC5-8C80-784EECC73EF4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53DB-0E1D-4D6D-8377-52E8C1A9C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160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8DC2-85F5-4EC5-8C80-784EECC73EF4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53DB-0E1D-4D6D-8377-52E8C1A9C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82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38DC2-85F5-4EC5-8C80-784EECC73EF4}" type="datetimeFigureOut">
              <a:rPr lang="en-US" smtClean="0"/>
              <a:t>4/23/2016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E53DB-0E1D-4D6D-8377-52E8C1A9C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523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Optimal Control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7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Optimization problem statement </a:t>
            </a:r>
            <a:br>
              <a:rPr lang="en-US" dirty="0"/>
            </a:br>
            <a:r>
              <a:rPr lang="en-US" sz="2800" dirty="0"/>
              <a:t>(Single objective Optimization problem)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more compact form </a:t>
            </a:r>
          </a:p>
          <a:p>
            <a:r>
              <a:rPr lang="en-US" dirty="0" smtClean="0"/>
              <a:t>Let 	a vector	x = x</a:t>
            </a:r>
            <a:r>
              <a:rPr lang="en-US" baseline="-25000" dirty="0" smtClean="0"/>
              <a:t>nx1</a:t>
            </a:r>
            <a:r>
              <a:rPr lang="en-US" dirty="0" smtClean="0"/>
              <a:t>=[x</a:t>
            </a:r>
            <a:r>
              <a:rPr lang="en-US" baseline="-25000" dirty="0" smtClean="0"/>
              <a:t>1</a:t>
            </a:r>
            <a:r>
              <a:rPr lang="en-US" dirty="0" smtClean="0"/>
              <a:t>,x</a:t>
            </a:r>
            <a:r>
              <a:rPr lang="en-US" baseline="-25000" dirty="0" smtClean="0"/>
              <a:t>2</a:t>
            </a:r>
            <a:r>
              <a:rPr lang="en-US" dirty="0" smtClean="0"/>
              <a:t>, x</a:t>
            </a:r>
            <a:r>
              <a:rPr lang="en-US" baseline="-25000" dirty="0" smtClean="0"/>
              <a:t>3</a:t>
            </a:r>
            <a:r>
              <a:rPr lang="en-US" dirty="0" smtClean="0"/>
              <a:t>,……..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]</a:t>
            </a:r>
            <a:r>
              <a:rPr lang="en-US" baseline="30000" dirty="0" smtClean="0"/>
              <a:t>T</a:t>
            </a:r>
          </a:p>
          <a:p>
            <a:r>
              <a:rPr lang="en-US" dirty="0"/>
              <a:t>General objective function</a:t>
            </a:r>
            <a:r>
              <a:rPr lang="en-US" dirty="0" smtClean="0"/>
              <a:t> f(x)	---(</a:t>
            </a:r>
            <a:r>
              <a:rPr lang="en-US" dirty="0"/>
              <a:t>1)</a:t>
            </a:r>
          </a:p>
          <a:p>
            <a:r>
              <a:rPr lang="en-US" dirty="0"/>
              <a:t>Subjected to </a:t>
            </a:r>
          </a:p>
          <a:p>
            <a:pPr lvl="1"/>
            <a:r>
              <a:rPr lang="en-US" dirty="0" smtClean="0"/>
              <a:t>h</a:t>
            </a:r>
            <a:r>
              <a:rPr lang="en-US" baseline="-25000" dirty="0" smtClean="0"/>
              <a:t>i</a:t>
            </a:r>
            <a:r>
              <a:rPr lang="en-US" dirty="0" smtClean="0"/>
              <a:t>(x) </a:t>
            </a:r>
            <a:r>
              <a:rPr lang="en-US" dirty="0"/>
              <a:t>= 0 </a:t>
            </a:r>
            <a:r>
              <a:rPr lang="en-US" dirty="0" smtClean="0"/>
              <a:t>;	</a:t>
            </a:r>
            <a:r>
              <a:rPr lang="en-US" dirty="0"/>
              <a:t>	</a:t>
            </a:r>
            <a:r>
              <a:rPr lang="en-US" dirty="0" err="1"/>
              <a:t>i</a:t>
            </a:r>
            <a:r>
              <a:rPr lang="en-US" dirty="0"/>
              <a:t>=1 2 3…p		---(2)	Equality constraints</a:t>
            </a:r>
          </a:p>
          <a:p>
            <a:pPr lvl="1"/>
            <a:r>
              <a:rPr lang="en-US" dirty="0" err="1" smtClean="0"/>
              <a:t>g</a:t>
            </a:r>
            <a:r>
              <a:rPr lang="en-US" baseline="-25000" dirty="0" err="1" smtClean="0"/>
              <a:t>j</a:t>
            </a:r>
            <a:r>
              <a:rPr lang="en-US" dirty="0" smtClean="0"/>
              <a:t>(x) </a:t>
            </a:r>
            <a:r>
              <a:rPr lang="en-US" dirty="0"/>
              <a:t>≤ 0; 	</a:t>
            </a:r>
            <a:r>
              <a:rPr lang="en-US" dirty="0" smtClean="0"/>
              <a:t>	j=1</a:t>
            </a:r>
            <a:r>
              <a:rPr lang="en-US" dirty="0"/>
              <a:t>, 2, 3….m		---(3)	Inequality constraints </a:t>
            </a:r>
          </a:p>
          <a:p>
            <a:pPr lvl="1"/>
            <a:r>
              <a:rPr lang="en-US" dirty="0" err="1"/>
              <a:t>x</a:t>
            </a:r>
            <a:r>
              <a:rPr lang="en-US" baseline="-25000" dirty="0" err="1"/>
              <a:t>i</a:t>
            </a:r>
            <a:r>
              <a:rPr lang="en-US" baseline="30000" dirty="0" err="1"/>
              <a:t>L</a:t>
            </a:r>
            <a:r>
              <a:rPr lang="en-US" baseline="30000" dirty="0"/>
              <a:t> </a:t>
            </a:r>
            <a:r>
              <a:rPr lang="en-US" dirty="0"/>
              <a:t>≤</a:t>
            </a:r>
            <a:r>
              <a:rPr lang="en-US" dirty="0" err="1"/>
              <a:t>x</a:t>
            </a:r>
            <a:r>
              <a:rPr lang="en-US" baseline="-25000" dirty="0" err="1"/>
              <a:t>i</a:t>
            </a:r>
            <a:r>
              <a:rPr lang="en-US" dirty="0" err="1"/>
              <a:t>≤x</a:t>
            </a:r>
            <a:r>
              <a:rPr lang="en-US" baseline="-25000" dirty="0" err="1"/>
              <a:t>i</a:t>
            </a:r>
            <a:r>
              <a:rPr lang="en-US" baseline="30000" dirty="0" err="1"/>
              <a:t>U</a:t>
            </a:r>
            <a:r>
              <a:rPr lang="en-US" baseline="30000" dirty="0"/>
              <a:t>	</a:t>
            </a:r>
            <a:r>
              <a:rPr lang="en-US" dirty="0"/>
              <a:t> 	</a:t>
            </a:r>
            <a:r>
              <a:rPr lang="en-US" dirty="0" err="1" smtClean="0"/>
              <a:t>i</a:t>
            </a:r>
            <a:r>
              <a:rPr lang="en-US" dirty="0" smtClean="0"/>
              <a:t>=1</a:t>
            </a:r>
            <a:r>
              <a:rPr lang="en-US" dirty="0"/>
              <a:t>, 2, 3, …n</a:t>
            </a:r>
            <a:r>
              <a:rPr lang="en-US" baseline="30000" dirty="0"/>
              <a:t>		</a:t>
            </a:r>
            <a:r>
              <a:rPr lang="en-US" dirty="0"/>
              <a:t>---(4) 	side constraints </a:t>
            </a:r>
            <a:endParaRPr lang="en-US" baseline="30000" dirty="0"/>
          </a:p>
          <a:p>
            <a:pPr lvl="1"/>
            <a:r>
              <a:rPr lang="en-US" dirty="0"/>
              <a:t>(L=lower value, U =upper value)</a:t>
            </a:r>
          </a:p>
          <a:p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293579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 objective Optimization problem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we see on the previous slide objective function was                     f(x</a:t>
            </a:r>
            <a:r>
              <a:rPr lang="en-US" baseline="-25000" dirty="0" smtClean="0"/>
              <a:t>1</a:t>
            </a:r>
            <a:r>
              <a:rPr lang="en-US" dirty="0"/>
              <a:t>, x</a:t>
            </a:r>
            <a:r>
              <a:rPr lang="en-US" baseline="-25000" dirty="0"/>
              <a:t>2</a:t>
            </a:r>
            <a:r>
              <a:rPr lang="en-US" dirty="0"/>
              <a:t>, x</a:t>
            </a:r>
            <a:r>
              <a:rPr lang="en-US" baseline="-25000" dirty="0"/>
              <a:t>3</a:t>
            </a:r>
            <a:r>
              <a:rPr lang="en-US" dirty="0"/>
              <a:t>, …..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 smtClean="0"/>
              <a:t>) or f(x) =&gt; one objective function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We may have multiple objective function </a:t>
            </a:r>
            <a:r>
              <a:rPr lang="en-US" dirty="0" err="1" smtClean="0"/>
              <a:t>i.e</a:t>
            </a:r>
            <a:r>
              <a:rPr lang="en-US" dirty="0" smtClean="0"/>
              <a:t>                                       f</a:t>
            </a:r>
            <a:r>
              <a:rPr lang="en-US" baseline="-25000" dirty="0" smtClean="0"/>
              <a:t>1</a:t>
            </a:r>
            <a:r>
              <a:rPr lang="en-US" dirty="0" smtClean="0"/>
              <a:t>(x</a:t>
            </a:r>
            <a:r>
              <a:rPr lang="en-US" baseline="-25000" dirty="0" smtClean="0"/>
              <a:t>1</a:t>
            </a:r>
            <a:r>
              <a:rPr lang="en-US" dirty="0"/>
              <a:t>, x</a:t>
            </a:r>
            <a:r>
              <a:rPr lang="en-US" baseline="-25000" dirty="0"/>
              <a:t>2</a:t>
            </a:r>
            <a:r>
              <a:rPr lang="en-US" dirty="0"/>
              <a:t>, x</a:t>
            </a:r>
            <a:r>
              <a:rPr lang="en-US" baseline="-25000" dirty="0"/>
              <a:t>3</a:t>
            </a:r>
            <a:r>
              <a:rPr lang="en-US" dirty="0"/>
              <a:t>, …..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 smtClean="0"/>
              <a:t>), f</a:t>
            </a:r>
            <a:r>
              <a:rPr lang="en-US" baseline="-25000" dirty="0" smtClean="0"/>
              <a:t>2</a:t>
            </a:r>
            <a:r>
              <a:rPr lang="en-US" dirty="0" smtClean="0"/>
              <a:t>(x</a:t>
            </a:r>
            <a:r>
              <a:rPr lang="en-US" baseline="-25000" dirty="0" smtClean="0"/>
              <a:t>1</a:t>
            </a:r>
            <a:r>
              <a:rPr lang="en-US" dirty="0"/>
              <a:t>, x</a:t>
            </a:r>
            <a:r>
              <a:rPr lang="en-US" baseline="-25000" dirty="0"/>
              <a:t>2</a:t>
            </a:r>
            <a:r>
              <a:rPr lang="en-US" dirty="0"/>
              <a:t>, x</a:t>
            </a:r>
            <a:r>
              <a:rPr lang="en-US" baseline="-25000" dirty="0"/>
              <a:t>3</a:t>
            </a:r>
            <a:r>
              <a:rPr lang="en-US" dirty="0"/>
              <a:t>, …..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 smtClean="0"/>
              <a:t>) </a:t>
            </a:r>
            <a:r>
              <a:rPr lang="en-US" dirty="0" err="1" smtClean="0"/>
              <a:t>etc</a:t>
            </a:r>
            <a:r>
              <a:rPr lang="en-US" dirty="0" smtClean="0"/>
              <a:t> may be one function is to be maximize and other function to be minimize.                                       This is know as Multi Objective Optimization Problem.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67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/>
              <a:t>Optimality conditions</a:t>
            </a:r>
          </a:p>
        </p:txBody>
      </p:sp>
    </p:spTree>
    <p:extLst>
      <p:ext uri="{BB962C8B-B14F-4D97-AF65-F5344CB8AC3E}">
        <p14:creationId xmlns:p14="http://schemas.microsoft.com/office/powerpoint/2010/main" val="1462703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Theorem: Necessary &amp; Sufficient conditions for optimality condition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necessary &amp; sufficient conditions for optimality condition in n-variables form (mini or max)</a:t>
                </a:r>
              </a:p>
              <a:p>
                <a:pPr lvl="1"/>
                <a:r>
                  <a:rPr lang="en-US" dirty="0" smtClean="0"/>
                  <a:t>Necessary condition: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𝛻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 smtClean="0"/>
                  <a:t>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eqArr>
                      </m:e>
                    </m:d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Sufficient condition: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𝛻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</m:d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 smtClean="0"/>
                  <a:t>	function f(x) has min value at x=x*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𝛻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</m:d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	function f(x) has </a:t>
                </a:r>
                <a:r>
                  <a:rPr lang="en-US" dirty="0" smtClean="0"/>
                  <a:t>max </a:t>
                </a:r>
                <a:r>
                  <a:rPr lang="en-US" dirty="0"/>
                  <a:t>value at x=x*</a:t>
                </a:r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b="-130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323833" y="6176963"/>
            <a:ext cx="4326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Matrix H is know as Hessian Matrix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71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Example 1: Find the optimum value of the function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0" smtClean="0">
                        <a:latin typeface="Cambria Math" panose="02040503050406030204" pitchFamily="18" charset="0"/>
                      </a:rPr>
                      <m:t>+4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+4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−4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+16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Solution:</a:t>
                </a:r>
              </a:p>
              <a:p>
                <a:r>
                  <a:rPr lang="en-US" dirty="0" smtClean="0"/>
                  <a:t>Necessary condition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𝛻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eqArr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num>
                              <m:den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den>
                            </m:f>
                          </m:e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num>
                              <m:den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den>
                            </m:f>
                          </m:e>
                        </m:eqAr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</m:eqAr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−4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+8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+2</m:t>
                            </m:r>
                          </m:e>
                        </m:eqArr>
                      </m:e>
                    </m:d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Solving above equations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=2.5    &amp;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.5</m:t>
                    </m:r>
                  </m:oMath>
                </a14:m>
                <a:endParaRPr lang="en-US" dirty="0"/>
              </a:p>
              <a:p>
                <a:pPr lvl="1"/>
                <a:endParaRPr lang="en-US" b="0" dirty="0" smtClean="0"/>
              </a:p>
              <a:p>
                <a:pPr lvl="1"/>
                <a:endParaRPr lang="en-US" dirty="0" smtClean="0"/>
              </a:p>
              <a:p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76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1…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Sufficient condition 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𝛻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f>
                                        <m:f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p>
                                            <m:sSup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𝜕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  <m:d>
                                            <m:d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</m:d>
                                        </m:num>
                                        <m:den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den>
                                      </m:f>
                                    </m:e>
                                    <m:e>
                                      <m:f>
                                        <m:f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p>
                                            <m:sSup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𝜕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  <m:d>
                                            <m:d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</m:d>
                                        </m:num>
                                        <m:den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e>
                                  </m:mr>
                                  <m:mr>
                                    <m:e>
                                      <m:f>
                                        <m:f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p>
                                            <m:sSup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𝜕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  <m:d>
                                            <m:d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</m:d>
                                        </m:num>
                                        <m:den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e>
                                    <m:e>
                                      <m:f>
                                        <m:f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p>
                                            <m:sSup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𝜕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  <m:d>
                                            <m:d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</m:d>
                                        </m:num>
                                        <m:den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den>
                                      </m:f>
                                    </m:e>
                                  </m:mr>
                                </m:m>
                              </m:e>
                            </m:d>
                          </m:e>
                        </m:d>
                      </m:e>
                      <m:sub>
                        <m:eqArr>
                          <m:eqArr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b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=2.5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b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=−1.5</m:t>
                            </m:r>
                          </m:e>
                        </m:eqAr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1"/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Now check whether H is +definite, + semi definite or –definite , - semi definite </a:t>
                </a:r>
              </a:p>
              <a:p>
                <a:pPr lvl="1"/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H is + Definite (H&gt;0) because </a:t>
                </a:r>
              </a:p>
              <a:p>
                <a:pPr lvl="2"/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All diagonal elements are &gt;0 </a:t>
                </a:r>
              </a:p>
              <a:p>
                <a:pPr lvl="2"/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Leading principal minor of order one =4 &gt;0</a:t>
                </a:r>
              </a:p>
              <a:p>
                <a:pPr lvl="2"/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Leading principal minor of order two =32-16=16&gt;0 </a:t>
                </a:r>
              </a:p>
              <a:p>
                <a:pPr marL="228600" lvl="1">
                  <a:spcBef>
                    <a:spcPts val="1000"/>
                  </a:spcBef>
                </a:pP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Hence function f(x) has its min value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=2.5    &amp;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=−1.5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3081" b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9768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8000" dirty="0"/>
              <a:t>Unconstrained Optimization problem, Numerical Techniques</a:t>
            </a:r>
          </a:p>
        </p:txBody>
      </p:sp>
    </p:spTree>
    <p:extLst>
      <p:ext uri="{BB962C8B-B14F-4D97-AF65-F5344CB8AC3E}">
        <p14:creationId xmlns:p14="http://schemas.microsoft.com/office/powerpoint/2010/main" val="2373329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Unconstrained Optimization </a:t>
            </a:r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Unconstrained optimization problem can be solved by two method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Numerical methods: </a:t>
            </a:r>
            <a:r>
              <a:rPr lang="en-US" dirty="0"/>
              <a:t>iterative process</a:t>
            </a:r>
            <a:r>
              <a:rPr lang="en-US" dirty="0" smtClean="0"/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Analytical methods: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914400" lvl="1" indent="-457200">
              <a:buFont typeface="+mj-lt"/>
              <a:buAutoNum type="roman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4118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Unconstrained Optimization </a:t>
            </a:r>
            <a:r>
              <a:rPr lang="en-US" dirty="0" smtClean="0"/>
              <a:t>problem…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Numerical methods: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dirty="0"/>
              <a:t>Steepest Descent Method</a:t>
            </a:r>
            <a:r>
              <a:rPr lang="en-US" dirty="0"/>
              <a:t>: Convergence order is 1 </a:t>
            </a:r>
            <a:endParaRPr lang="en-US" dirty="0"/>
          </a:p>
          <a:p>
            <a:pPr marL="971550" lvl="1" indent="-514350">
              <a:buFont typeface="+mj-lt"/>
              <a:buAutoNum type="romanUcPeriod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Gradient Method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: Steepest Descent Method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with predetermined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step size 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971550" lvl="1" indent="-514350">
              <a:buFont typeface="+mj-lt"/>
              <a:buAutoNum type="romanUcPeriod"/>
            </a:pPr>
            <a:r>
              <a:rPr lang="en-US" dirty="0" smtClean="0"/>
              <a:t>Conjugate Gradient </a:t>
            </a:r>
            <a:r>
              <a:rPr lang="en-US" dirty="0"/>
              <a:t>Method: Convergence order is b/w 1 &amp; 2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dirty="0" smtClean="0"/>
              <a:t>Newton’s </a:t>
            </a:r>
            <a:r>
              <a:rPr lang="en-US" dirty="0"/>
              <a:t>Method</a:t>
            </a:r>
            <a:r>
              <a:rPr lang="en-US" dirty="0"/>
              <a:t>: Convergence order is </a:t>
            </a:r>
            <a:r>
              <a:rPr lang="en-US" dirty="0" smtClean="0"/>
              <a:t>2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8798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Steepest Decent Method Algorithm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 is to be minimize </a:t>
                </a:r>
              </a:p>
              <a:p>
                <a:r>
                  <a:rPr lang="en-US" dirty="0" smtClean="0"/>
                  <a:t>Step 1: Choose a starting point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(0)</m:t>
                        </m:r>
                      </m:sup>
                    </m:sSup>
                  </m:oMath>
                </a14:m>
                <a:r>
                  <a:rPr lang="en-US" dirty="0" smtClean="0"/>
                  <a:t>	and let K=0,  ɛ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, ɛ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, ɛ</a:t>
                </a:r>
                <a:r>
                  <a:rPr lang="en-US" baseline="-25000" dirty="0" smtClean="0"/>
                  <a:t>3</a:t>
                </a:r>
                <a:r>
                  <a:rPr lang="en-US" dirty="0" smtClean="0"/>
                  <a:t> are the stopping criterion for the algorithm. (</a:t>
                </a:r>
                <a:r>
                  <a:rPr lang="en-US" dirty="0"/>
                  <a:t>ɛ</a:t>
                </a:r>
                <a:r>
                  <a:rPr lang="en-US" baseline="-25000" dirty="0"/>
                  <a:t>1</a:t>
                </a:r>
                <a:r>
                  <a:rPr lang="en-US" dirty="0"/>
                  <a:t>, </a:t>
                </a:r>
                <a:r>
                  <a:rPr lang="en-US" dirty="0" smtClean="0"/>
                  <a:t>ɛ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&amp; </a:t>
                </a:r>
                <a:r>
                  <a:rPr lang="en-US" dirty="0"/>
                  <a:t>ɛ</a:t>
                </a:r>
                <a:r>
                  <a:rPr lang="en-US" baseline="-25000" dirty="0"/>
                  <a:t>3</a:t>
                </a:r>
                <a:r>
                  <a:rPr lang="en-US" dirty="0"/>
                  <a:t> </a:t>
                </a:r>
                <a:r>
                  <a:rPr lang="en-US" dirty="0" smtClean="0"/>
                  <a:t>are predetermined very small +</a:t>
                </a:r>
                <a:r>
                  <a:rPr lang="en-US" dirty="0" err="1" smtClean="0"/>
                  <a:t>ve</a:t>
                </a:r>
                <a:r>
                  <a:rPr lang="en-US" dirty="0" smtClean="0"/>
                  <a:t> values)</a:t>
                </a:r>
              </a:p>
              <a:p>
                <a:r>
                  <a:rPr lang="en-US" dirty="0" smtClean="0"/>
                  <a:t>Step 2: At </a:t>
                </a:r>
                <a:r>
                  <a:rPr lang="en-US" dirty="0" err="1" smtClean="0"/>
                  <a:t>k</a:t>
                </a:r>
                <a:r>
                  <a:rPr lang="en-US" baseline="30000" dirty="0" err="1" smtClean="0"/>
                  <a:t>th</a:t>
                </a:r>
                <a:r>
                  <a:rPr lang="en-US" dirty="0" smtClean="0"/>
                  <a:t> iteration, determine the gradient of the objective function f(x) i.e.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𝛻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d>
                          </m:sup>
                        </m:sSup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Step 3: Find search </a:t>
                </a:r>
                <a:r>
                  <a:rPr lang="en-US" dirty="0"/>
                  <a:t>direction</a:t>
                </a:r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𝛻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Step 4: Find the optimum step size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𝛻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d>
                                          <m:d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</m:e>
                                        </m:d>
                                      </m:sup>
                                    </m:sSup>
                                  </m:e>
                                </m:d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(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𝛻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d>
                              </m:sup>
                            </m:sSup>
                          </m:e>
                        </m:d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den>
                    </m:f>
                  </m:oMath>
                </a14:m>
                <a:endParaRPr lang="en-US" dirty="0" smtClean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28" t="-2801" r="-1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6401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 process of search that seek to optimize (Maximize &amp; Minimize) a mathematical function of several variables subject to constraints (equality or inequality) </a:t>
            </a:r>
          </a:p>
          <a:p>
            <a:r>
              <a:rPr lang="en-US" dirty="0" smtClean="0"/>
              <a:t>It is of two types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Static Optimization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Dynamic Optimization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91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Steepest Decent Method Algorithm </a:t>
            </a:r>
            <a:r>
              <a:rPr lang="en-US" dirty="0" smtClean="0"/>
              <a:t>…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Step 5: Find out next iteration variable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>Step 6: 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If	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 then STOP, </a:t>
                </a:r>
              </a:p>
              <a:p>
                <a:pPr lvl="1"/>
                <a:r>
                  <a:rPr lang="en-US" sz="2000" dirty="0" smtClean="0"/>
                  <a:t>(=&gt; Function value is not </a:t>
                </a:r>
                <a:r>
                  <a:rPr lang="en-US" sz="2000" dirty="0"/>
                  <a:t>changing</a:t>
                </a:r>
                <a:r>
                  <a:rPr lang="en-US" sz="20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 smtClean="0"/>
                  <a:t>is very small predetermined + </a:t>
                </a:r>
                <a:r>
                  <a:rPr lang="en-US" sz="2000" dirty="0" err="1" smtClean="0"/>
                  <a:t>ve</a:t>
                </a:r>
                <a:r>
                  <a:rPr lang="en-US" sz="2000" dirty="0" smtClean="0"/>
                  <a:t> value )</a:t>
                </a:r>
              </a:p>
              <a:p>
                <a:r>
                  <a:rPr lang="en-US" dirty="0"/>
                  <a:t>If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 then STOP, </a:t>
                </a:r>
                <a:endParaRPr lang="en-US" dirty="0" smtClean="0"/>
              </a:p>
              <a:p>
                <a:pPr marL="685800" lvl="2">
                  <a:spcBef>
                    <a:spcPts val="1000"/>
                  </a:spcBef>
                </a:pPr>
                <a:r>
                  <a:rPr lang="en-US" dirty="0"/>
                  <a:t>(=&gt; </a:t>
                </a:r>
                <a:r>
                  <a:rPr lang="en-US" dirty="0" smtClean="0"/>
                  <a:t>Design variable </a:t>
                </a:r>
                <a:r>
                  <a:rPr lang="en-US" dirty="0"/>
                  <a:t>value is not </a:t>
                </a:r>
                <a:r>
                  <a:rPr lang="en-US" dirty="0" smtClean="0"/>
                  <a:t>changing,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is very small predetermined </a:t>
                </a:r>
                <a:r>
                  <a:rPr lang="en-US" dirty="0" smtClean="0"/>
                  <a:t>+</a:t>
                </a:r>
                <a:r>
                  <a:rPr lang="en-US" dirty="0" err="1" smtClean="0"/>
                  <a:t>ve</a:t>
                </a:r>
                <a:r>
                  <a:rPr lang="en-US" dirty="0" smtClean="0"/>
                  <a:t> value )</a:t>
                </a:r>
              </a:p>
              <a:p>
                <a:pPr marL="685800" lvl="2">
                  <a:spcBef>
                    <a:spcPts val="1000"/>
                  </a:spcBef>
                </a:pPr>
                <a:r>
                  <a:rPr lang="en-US" dirty="0" smtClean="0"/>
                  <a:t>There may be some function for which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</m:d>
                  </m:oMath>
                </a14:m>
                <a:r>
                  <a:rPr lang="en-US" dirty="0" smtClean="0"/>
                  <a:t> is higher but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is very low or vice versa. So in that situation use above both conditions to stop the execution. </a:t>
                </a:r>
              </a:p>
              <a:p>
                <a:pPr marL="685800" lvl="2">
                  <a:spcBef>
                    <a:spcPts val="1000"/>
                  </a:spcBef>
                </a:pPr>
                <a:r>
                  <a:rPr lang="en-US" dirty="0" smtClean="0"/>
                  <a:t>Note: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 smtClean="0"/>
                  <a:t> is scalar so normal mode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</m:d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/>
                  <a:t> is a vector so norm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is taken. </a:t>
                </a:r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95258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Steepest Decent Method Algorithm </a:t>
            </a:r>
            <a:r>
              <a:rPr lang="en-US" dirty="0" smtClean="0"/>
              <a:t>…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𝛻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+1</m:t>
                                    </m:r>
                                  </m:e>
                                </m:d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  <m:r>
                              <m:rPr>
                                <m:nor/>
                              </m:rPr>
                              <a:rPr lang="en-US" dirty="0"/>
                              <m:t> 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𝛻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d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 smtClean="0"/>
                  <a:t>	then STOP</a:t>
                </a:r>
              </a:p>
              <a:p>
                <a:pPr marL="685800" lvl="2">
                  <a:spcBef>
                    <a:spcPts val="1000"/>
                  </a:spcBef>
                </a:pPr>
                <a:r>
                  <a:rPr lang="en-US" dirty="0"/>
                  <a:t>(=&gt; Function </a:t>
                </a:r>
                <a:r>
                  <a:rPr lang="en-US" dirty="0" smtClean="0"/>
                  <a:t>is converged,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is very small predetermined + </a:t>
                </a:r>
                <a:r>
                  <a:rPr lang="en-US" dirty="0" err="1"/>
                  <a:t>ve</a:t>
                </a:r>
                <a:r>
                  <a:rPr lang="en-US" dirty="0"/>
                  <a:t> value </a:t>
                </a:r>
                <a:r>
                  <a:rPr lang="en-US" dirty="0" smtClean="0"/>
                  <a:t>)</a:t>
                </a:r>
              </a:p>
              <a:p>
                <a:pPr marL="457200" lvl="2" indent="0">
                  <a:spcBef>
                    <a:spcPts val="1000"/>
                  </a:spcBef>
                  <a:buNone/>
                </a:pPr>
                <a:endParaRPr lang="en-US" dirty="0"/>
              </a:p>
              <a:p>
                <a:r>
                  <a:rPr lang="en-US" dirty="0" smtClean="0"/>
                  <a:t> k=k+1</a:t>
                </a:r>
              </a:p>
              <a:p>
                <a:r>
                  <a:rPr lang="en-US" dirty="0" smtClean="0"/>
                  <a:t>Go to step 2 </a:t>
                </a:r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50657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Conjugate Gradient </a:t>
            </a:r>
            <a:r>
              <a:rPr lang="en-US" dirty="0" smtClean="0"/>
              <a:t>Method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Algorithm: </a:t>
                </a:r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is to be minimize </a:t>
                </a:r>
              </a:p>
              <a:p>
                <a:r>
                  <a:rPr lang="en-US" dirty="0"/>
                  <a:t>Step 1: </a:t>
                </a:r>
                <a:r>
                  <a:rPr lang="en-US" dirty="0" smtClean="0"/>
                  <a:t>same </a:t>
                </a:r>
              </a:p>
              <a:p>
                <a:r>
                  <a:rPr lang="en-US" dirty="0" smtClean="0"/>
                  <a:t>Step 2: same</a:t>
                </a:r>
                <a:endParaRPr lang="en-US" dirty="0" smtClean="0">
                  <a:ea typeface="Cambria Math" panose="02040503050406030204" pitchFamily="18" charset="0"/>
                </a:endParaRPr>
              </a:p>
              <a:p>
                <a:r>
                  <a:rPr lang="en-US" dirty="0" smtClean="0"/>
                  <a:t>Step 3: Compute the new conjugate search direction </a:t>
                </a:r>
              </a:p>
              <a:p>
                <a:pPr marL="685800" lvl="2">
                  <a:spcBef>
                    <a:spcPts val="10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𝛻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d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dirty="0" smtClean="0"/>
                  <a:t>		</a:t>
                </a:r>
              </a:p>
              <a:p>
                <a:pPr marL="685800" lvl="2">
                  <a:spcBef>
                    <a:spcPts val="10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dirty="0" smtClean="0"/>
                  <a:t> previous iteration </a:t>
                </a:r>
                <a:r>
                  <a:rPr lang="en-US" dirty="0"/>
                  <a:t>value of</a:t>
                </a:r>
                <a:r>
                  <a:rPr lang="en-US" dirty="0" smtClean="0"/>
                  <a:t> search direction</a:t>
                </a:r>
              </a:p>
              <a:p>
                <a:pPr marL="685800" lvl="2">
                  <a:spcBef>
                    <a:spcPts val="10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 </m:t>
                    </m:r>
                  </m:oMath>
                </a14:m>
                <a:r>
                  <a:rPr lang="en-US" dirty="0" smtClean="0"/>
                  <a:t> constant </a:t>
                </a:r>
              </a:p>
              <a:p>
                <a:pPr marL="685800" lvl="2">
                  <a:spcBef>
                    <a:spcPts val="10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dirty="0" smtClean="0"/>
                  <a:t> Scaled search direction of previous iteration  </a:t>
                </a:r>
              </a:p>
              <a:p>
                <a:pPr marL="685800" lvl="2">
                  <a:spcBef>
                    <a:spcPts val="10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𝛻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d>
                                          <m:d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</m:e>
                                        </m:d>
                                      </m:sup>
                                    </m:sSup>
                                  </m:e>
                                </m:d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𝛻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d>
                              </m:sup>
                            </m:sSup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𝛻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d>
                                          <m:d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e>
                                        </m:d>
                                      </m:sup>
                                    </m:sSup>
                                  </m:e>
                                </m:d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𝛻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</m:sup>
                            </m:sSup>
                          </m:e>
                        </m:d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‖"/>
                            <m:endChr m:val="‖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𝛻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</m:d>
                                  </m:sup>
                                </m:sSup>
                              </m:e>
                            </m:d>
                          </m:e>
                        </m:d>
                      </m:num>
                      <m:den>
                        <m:d>
                          <m:dPr>
                            <m:begChr m:val="‖"/>
                            <m:endChr m:val="‖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𝛻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</m:sup>
                                </m:sSup>
                              </m:e>
                            </m:d>
                          </m:e>
                        </m:d>
                      </m:den>
                    </m:f>
                  </m:oMath>
                </a14:m>
                <a:endParaRPr lang="en-US" dirty="0" smtClean="0"/>
              </a:p>
              <a:p>
                <a:pPr marL="685800" lvl="2">
                  <a:spcBef>
                    <a:spcPts val="1000"/>
                  </a:spcBef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57165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Conjugate Gradient Method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</a:t>
            </a:r>
            <a:r>
              <a:rPr lang="en-US" dirty="0" smtClean="0"/>
              <a:t>4: </a:t>
            </a:r>
            <a:r>
              <a:rPr lang="en-US" dirty="0"/>
              <a:t>same </a:t>
            </a:r>
          </a:p>
          <a:p>
            <a:r>
              <a:rPr lang="en-US" dirty="0" smtClean="0"/>
              <a:t>Step 5: </a:t>
            </a:r>
            <a:r>
              <a:rPr lang="en-US" dirty="0"/>
              <a:t>S</a:t>
            </a:r>
            <a:r>
              <a:rPr lang="en-US" dirty="0" smtClean="0"/>
              <a:t>ame</a:t>
            </a:r>
          </a:p>
          <a:p>
            <a:r>
              <a:rPr lang="en-US" dirty="0" smtClean="0"/>
              <a:t>Step 6: Same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17712" y="4001294"/>
                <a:ext cx="9231087" cy="21125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685800" lvl="2">
                  <a:spcBef>
                    <a:spcPts val="1000"/>
                  </a:spcBef>
                </a:pPr>
                <a:r>
                  <a:rPr lang="en-US" sz="2000" dirty="0"/>
                  <a:t>Note </a:t>
                </a:r>
                <a:endParaRPr lang="en-US" sz="2000" dirty="0" smtClean="0"/>
              </a:p>
              <a:p>
                <a:pPr marL="685800" lvl="2">
                  <a:spcBef>
                    <a:spcPts val="1000"/>
                  </a:spcBef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𝛻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d>
                                      <m:d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</m:d>
                                  </m:sup>
                                </m:sSup>
                              </m:e>
                            </m:d>
                          </m:e>
                        </m:d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𝛻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d>
                                      <m:d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</m:d>
                                  </m:sup>
                                </m:sSup>
                              </m:e>
                            </m:d>
                          </m:e>
                        </m:d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𝛻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d>
                          </m:sup>
                        </m:sSup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𝛻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d>
                                      <m:d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</m:d>
                                  </m:sup>
                                </m:sSup>
                              </m:e>
                            </m:d>
                          </m:e>
                        </m:d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n-US" sz="2000" dirty="0"/>
                  <a:t> </a:t>
                </a:r>
                <a:endParaRPr lang="en-US" sz="2000" dirty="0" smtClean="0"/>
              </a:p>
              <a:p>
                <a:pPr marL="685800" lvl="2">
                  <a:spcBef>
                    <a:spcPts val="1000"/>
                  </a:spcBef>
                </a:pPr>
                <a:r>
                  <a:rPr lang="en-US" sz="2000" dirty="0" smtClean="0"/>
                  <a:t>=&gt; </a:t>
                </a:r>
                <a:r>
                  <a:rPr lang="en-US" sz="2000" dirty="0"/>
                  <a:t>we are moving in right direction </a:t>
                </a:r>
                <a:r>
                  <a:rPr lang="en-US" sz="2000" dirty="0" smtClean="0"/>
                  <a:t>in this method too </a:t>
                </a:r>
                <a:r>
                  <a:rPr lang="en-US" sz="2000" dirty="0" err="1" smtClean="0"/>
                  <a:t>i.e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  <a:p>
                <a:pPr marL="685800" lvl="2">
                  <a:spcBef>
                    <a:spcPts val="1000"/>
                  </a:spcBef>
                </a:pPr>
                <a:r>
                  <a:rPr lang="en-US" sz="2000" dirty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000" dirty="0"/>
                  <a:t> </a:t>
                </a:r>
                <a:r>
                  <a:rPr lang="en-US" sz="2000" dirty="0" smtClean="0"/>
                  <a:t>is the </a:t>
                </a:r>
                <a:r>
                  <a:rPr lang="en-US" sz="2000" dirty="0"/>
                  <a:t>direction of descent )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712" y="4001294"/>
                <a:ext cx="9231087" cy="2112566"/>
              </a:xfrm>
              <a:prstGeom prst="rect">
                <a:avLst/>
              </a:prstGeom>
              <a:blipFill rotWithShape="0">
                <a:blip r:embed="rId2"/>
                <a:stretch>
                  <a:fillRect t="-14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023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Newton’s </a:t>
            </a:r>
            <a:r>
              <a:rPr lang="en-US" dirty="0" smtClean="0"/>
              <a:t>Method Algorithm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lvl="0"/>
                <a:r>
                  <a:rPr lang="en-US" dirty="0" smtClean="0">
                    <a:solidFill>
                      <a:prstClr val="black"/>
                    </a:solidFill>
                  </a:rPr>
                  <a:t>Let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is to be minimize </a:t>
                </a:r>
              </a:p>
              <a:p>
                <a:pPr lvl="0"/>
                <a:r>
                  <a:rPr lang="en-US" dirty="0">
                    <a:solidFill>
                      <a:prstClr val="black"/>
                    </a:solidFill>
                  </a:rPr>
                  <a:t>Step 1: </a:t>
                </a:r>
                <a:r>
                  <a:rPr lang="en-US" dirty="0" smtClean="0">
                    <a:solidFill>
                      <a:prstClr val="black"/>
                    </a:solidFill>
                  </a:rPr>
                  <a:t>Same as </a:t>
                </a:r>
                <a:r>
                  <a:rPr lang="en-US" dirty="0"/>
                  <a:t>Steepest Decent Method Algorithm </a:t>
                </a:r>
                <a:endParaRPr lang="en-US" dirty="0" smtClean="0">
                  <a:solidFill>
                    <a:prstClr val="black"/>
                  </a:solidFill>
                </a:endParaRPr>
              </a:p>
              <a:p>
                <a:pPr lvl="0"/>
                <a:r>
                  <a:rPr lang="en-US" dirty="0" smtClean="0">
                    <a:solidFill>
                      <a:prstClr val="black"/>
                    </a:solidFill>
                  </a:rPr>
                  <a:t>Step </a:t>
                </a:r>
                <a:r>
                  <a:rPr lang="en-US" dirty="0">
                    <a:solidFill>
                      <a:prstClr val="black"/>
                    </a:solidFill>
                  </a:rPr>
                  <a:t>2: </a:t>
                </a:r>
                <a:r>
                  <a:rPr lang="en-US" dirty="0" smtClean="0">
                    <a:solidFill>
                      <a:prstClr val="black"/>
                    </a:solidFill>
                  </a:rPr>
                  <a:t>same</a:t>
                </a:r>
                <a:endParaRPr lang="en-US" dirty="0">
                  <a:solidFill>
                    <a:prstClr val="black"/>
                  </a:solidFill>
                </a:endParaRPr>
              </a:p>
              <a:p>
                <a:r>
                  <a:rPr lang="en-US" dirty="0" smtClean="0">
                    <a:solidFill>
                      <a:prstClr val="black"/>
                    </a:solidFill>
                  </a:rPr>
                  <a:t>Step 3: Compute Hessian matrix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𝛻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d>
                          </m:sup>
                        </m:sSup>
                      </m:e>
                    </m:d>
                  </m:oMath>
                </a14:m>
                <a:endParaRPr lang="en-US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1"/>
                <a:r>
                  <a:rPr lang="en-US" dirty="0" smtClean="0">
                    <a:solidFill>
                      <a:prstClr val="black"/>
                    </a:solidFill>
                  </a:rPr>
                  <a:t>If P&gt;0	then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en-US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𝛻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d>
                              <m:d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d>
                          </m:sup>
                        </m:sSup>
                      </m:e>
                    </m:d>
                  </m:oMath>
                </a14:m>
                <a:endParaRPr lang="en-US" dirty="0" smtClean="0">
                  <a:solidFill>
                    <a:prstClr val="black"/>
                  </a:solidFill>
                  <a:ea typeface="Cambria Math" panose="02040503050406030204" pitchFamily="18" charset="0"/>
                </a:endParaRPr>
              </a:p>
              <a:p>
                <a:pPr lvl="1"/>
                <a:r>
                  <a:rPr lang="en-US" dirty="0" smtClean="0">
                    <a:solidFill>
                      <a:prstClr val="black"/>
                    </a:solidFill>
                  </a:rPr>
                  <a:t>Else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𝛻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d>
                              <m:d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d>
                          </m:sup>
                        </m:sSup>
                      </m:e>
                    </m:d>
                  </m:oMath>
                </a14:m>
                <a:endParaRPr lang="en-US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en-US" dirty="0">
                    <a:solidFill>
                      <a:prstClr val="black"/>
                    </a:solidFill>
                  </a:rPr>
                  <a:t>Step </a:t>
                </a:r>
                <a:r>
                  <a:rPr lang="en-US" dirty="0" smtClean="0">
                    <a:solidFill>
                      <a:prstClr val="black"/>
                    </a:solidFill>
                  </a:rPr>
                  <a:t>4: </a:t>
                </a:r>
                <a:r>
                  <a:rPr lang="en-US" dirty="0">
                    <a:solidFill>
                      <a:prstClr val="black"/>
                    </a:solidFill>
                  </a:rPr>
                  <a:t>Find the optimum step </a:t>
                </a:r>
                <a:r>
                  <a:rPr lang="en-US" dirty="0" smtClean="0">
                    <a:solidFill>
                      <a:prstClr val="black"/>
                    </a:solidFill>
                  </a:rPr>
                  <a:t>size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US" i="1" dirty="0" smtClean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lvl="1"/>
                <a:r>
                  <a:rPr lang="en-US" dirty="0" smtClean="0">
                    <a:solidFill>
                      <a:prstClr val="black"/>
                    </a:solidFill>
                  </a:rPr>
                  <a:t>If P&gt;0 	then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𝛻</m:t>
                                </m:r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d>
                                          <m:dPr>
                                            <m:ctrlPr>
                                              <a:rPr lang="en-US" i="1">
                                                <a:solidFill>
                                                  <a:prstClr val="black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solidFill>
                                                  <a:prstClr val="black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</m:e>
                                        </m:d>
                                      </m:sup>
                                    </m:sSup>
                                  </m:e>
                                </m:d>
                              </m:e>
                            </m:d>
                          </m:e>
                          <m:sup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sSub>
                          <m:sSub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 (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𝛻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d>
                                  <m:dPr>
                                    <m:ctrlPr>
                                      <a:rPr lang="en-US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d>
                              </m:sup>
                            </m:sSup>
                          </m:e>
                        </m:d>
                        <m:sSub>
                          <m:sSub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den>
                    </m:f>
                  </m:oMath>
                </a14:m>
                <a:endParaRPr lang="en-US" dirty="0" smtClean="0"/>
              </a:p>
              <a:p>
                <a:pPr lvl="1"/>
                <a:r>
                  <a:rPr lang="en-US" dirty="0">
                    <a:solidFill>
                      <a:prstClr val="black"/>
                    </a:solidFill>
                  </a:rPr>
                  <a:t>Else	</a:t>
                </a:r>
                <a:r>
                  <a:rPr lang="en-US" dirty="0" smtClean="0">
                    <a:solidFill>
                      <a:prstClr val="black"/>
                    </a:solidFill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𝛻</m:t>
                                </m:r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d>
                                          <m:dPr>
                                            <m:ctrlPr>
                                              <a:rPr lang="en-US" i="1">
                                                <a:solidFill>
                                                  <a:prstClr val="black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solidFill>
                                                  <a:prstClr val="black"/>
                                                </a:solidFill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</m:e>
                                        </m:d>
                                      </m:sup>
                                    </m:sSup>
                                  </m:e>
                                </m:d>
                              </m:e>
                            </m:d>
                          </m:e>
                          <m:sup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sSub>
                          <m:sSub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 (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  <m:sSub>
                          <m:sSubPr>
                            <m:ctrlPr>
                              <a:rPr lang="en-US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28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05462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Newton’s Method Algorithm 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5: </a:t>
            </a:r>
            <a:r>
              <a:rPr lang="en-US" dirty="0" smtClean="0"/>
              <a:t>same </a:t>
            </a:r>
            <a:endParaRPr lang="en-US" dirty="0"/>
          </a:p>
          <a:p>
            <a:r>
              <a:rPr lang="en-US" dirty="0"/>
              <a:t>Step 6: </a:t>
            </a:r>
            <a:r>
              <a:rPr lang="en-US" dirty="0" smtClean="0"/>
              <a:t>same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6954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Constrained Optimization Problem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4697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Constrained Optimization Problem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Generalized constrained optimization problem </a:t>
                </a:r>
              </a:p>
              <a:p>
                <a:r>
                  <a:rPr lang="en-US" dirty="0" smtClean="0"/>
                  <a:t>Minimize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		---(1)</a:t>
                </a:r>
              </a:p>
              <a:p>
                <a:r>
                  <a:rPr lang="en-US" dirty="0" smtClean="0"/>
                  <a:t>Subjected to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…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 smtClean="0"/>
                  <a:t>	---(2)	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=0,1 2, …p  (p equality constrained)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…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 smtClean="0"/>
                  <a:t>	---(3)	j=0,1 2, …m  (m inequality constrained)</a:t>
                </a:r>
              </a:p>
              <a:p>
                <a:r>
                  <a:rPr lang="en-US" dirty="0" smtClean="0"/>
                  <a:t>May or may not have some side constrained 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53509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</a:t>
            </a:r>
            <a:r>
              <a:rPr lang="en-US" b="1" dirty="0"/>
              <a:t>inequality constrained optimization problem </a:t>
            </a:r>
            <a:r>
              <a:rPr lang="en-US" dirty="0"/>
              <a:t>can be converted into </a:t>
            </a:r>
            <a:r>
              <a:rPr lang="en-US" b="1" dirty="0"/>
              <a:t>equality constrained optimization problem </a:t>
            </a:r>
            <a:r>
              <a:rPr lang="en-US" dirty="0"/>
              <a:t>and this equality constrained optimization problem can be converted into </a:t>
            </a:r>
            <a:r>
              <a:rPr lang="en-US" b="1" dirty="0"/>
              <a:t>unconstrained optimization </a:t>
            </a:r>
            <a:r>
              <a:rPr lang="en-US" b="1" dirty="0" smtClean="0"/>
              <a:t>problem(By </a:t>
            </a:r>
            <a:r>
              <a:rPr lang="en-US" b="1" dirty="0"/>
              <a:t>Lagrange Multiplier </a:t>
            </a:r>
            <a:r>
              <a:rPr lang="en-US" b="1" dirty="0" smtClean="0"/>
              <a:t>Approach)</a:t>
            </a:r>
            <a:r>
              <a:rPr lang="en-US" dirty="0" smtClean="0"/>
              <a:t>, </a:t>
            </a:r>
            <a:r>
              <a:rPr lang="en-US" dirty="0"/>
              <a:t>which can be solved by previous methods(Numerical method or analytical methods).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660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concerned with design variables (involve in objective function) which does not change with time.</a:t>
            </a:r>
          </a:p>
          <a:p>
            <a:r>
              <a:rPr lang="en-US" dirty="0" smtClean="0"/>
              <a:t>There are 3 techniques to solve such problems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Ordinary Calculus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Lagrange Multiplier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Linear &amp;  Non-Linear Programing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88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Optimization: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concerned with design variables (involve in objective function) are changing with time and thus time is involve in the problem statement. </a:t>
            </a:r>
          </a:p>
          <a:p>
            <a:r>
              <a:rPr lang="en-US" dirty="0" smtClean="0"/>
              <a:t>There are 3 techniques to solve such problems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Calculus of variation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Dynamic programing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Convex optimization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05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get mathematical model for optimal design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Design a can with the following constrains </a:t>
            </a:r>
          </a:p>
          <a:p>
            <a:pPr lvl="1"/>
            <a:r>
              <a:rPr lang="en-US" dirty="0" smtClean="0"/>
              <a:t>which can contain maximum 200 ml liquid </a:t>
            </a:r>
          </a:p>
          <a:p>
            <a:pPr lvl="1"/>
            <a:r>
              <a:rPr lang="en-US" dirty="0" smtClean="0"/>
              <a:t>Radius(cm)	 3 ≤ r ≤ 5</a:t>
            </a:r>
          </a:p>
          <a:p>
            <a:pPr lvl="1"/>
            <a:r>
              <a:rPr lang="en-US" dirty="0" smtClean="0"/>
              <a:t>Height (cm)	</a:t>
            </a:r>
            <a:r>
              <a:rPr lang="en-US" dirty="0"/>
              <a:t>5</a:t>
            </a:r>
            <a:r>
              <a:rPr lang="en-US" dirty="0" smtClean="0"/>
              <a:t> ≤ h ≤ 22</a:t>
            </a:r>
          </a:p>
          <a:p>
            <a:pPr lvl="1"/>
            <a:r>
              <a:rPr lang="en-US" dirty="0" smtClean="0"/>
              <a:t>Ratio 		h ≥ 3r</a:t>
            </a:r>
          </a:p>
          <a:p>
            <a:pPr marL="457200" lvl="1" indent="0">
              <a:buNone/>
            </a:pPr>
            <a:r>
              <a:rPr lang="en-US" dirty="0" smtClean="0"/>
              <a:t>So that cost is minimum. </a:t>
            </a:r>
          </a:p>
          <a:p>
            <a:pPr marL="457200" lvl="1" indent="0">
              <a:buNone/>
            </a:pPr>
            <a:r>
              <a:rPr lang="en-US" dirty="0" smtClean="0"/>
              <a:t>Our objective is to minimize fabrication cost and assume the cost of the material use to fabricate the can is </a:t>
            </a:r>
            <a:r>
              <a:rPr lang="en-US" dirty="0" err="1" smtClean="0"/>
              <a:t>Rs</a:t>
            </a:r>
            <a:r>
              <a:rPr lang="en-US" dirty="0" smtClean="0"/>
              <a:t>  c/cm</a:t>
            </a:r>
            <a:r>
              <a:rPr lang="en-US" baseline="30000" dirty="0" smtClean="0"/>
              <a:t>2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Right Brace 3"/>
          <p:cNvSpPr/>
          <p:nvPr/>
        </p:nvSpPr>
        <p:spPr>
          <a:xfrm>
            <a:off x="5240740" y="2756848"/>
            <a:ext cx="259308" cy="1228298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773335" y="2756848"/>
            <a:ext cx="159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comfortable handing, griping </a:t>
            </a:r>
            <a:r>
              <a:rPr lang="en-US" dirty="0" err="1" smtClean="0"/>
              <a:t>etc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198" y="1224350"/>
            <a:ext cx="1637068" cy="306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47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1…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 x</a:t>
            </a:r>
            <a:r>
              <a:rPr lang="en-US" baseline="-25000" dirty="0" smtClean="0"/>
              <a:t>1</a:t>
            </a:r>
            <a:r>
              <a:rPr lang="en-US" dirty="0" smtClean="0"/>
              <a:t> = r, x</a:t>
            </a:r>
            <a:r>
              <a:rPr lang="en-US" baseline="-25000" dirty="0" smtClean="0"/>
              <a:t>2</a:t>
            </a:r>
            <a:r>
              <a:rPr lang="en-US" dirty="0" smtClean="0"/>
              <a:t> = h  (x</a:t>
            </a:r>
            <a:r>
              <a:rPr lang="en-US" baseline="-25000" dirty="0" smtClean="0"/>
              <a:t>1</a:t>
            </a:r>
            <a:r>
              <a:rPr lang="en-US" dirty="0" smtClean="0"/>
              <a:t> &amp; x</a:t>
            </a:r>
            <a:r>
              <a:rPr lang="en-US" baseline="-25000" dirty="0" smtClean="0"/>
              <a:t>2</a:t>
            </a:r>
            <a:r>
              <a:rPr lang="en-US" dirty="0" smtClean="0"/>
              <a:t> are know as design variables)</a:t>
            </a:r>
          </a:p>
          <a:p>
            <a:r>
              <a:rPr lang="en-US" dirty="0" smtClean="0"/>
              <a:t>Minimize fabrication cost (Fabrication cost is now objective function)</a:t>
            </a:r>
          </a:p>
          <a:p>
            <a:r>
              <a:rPr lang="en-US" dirty="0" smtClean="0"/>
              <a:t>Fabrication cost = Objective function </a:t>
            </a:r>
          </a:p>
          <a:p>
            <a:r>
              <a:rPr lang="en-US" dirty="0"/>
              <a:t>f(x</a:t>
            </a:r>
            <a:r>
              <a:rPr lang="en-US" baseline="-25000" dirty="0"/>
              <a:t>1</a:t>
            </a:r>
            <a:r>
              <a:rPr lang="en-US" dirty="0"/>
              <a:t>,x</a:t>
            </a:r>
            <a:r>
              <a:rPr lang="en-US" baseline="-25000" dirty="0"/>
              <a:t>2</a:t>
            </a:r>
            <a:r>
              <a:rPr lang="en-US" dirty="0"/>
              <a:t>) = </a:t>
            </a:r>
            <a:r>
              <a:rPr lang="en-US" dirty="0" smtClean="0"/>
              <a:t>(2</a:t>
            </a:r>
            <a:r>
              <a:rPr lang="el-GR" dirty="0" smtClean="0"/>
              <a:t>π</a:t>
            </a:r>
            <a:r>
              <a:rPr lang="en-US" dirty="0" err="1" smtClean="0"/>
              <a:t>rh</a:t>
            </a:r>
            <a:r>
              <a:rPr lang="en-US" dirty="0" smtClean="0"/>
              <a:t> +2</a:t>
            </a:r>
            <a:r>
              <a:rPr lang="el-GR" dirty="0" smtClean="0"/>
              <a:t>π</a:t>
            </a:r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)C</a:t>
            </a:r>
            <a:endParaRPr lang="en-US" dirty="0"/>
          </a:p>
          <a:p>
            <a:r>
              <a:rPr lang="en-US" dirty="0" smtClean="0"/>
              <a:t>f(x</a:t>
            </a:r>
            <a:r>
              <a:rPr lang="en-US" baseline="-25000" dirty="0" smtClean="0"/>
              <a:t>1</a:t>
            </a:r>
            <a:r>
              <a:rPr lang="en-US" dirty="0" smtClean="0"/>
              <a:t>,x</a:t>
            </a:r>
            <a:r>
              <a:rPr lang="en-US" baseline="-25000" dirty="0" smtClean="0"/>
              <a:t>2</a:t>
            </a:r>
            <a:r>
              <a:rPr lang="en-US" dirty="0" smtClean="0"/>
              <a:t>) = (2</a:t>
            </a:r>
            <a:r>
              <a:rPr lang="el-GR" dirty="0" smtClean="0"/>
              <a:t>π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 +2</a:t>
            </a:r>
            <a:r>
              <a:rPr lang="el-GR" dirty="0" smtClean="0"/>
              <a:t>π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2</a:t>
            </a:r>
            <a:r>
              <a:rPr lang="en-US" dirty="0" smtClean="0"/>
              <a:t>)C	---(1) (Non linear)</a:t>
            </a:r>
          </a:p>
          <a:p>
            <a:r>
              <a:rPr lang="en-US" dirty="0" smtClean="0"/>
              <a:t>Subject to </a:t>
            </a:r>
          </a:p>
          <a:p>
            <a:pPr lvl="1"/>
            <a:r>
              <a:rPr lang="el-GR" dirty="0" smtClean="0"/>
              <a:t>π</a:t>
            </a:r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h = 200 </a:t>
            </a:r>
          </a:p>
          <a:p>
            <a:pPr lvl="1"/>
            <a:r>
              <a:rPr lang="en-US" dirty="0" smtClean="0"/>
              <a:t> </a:t>
            </a:r>
            <a:r>
              <a:rPr lang="el-GR" dirty="0" smtClean="0"/>
              <a:t>π 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2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=200		---(2)  	( Equality Constraint ) (Non linear)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 ≥ 3r	</a:t>
            </a:r>
          </a:p>
          <a:p>
            <a:pPr lvl="1"/>
            <a:r>
              <a:rPr lang="en-US" dirty="0" smtClean="0"/>
              <a:t>3x</a:t>
            </a:r>
            <a:r>
              <a:rPr lang="en-US" baseline="-25000" dirty="0" smtClean="0"/>
              <a:t>1</a:t>
            </a:r>
            <a:r>
              <a:rPr lang="en-US" dirty="0" smtClean="0"/>
              <a:t>-x</a:t>
            </a:r>
            <a:r>
              <a:rPr lang="en-US" baseline="-25000" dirty="0" smtClean="0"/>
              <a:t>2</a:t>
            </a:r>
            <a:r>
              <a:rPr lang="en-US" dirty="0" smtClean="0"/>
              <a:t> ≤ 0		---(3)	( Inequality constraint ) (Linear)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748215" y="3077964"/>
            <a:ext cx="2482755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Note: </a:t>
            </a:r>
          </a:p>
          <a:p>
            <a:r>
              <a:rPr lang="en-US" dirty="0" smtClean="0"/>
              <a:t>Objective function is a scalar function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79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1…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≤ x</a:t>
            </a:r>
            <a:r>
              <a:rPr lang="en-US" baseline="-25000" dirty="0" smtClean="0"/>
              <a:t>1</a:t>
            </a:r>
            <a:r>
              <a:rPr lang="en-US" dirty="0" smtClean="0"/>
              <a:t> ≤ 5										</a:t>
            </a:r>
          </a:p>
          <a:p>
            <a:r>
              <a:rPr lang="en-US" dirty="0" smtClean="0"/>
              <a:t>5 ≤ x</a:t>
            </a:r>
            <a:r>
              <a:rPr lang="en-US" baseline="-25000" dirty="0" smtClean="0"/>
              <a:t>2</a:t>
            </a:r>
            <a:r>
              <a:rPr lang="en-US" dirty="0" smtClean="0"/>
              <a:t> ≤ 22			</a:t>
            </a:r>
          </a:p>
          <a:p>
            <a:r>
              <a:rPr lang="en-US" dirty="0" smtClean="0"/>
              <a:t>Side constraints are necessary part of the solution techniques</a:t>
            </a:r>
          </a:p>
          <a:p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&amp; x</a:t>
            </a:r>
            <a:r>
              <a:rPr lang="en-US" baseline="-25000" dirty="0" smtClean="0"/>
              <a:t>2</a:t>
            </a:r>
            <a:r>
              <a:rPr lang="en-US" dirty="0" smtClean="0"/>
              <a:t> does not change with time =&gt; Static Optimization Problem.</a:t>
            </a:r>
          </a:p>
          <a:p>
            <a:r>
              <a:rPr lang="en-US" dirty="0" smtClean="0"/>
              <a:t>Equation (1) &amp; (2) are non linear while equation (3) is linear. So it </a:t>
            </a:r>
            <a:r>
              <a:rPr lang="en-US" dirty="0"/>
              <a:t>is </a:t>
            </a:r>
            <a:r>
              <a:rPr lang="en-US" dirty="0" smtClean="0"/>
              <a:t>Non </a:t>
            </a:r>
            <a:r>
              <a:rPr lang="en-US" dirty="0"/>
              <a:t>linear </a:t>
            </a:r>
            <a:r>
              <a:rPr lang="en-US" dirty="0" smtClean="0"/>
              <a:t>static </a:t>
            </a:r>
            <a:r>
              <a:rPr lang="en-US" dirty="0"/>
              <a:t>optimization </a:t>
            </a:r>
            <a:r>
              <a:rPr lang="en-US" dirty="0" smtClean="0"/>
              <a:t>problem.</a:t>
            </a:r>
          </a:p>
          <a:p>
            <a:r>
              <a:rPr lang="en-US" dirty="0" smtClean="0"/>
              <a:t>Hence optimization problem may be </a:t>
            </a:r>
          </a:p>
          <a:p>
            <a:pPr lvl="1"/>
            <a:r>
              <a:rPr lang="en-US" dirty="0" smtClean="0"/>
              <a:t>Linear optimization problem: Objective function &amp; Constraints all are linear </a:t>
            </a:r>
          </a:p>
          <a:p>
            <a:pPr lvl="1"/>
            <a:r>
              <a:rPr lang="en-US" dirty="0" smtClean="0"/>
              <a:t>Non linear optimization problem </a:t>
            </a:r>
          </a:p>
          <a:p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2886075" y="1852921"/>
            <a:ext cx="362092" cy="974725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84977" y="2087378"/>
            <a:ext cx="2483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Side constraints</a:t>
            </a:r>
          </a:p>
        </p:txBody>
      </p:sp>
    </p:spTree>
    <p:extLst>
      <p:ext uri="{BB962C8B-B14F-4D97-AF65-F5344CB8AC3E}">
        <p14:creationId xmlns:p14="http://schemas.microsoft.com/office/powerpoint/2010/main" val="288326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1…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Graphical Representation: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4858658" y="2185941"/>
            <a:ext cx="7069740" cy="4137333"/>
            <a:chOff x="90862" y="653390"/>
            <a:chExt cx="3743820" cy="2390524"/>
          </a:xfrm>
        </p:grpSpPr>
        <p:cxnSp>
          <p:nvCxnSpPr>
            <p:cNvPr id="51" name="Straight Arrow Connector 50"/>
            <p:cNvCxnSpPr/>
            <p:nvPr/>
          </p:nvCxnSpPr>
          <p:spPr>
            <a:xfrm>
              <a:off x="477079" y="2703443"/>
              <a:ext cx="303339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52" name="Group 51"/>
            <p:cNvGrpSpPr/>
            <p:nvPr/>
          </p:nvGrpSpPr>
          <p:grpSpPr>
            <a:xfrm>
              <a:off x="90862" y="653390"/>
              <a:ext cx="3743820" cy="2390524"/>
              <a:chOff x="90862" y="653390"/>
              <a:chExt cx="3743820" cy="2390524"/>
            </a:xfrm>
          </p:grpSpPr>
          <p:cxnSp>
            <p:nvCxnSpPr>
              <p:cNvPr id="53" name="Straight Arrow Connector 52"/>
              <p:cNvCxnSpPr/>
              <p:nvPr/>
            </p:nvCxnSpPr>
            <p:spPr>
              <a:xfrm flipH="1">
                <a:off x="1327868" y="1566407"/>
                <a:ext cx="409072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54" name="Group 53"/>
              <p:cNvGrpSpPr/>
              <p:nvPr/>
            </p:nvGrpSpPr>
            <p:grpSpPr>
              <a:xfrm>
                <a:off x="90862" y="653390"/>
                <a:ext cx="3743820" cy="2390524"/>
                <a:chOff x="90862" y="653390"/>
                <a:chExt cx="3743820" cy="2390524"/>
              </a:xfrm>
            </p:grpSpPr>
            <p:grpSp>
              <p:nvGrpSpPr>
                <p:cNvPr id="55" name="Group 54"/>
                <p:cNvGrpSpPr/>
                <p:nvPr/>
              </p:nvGrpSpPr>
              <p:grpSpPr>
                <a:xfrm>
                  <a:off x="90862" y="653390"/>
                  <a:ext cx="3743820" cy="2390524"/>
                  <a:chOff x="90862" y="653390"/>
                  <a:chExt cx="3743820" cy="2390524"/>
                </a:xfrm>
              </p:grpSpPr>
              <p:cxnSp>
                <p:nvCxnSpPr>
                  <p:cNvPr id="57" name="Straight Connector 56"/>
                  <p:cNvCxnSpPr/>
                  <p:nvPr/>
                </p:nvCxnSpPr>
                <p:spPr>
                  <a:xfrm flipV="1">
                    <a:off x="1661823" y="1367624"/>
                    <a:ext cx="0" cy="132312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Connector 57"/>
                  <p:cNvCxnSpPr/>
                  <p:nvPr/>
                </p:nvCxnSpPr>
                <p:spPr>
                  <a:xfrm flipV="1">
                    <a:off x="2313830" y="1367624"/>
                    <a:ext cx="0" cy="1330181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Straight Connector 58"/>
                  <p:cNvCxnSpPr/>
                  <p:nvPr/>
                </p:nvCxnSpPr>
                <p:spPr>
                  <a:xfrm flipV="1">
                    <a:off x="477079" y="2369489"/>
                    <a:ext cx="1834515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Straight Connector 59"/>
                  <p:cNvCxnSpPr/>
                  <p:nvPr/>
                </p:nvCxnSpPr>
                <p:spPr>
                  <a:xfrm flipV="1">
                    <a:off x="477079" y="1367624"/>
                    <a:ext cx="183473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Arrow Connector 60"/>
                  <p:cNvCxnSpPr/>
                  <p:nvPr/>
                </p:nvCxnSpPr>
                <p:spPr>
                  <a:xfrm flipH="1" flipV="1">
                    <a:off x="475352" y="715617"/>
                    <a:ext cx="9678" cy="1988849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2" name="TextBox 20"/>
                  <p:cNvSpPr txBox="1"/>
                  <p:nvPr/>
                </p:nvSpPr>
                <p:spPr>
                  <a:xfrm>
                    <a:off x="1258127" y="2759103"/>
                    <a:ext cx="155575" cy="276860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en-US" sz="1800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endParaRPr lang="en-US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63" name="TextBox 21"/>
                  <p:cNvSpPr txBox="1"/>
                  <p:nvPr/>
                </p:nvSpPr>
                <p:spPr>
                  <a:xfrm>
                    <a:off x="1626502" y="2759103"/>
                    <a:ext cx="188245" cy="276860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en-US" sz="18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3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64" name="TextBox 22"/>
                  <p:cNvSpPr txBox="1"/>
                  <p:nvPr/>
                </p:nvSpPr>
                <p:spPr>
                  <a:xfrm>
                    <a:off x="1981694" y="2759103"/>
                    <a:ext cx="155575" cy="276860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en-US" sz="1800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4</a:t>
                    </a:r>
                    <a:endParaRPr lang="en-US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65" name="TextBox 23"/>
                  <p:cNvSpPr txBox="1"/>
                  <p:nvPr/>
                </p:nvSpPr>
                <p:spPr>
                  <a:xfrm>
                    <a:off x="2291797" y="2767054"/>
                    <a:ext cx="155575" cy="276860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en-US" sz="1800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5</a:t>
                    </a:r>
                    <a:endParaRPr lang="en-US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66" name="TextBox 24"/>
                  <p:cNvSpPr txBox="1"/>
                  <p:nvPr/>
                </p:nvSpPr>
                <p:spPr>
                  <a:xfrm>
                    <a:off x="3244132" y="2695492"/>
                    <a:ext cx="590550" cy="276860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en-US" sz="18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  <a:r>
                      <a:rPr lang="en-US" sz="1800" kern="1200" baseline="-25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r>
                      <a:rPr lang="en-US" sz="18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=r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67" name="TextBox 34"/>
                  <p:cNvSpPr txBox="1"/>
                  <p:nvPr/>
                </p:nvSpPr>
                <p:spPr>
                  <a:xfrm>
                    <a:off x="876465" y="2751151"/>
                    <a:ext cx="155575" cy="276860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en-US" sz="18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68" name="TextBox 35"/>
                  <p:cNvSpPr txBox="1"/>
                  <p:nvPr/>
                </p:nvSpPr>
                <p:spPr>
                  <a:xfrm>
                    <a:off x="184043" y="1994350"/>
                    <a:ext cx="234315" cy="276860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en-US" sz="1800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10</a:t>
                    </a:r>
                    <a:endParaRPr lang="en-US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69" name="TextBox 35"/>
                  <p:cNvSpPr txBox="1"/>
                  <p:nvPr/>
                </p:nvSpPr>
                <p:spPr>
                  <a:xfrm>
                    <a:off x="255605" y="2272645"/>
                    <a:ext cx="234315" cy="276860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en-US" sz="18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5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0" name="TextBox 35"/>
                  <p:cNvSpPr txBox="1"/>
                  <p:nvPr/>
                </p:nvSpPr>
                <p:spPr>
                  <a:xfrm>
                    <a:off x="184043" y="1652443"/>
                    <a:ext cx="234315" cy="276860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en-US" sz="1800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15</a:t>
                    </a:r>
                    <a:endParaRPr lang="en-US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1" name="TextBox 35"/>
                  <p:cNvSpPr txBox="1"/>
                  <p:nvPr/>
                </p:nvSpPr>
                <p:spPr>
                  <a:xfrm>
                    <a:off x="184043" y="1350294"/>
                    <a:ext cx="234315" cy="276860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en-US" sz="1800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20</a:t>
                    </a:r>
                    <a:endParaRPr lang="en-US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2" name="TextBox 35"/>
                  <p:cNvSpPr txBox="1"/>
                  <p:nvPr/>
                </p:nvSpPr>
                <p:spPr>
                  <a:xfrm>
                    <a:off x="184043" y="1056096"/>
                    <a:ext cx="234315" cy="276860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en-US" sz="18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25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3" name="Rectangle 72"/>
                  <p:cNvSpPr/>
                  <p:nvPr/>
                </p:nvSpPr>
                <p:spPr>
                  <a:xfrm>
                    <a:off x="1677725" y="1383527"/>
                    <a:ext cx="633600" cy="979200"/>
                  </a:xfrm>
                  <a:prstGeom prst="rect">
                    <a:avLst/>
                  </a:prstGeom>
                  <a:pattFill prst="smConfetti">
                    <a:fgClr>
                      <a:schemeClr val="tx1"/>
                    </a:fgClr>
                    <a:bgClr>
                      <a:schemeClr val="bg1"/>
                    </a:bgClr>
                  </a:patt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4" name="TextBox 34"/>
                  <p:cNvSpPr txBox="1"/>
                  <p:nvPr/>
                </p:nvSpPr>
                <p:spPr>
                  <a:xfrm>
                    <a:off x="397565" y="2751151"/>
                    <a:ext cx="155575" cy="276860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en-US" sz="1800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0</a:t>
                    </a:r>
                    <a:endParaRPr lang="en-US" sz="12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5" name="Isosceles Triangle 74"/>
                  <p:cNvSpPr/>
                  <p:nvPr/>
                </p:nvSpPr>
                <p:spPr>
                  <a:xfrm rot="5400000">
                    <a:off x="1757239" y="1288111"/>
                    <a:ext cx="452120" cy="626745"/>
                  </a:xfrm>
                  <a:prstGeom prst="triangle">
                    <a:avLst>
                      <a:gd name="adj" fmla="val 0"/>
                    </a:avLst>
                  </a:prstGeom>
                  <a:pattFill prst="dkDnDiag">
                    <a:fgClr>
                      <a:schemeClr val="tx1"/>
                    </a:fgClr>
                    <a:bgClr>
                      <a:schemeClr val="bg1"/>
                    </a:bgClr>
                  </a:patt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6" name="TextBox 24"/>
                  <p:cNvSpPr txBox="1"/>
                  <p:nvPr/>
                </p:nvSpPr>
                <p:spPr>
                  <a:xfrm>
                    <a:off x="2807302" y="791820"/>
                    <a:ext cx="873659" cy="276860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en-US" sz="18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3x</a:t>
                    </a:r>
                    <a:r>
                      <a:rPr lang="en-US" sz="1800" kern="1200" baseline="-25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r>
                      <a:rPr lang="en-US" sz="18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-x</a:t>
                    </a:r>
                    <a:r>
                      <a:rPr lang="en-US" sz="1800" kern="1200" baseline="-25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r>
                      <a:rPr lang="en-US" sz="18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=0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7" name="TextBox 24"/>
                  <p:cNvSpPr txBox="1"/>
                  <p:nvPr/>
                </p:nvSpPr>
                <p:spPr>
                  <a:xfrm>
                    <a:off x="2147941" y="818533"/>
                    <a:ext cx="873659" cy="276860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en-US" sz="18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3x</a:t>
                    </a:r>
                    <a:r>
                      <a:rPr lang="en-US" sz="1800" kern="1200" baseline="-25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r>
                      <a:rPr lang="en-US" sz="18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-x</a:t>
                    </a:r>
                    <a:r>
                      <a:rPr lang="en-US" sz="1800" kern="1200" baseline="-25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r>
                      <a:rPr lang="en-US" sz="18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≤0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8" name="TextBox 24"/>
                  <p:cNvSpPr txBox="1"/>
                  <p:nvPr/>
                </p:nvSpPr>
                <p:spPr>
                  <a:xfrm>
                    <a:off x="2660342" y="1274749"/>
                    <a:ext cx="873659" cy="276860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en-US" sz="18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3x</a:t>
                    </a:r>
                    <a:r>
                      <a:rPr lang="en-US" sz="1800" kern="1200" baseline="-25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r>
                      <a:rPr lang="en-US" sz="18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-x</a:t>
                    </a:r>
                    <a:r>
                      <a:rPr lang="en-US" sz="1800" kern="1200" baseline="-25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r>
                      <a:rPr lang="en-US" sz="18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≥0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9" name="TextBox 24"/>
                  <p:cNvSpPr txBox="1"/>
                  <p:nvPr/>
                </p:nvSpPr>
                <p:spPr>
                  <a:xfrm>
                    <a:off x="90862" y="653390"/>
                    <a:ext cx="590550" cy="276860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en-US" sz="18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  <a:r>
                      <a:rPr lang="en-US" sz="1800" kern="1200" baseline="-25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r>
                      <a:rPr lang="en-US" sz="18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=h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80" name="TextBox 24"/>
                  <p:cNvSpPr txBox="1"/>
                  <p:nvPr/>
                </p:nvSpPr>
                <p:spPr>
                  <a:xfrm>
                    <a:off x="619986" y="1478236"/>
                    <a:ext cx="742315" cy="640193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en-US" sz="18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Search </a:t>
                    </a:r>
                    <a:r>
                      <a:rPr lang="en-US" sz="1800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Region</a:t>
                    </a:r>
                  </a:p>
                  <a:p>
                    <a:pPr algn="ctr">
                      <a:spcAft>
                        <a:spcPts val="0"/>
                      </a:spcAft>
                    </a:pPr>
                    <a:r>
                      <a:rPr lang="en-US" dirty="0" smtClean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(Design variables lies here)</a:t>
                    </a:r>
                    <a:endParaRPr lang="en-US" sz="12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  <p:cxnSp>
              <p:nvCxnSpPr>
                <p:cNvPr id="56" name="Straight Connector 55"/>
                <p:cNvCxnSpPr/>
                <p:nvPr/>
              </p:nvCxnSpPr>
              <p:spPr>
                <a:xfrm flipV="1">
                  <a:off x="477079" y="962108"/>
                  <a:ext cx="2400300" cy="173482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83" name="Straight Arrow Connector 82"/>
          <p:cNvCxnSpPr/>
          <p:nvPr/>
        </p:nvCxnSpPr>
        <p:spPr>
          <a:xfrm flipH="1" flipV="1">
            <a:off x="8193076" y="2490467"/>
            <a:ext cx="400905" cy="547537"/>
          </a:xfrm>
          <a:prstGeom prst="straightConnector1">
            <a:avLst/>
          </a:prstGeom>
          <a:ln>
            <a:headEnd type="stealth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205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Optimization problem statement </a:t>
            </a:r>
            <a:r>
              <a:rPr lang="en-US" dirty="0"/>
              <a:t/>
            </a:r>
            <a:br>
              <a:rPr lang="en-US" dirty="0"/>
            </a:br>
            <a:r>
              <a:rPr lang="en-US" sz="2800" dirty="0" smtClean="0"/>
              <a:t>(Single </a:t>
            </a:r>
            <a:r>
              <a:rPr lang="en-US" sz="2800" dirty="0"/>
              <a:t>objective Optimization </a:t>
            </a:r>
            <a:r>
              <a:rPr lang="en-US" sz="2800" dirty="0" smtClean="0"/>
              <a:t>problem)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case we have n design variables (x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x</a:t>
            </a:r>
            <a:r>
              <a:rPr lang="en-US" baseline="-25000" dirty="0" smtClean="0"/>
              <a:t>3</a:t>
            </a:r>
            <a:r>
              <a:rPr lang="en-US" dirty="0" smtClean="0"/>
              <a:t>, …..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) then optimize (maximize or minimize) objective function (cost function) with some constraints and side constraints. </a:t>
            </a:r>
          </a:p>
          <a:p>
            <a:r>
              <a:rPr lang="en-US" dirty="0" smtClean="0"/>
              <a:t>General objective function f</a:t>
            </a:r>
            <a:r>
              <a:rPr lang="en-US" dirty="0"/>
              <a:t>(x</a:t>
            </a:r>
            <a:r>
              <a:rPr lang="en-US" baseline="-25000" dirty="0"/>
              <a:t>1</a:t>
            </a:r>
            <a:r>
              <a:rPr lang="en-US" dirty="0"/>
              <a:t>, x</a:t>
            </a:r>
            <a:r>
              <a:rPr lang="en-US" baseline="-25000" dirty="0"/>
              <a:t>2</a:t>
            </a:r>
            <a:r>
              <a:rPr lang="en-US" dirty="0"/>
              <a:t>, x</a:t>
            </a:r>
            <a:r>
              <a:rPr lang="en-US" baseline="-25000" dirty="0"/>
              <a:t>3</a:t>
            </a:r>
            <a:r>
              <a:rPr lang="en-US" dirty="0"/>
              <a:t>, …..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 smtClean="0"/>
              <a:t>)	---(1)</a:t>
            </a:r>
          </a:p>
          <a:p>
            <a:r>
              <a:rPr lang="en-US" dirty="0" smtClean="0"/>
              <a:t>Subjected to </a:t>
            </a:r>
          </a:p>
          <a:p>
            <a:pPr lvl="1"/>
            <a:r>
              <a:rPr lang="en-US" dirty="0" smtClean="0"/>
              <a:t>h</a:t>
            </a:r>
            <a:r>
              <a:rPr lang="en-US" baseline="-25000" dirty="0" smtClean="0"/>
              <a:t>i</a:t>
            </a:r>
            <a:r>
              <a:rPr lang="en-US" dirty="0"/>
              <a:t>(x</a:t>
            </a:r>
            <a:r>
              <a:rPr lang="en-US" baseline="-25000" dirty="0"/>
              <a:t>1</a:t>
            </a:r>
            <a:r>
              <a:rPr lang="en-US" dirty="0"/>
              <a:t>, x</a:t>
            </a:r>
            <a:r>
              <a:rPr lang="en-US" baseline="-25000" dirty="0"/>
              <a:t>2</a:t>
            </a:r>
            <a:r>
              <a:rPr lang="en-US" dirty="0"/>
              <a:t>, x</a:t>
            </a:r>
            <a:r>
              <a:rPr lang="en-US" baseline="-25000" dirty="0"/>
              <a:t>3</a:t>
            </a:r>
            <a:r>
              <a:rPr lang="en-US" dirty="0"/>
              <a:t>, …..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 smtClean="0"/>
              <a:t>) = 0 ;	</a:t>
            </a:r>
            <a:r>
              <a:rPr lang="en-US" dirty="0" err="1" smtClean="0"/>
              <a:t>i</a:t>
            </a:r>
            <a:r>
              <a:rPr lang="en-US" dirty="0" smtClean="0"/>
              <a:t>=1 2 3…p		---(2)	Equality constraints</a:t>
            </a:r>
          </a:p>
          <a:p>
            <a:pPr lvl="1"/>
            <a:r>
              <a:rPr lang="en-US" dirty="0" err="1" smtClean="0"/>
              <a:t>g</a:t>
            </a:r>
            <a:r>
              <a:rPr lang="en-US" baseline="-25000" dirty="0" err="1" smtClean="0"/>
              <a:t>j</a:t>
            </a:r>
            <a:r>
              <a:rPr lang="en-US" dirty="0" smtClean="0"/>
              <a:t>(x</a:t>
            </a:r>
            <a:r>
              <a:rPr lang="en-US" baseline="-25000" dirty="0" smtClean="0"/>
              <a:t>1</a:t>
            </a:r>
            <a:r>
              <a:rPr lang="en-US" dirty="0"/>
              <a:t>, x</a:t>
            </a:r>
            <a:r>
              <a:rPr lang="en-US" baseline="-25000" dirty="0"/>
              <a:t>2</a:t>
            </a:r>
            <a:r>
              <a:rPr lang="en-US" dirty="0"/>
              <a:t>, x</a:t>
            </a:r>
            <a:r>
              <a:rPr lang="en-US" baseline="-25000" dirty="0"/>
              <a:t>3</a:t>
            </a:r>
            <a:r>
              <a:rPr lang="en-US" dirty="0"/>
              <a:t>, …..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 smtClean="0"/>
              <a:t>) ≤ 0; 	j=1, 2, 3….m		---(3)	Inequality constraints </a:t>
            </a:r>
            <a:endParaRPr lang="en-US" dirty="0"/>
          </a:p>
          <a:p>
            <a:pPr lvl="1"/>
            <a:r>
              <a:rPr lang="en-US" dirty="0" err="1" smtClean="0"/>
              <a:t>x</a:t>
            </a:r>
            <a:r>
              <a:rPr lang="en-US" baseline="-25000" dirty="0" err="1" smtClean="0"/>
              <a:t>i</a:t>
            </a:r>
            <a:r>
              <a:rPr lang="en-US" baseline="30000" dirty="0" err="1" smtClean="0"/>
              <a:t>L</a:t>
            </a:r>
            <a:r>
              <a:rPr lang="en-US" baseline="30000" dirty="0" smtClean="0"/>
              <a:t> </a:t>
            </a:r>
            <a:r>
              <a:rPr lang="en-US" dirty="0" smtClean="0"/>
              <a:t>≤</a:t>
            </a:r>
            <a:r>
              <a:rPr lang="en-US" dirty="0" err="1" smtClean="0"/>
              <a:t>xi≤x</a:t>
            </a:r>
            <a:r>
              <a:rPr lang="en-US" baseline="-25000" dirty="0" err="1" smtClean="0"/>
              <a:t>i</a:t>
            </a:r>
            <a:r>
              <a:rPr lang="en-US" baseline="30000" dirty="0" err="1" smtClean="0"/>
              <a:t>U</a:t>
            </a:r>
            <a:r>
              <a:rPr lang="en-US" baseline="30000" dirty="0" smtClean="0"/>
              <a:t>	</a:t>
            </a:r>
            <a:r>
              <a:rPr lang="en-US" dirty="0" smtClean="0"/>
              <a:t> 		</a:t>
            </a:r>
            <a:r>
              <a:rPr lang="en-US" dirty="0" err="1" smtClean="0"/>
              <a:t>i</a:t>
            </a:r>
            <a:r>
              <a:rPr lang="en-US" dirty="0" smtClean="0"/>
              <a:t>=1</a:t>
            </a:r>
            <a:r>
              <a:rPr lang="en-US" dirty="0"/>
              <a:t>, 2, 3, …</a:t>
            </a:r>
            <a:r>
              <a:rPr lang="en-US" dirty="0" smtClean="0"/>
              <a:t>n</a:t>
            </a:r>
            <a:r>
              <a:rPr lang="en-US" baseline="30000" dirty="0" smtClean="0"/>
              <a:t>		</a:t>
            </a:r>
            <a:r>
              <a:rPr lang="en-US" dirty="0" smtClean="0"/>
              <a:t>---(4) 	side constraints </a:t>
            </a:r>
            <a:endParaRPr lang="en-US" baseline="30000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L=lower value, U =upper value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7052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653</Words>
  <Application>Microsoft Office PowerPoint</Application>
  <PresentationFormat>Widescreen</PresentationFormat>
  <Paragraphs>193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Cambria Math</vt:lpstr>
      <vt:lpstr>Times New Roman</vt:lpstr>
      <vt:lpstr>Office Theme</vt:lpstr>
      <vt:lpstr>Optimal Control </vt:lpstr>
      <vt:lpstr>Optimization </vt:lpstr>
      <vt:lpstr>Static Optimization</vt:lpstr>
      <vt:lpstr>Dynamic Optimization:</vt:lpstr>
      <vt:lpstr>How to get mathematical model for optimal design problem</vt:lpstr>
      <vt:lpstr>Example 1…</vt:lpstr>
      <vt:lpstr>Example 1…</vt:lpstr>
      <vt:lpstr>Example 1…</vt:lpstr>
      <vt:lpstr>General Optimization problem statement  (Single objective Optimization problem) </vt:lpstr>
      <vt:lpstr>General Optimization problem statement  (Single objective Optimization problem) </vt:lpstr>
      <vt:lpstr>Multi objective Optimization problem </vt:lpstr>
      <vt:lpstr>PowerPoint Presentation</vt:lpstr>
      <vt:lpstr>Theorem: Necessary &amp; Sufficient conditions for optimality condition</vt:lpstr>
      <vt:lpstr>Example</vt:lpstr>
      <vt:lpstr>Example 1…</vt:lpstr>
      <vt:lpstr>PowerPoint Presentation</vt:lpstr>
      <vt:lpstr>Unconstrained Optimization problem</vt:lpstr>
      <vt:lpstr>Unconstrained Optimization problem…</vt:lpstr>
      <vt:lpstr>Steepest Decent Method Algorithm </vt:lpstr>
      <vt:lpstr>Steepest Decent Method Algorithm …</vt:lpstr>
      <vt:lpstr>Steepest Decent Method Algorithm …</vt:lpstr>
      <vt:lpstr>Conjugate Gradient Method</vt:lpstr>
      <vt:lpstr>Conjugate Gradient Method …</vt:lpstr>
      <vt:lpstr>Newton’s Method Algorithm </vt:lpstr>
      <vt:lpstr>Newton’s Method Algorithm …</vt:lpstr>
      <vt:lpstr>Constrained Optimization Problem</vt:lpstr>
      <vt:lpstr>Constrained Optimization Problem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nafees ahamad</dc:creator>
  <cp:lastModifiedBy>nafees ahamad</cp:lastModifiedBy>
  <cp:revision>60</cp:revision>
  <dcterms:created xsi:type="dcterms:W3CDTF">2016-03-02T05:50:50Z</dcterms:created>
  <dcterms:modified xsi:type="dcterms:W3CDTF">2016-04-23T04:33:17Z</dcterms:modified>
</cp:coreProperties>
</file>