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8"/>
  </p:notesMasterIdLst>
  <p:sldIdLst>
    <p:sldId id="256" r:id="rId2"/>
    <p:sldId id="269" r:id="rId3"/>
    <p:sldId id="261" r:id="rId4"/>
    <p:sldId id="270" r:id="rId5"/>
    <p:sldId id="257" r:id="rId6"/>
    <p:sldId id="271" r:id="rId7"/>
    <p:sldId id="272" r:id="rId8"/>
    <p:sldId id="273" r:id="rId9"/>
    <p:sldId id="276" r:id="rId10"/>
    <p:sldId id="277" r:id="rId11"/>
    <p:sldId id="279" r:id="rId12"/>
    <p:sldId id="280" r:id="rId13"/>
    <p:sldId id="264" r:id="rId14"/>
    <p:sldId id="281" r:id="rId15"/>
    <p:sldId id="266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290" r:id="rId25"/>
    <p:sldId id="292" r:id="rId26"/>
    <p:sldId id="293" r:id="rId27"/>
    <p:sldId id="294" r:id="rId28"/>
    <p:sldId id="296" r:id="rId29"/>
    <p:sldId id="297" r:id="rId30"/>
    <p:sldId id="298" r:id="rId31"/>
    <p:sldId id="300" r:id="rId32"/>
    <p:sldId id="301" r:id="rId33"/>
    <p:sldId id="302" r:id="rId34"/>
    <p:sldId id="303" r:id="rId35"/>
    <p:sldId id="295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AABD-6663-4759-B451-C192F1DFF3A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BD9C3-C5F0-4A4D-839E-26A080A5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D9C3-C5F0-4A4D-839E-26A080A5F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5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D9C3-C5F0-4A4D-839E-26A080A5F1F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4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E496-F3B7-4A70-8AB2-B33D625350D6}" type="datetime1">
              <a:rPr lang="en-IN" smtClean="0"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69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2EC3-E394-4CE8-AB23-14903254AF07}" type="datetime1">
              <a:rPr lang="en-IN" smtClean="0"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60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BBCC-F2BD-4D35-B573-7955AAD7646D}" type="datetime1">
              <a:rPr lang="en-IN" smtClean="0"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19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AE9B-D5E9-4ACB-94A8-0E9D6906B731}" type="datetime1">
              <a:rPr lang="en-IN" smtClean="0"/>
              <a:t>20-11-2018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11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20BF-071B-41EF-9B97-259C929D524E}" type="datetime1">
              <a:rPr lang="en-IN" smtClean="0"/>
              <a:t>20-11-2018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500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959A-0485-48A4-ADAD-0E0B2413862C}" type="datetime1">
              <a:rPr lang="en-IN" smtClean="0"/>
              <a:t>20-11-2018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845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E6A1-08D3-4955-A5A3-E50ABFE001F2}" type="datetime1">
              <a:rPr lang="en-IN" smtClean="0"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4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1E93-9D82-41D5-8C82-3FBE1C58F92A}" type="datetime1">
              <a:rPr lang="en-IN" smtClean="0"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12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B39-551E-4DB4-8EFD-895ADCFDC7F8}" type="datetime1">
              <a:rPr lang="en-IN" smtClean="0"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91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0625-6CB0-4FB6-80E2-32C7CE54737F}" type="datetime1">
              <a:rPr lang="en-IN" smtClean="0"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051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A663-98AD-4CA1-AD0F-48BBD58C7A03}" type="datetime1">
              <a:rPr lang="en-IN" smtClean="0"/>
              <a:t>20-11-2018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10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9B78-5904-4A6E-B455-FBBE8655EEAE}" type="datetime1">
              <a:rPr lang="en-IN" smtClean="0"/>
              <a:t>20-11-2018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297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756-C8CD-4803-8DE2-9AB1384DDE75}" type="datetime1">
              <a:rPr lang="en-IN" smtClean="0"/>
              <a:t>20-11-2018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9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C775-B7CA-4931-BD3C-478550655246}" type="datetime1">
              <a:rPr lang="en-IN" smtClean="0"/>
              <a:t>20-11-2018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59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F732-69E6-410A-BA35-719951F7EA79}" type="datetime1">
              <a:rPr lang="en-IN" smtClean="0"/>
              <a:t>20-11-2018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393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824C-1AD8-4BED-9B7E-6F359A31CB91}" type="datetime1">
              <a:rPr lang="en-IN" smtClean="0"/>
              <a:t>20-11-2018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068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2438-89D9-4C48-88F7-99D3DA04F0D4}" type="datetime1">
              <a:rPr lang="en-IN" smtClean="0"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© Nafees Ahamad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3E3F40-18B4-4236-827B-7D9D90A06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13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651715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/>
              <a:t>T</a:t>
            </a:r>
            <a:r>
              <a:rPr lang="en-CA" sz="4800" b="1" dirty="0" smtClean="0"/>
              <a:t>hree Phase </a:t>
            </a:r>
            <a:r>
              <a:rPr lang="en-CA" sz="4800" b="1" dirty="0"/>
              <a:t>I</a:t>
            </a:r>
            <a:r>
              <a:rPr lang="en-CA" sz="4800" b="1" dirty="0" smtClean="0"/>
              <a:t>nduction Motor</a:t>
            </a:r>
            <a:br>
              <a:rPr lang="en-CA" sz="4800" b="1" dirty="0" smtClean="0"/>
            </a:br>
            <a:r>
              <a:rPr lang="en-CA" sz="4800" b="1" dirty="0" smtClean="0"/>
              <a:t>(Asynchronous Motor)</a:t>
            </a:r>
            <a:endParaRPr lang="en-IN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By: Nafees Ahamad,</a:t>
            </a:r>
          </a:p>
          <a:p>
            <a:r>
              <a:rPr lang="en-US" b="1" dirty="0" err="1" smtClean="0"/>
              <a:t>Asstt</a:t>
            </a:r>
            <a:r>
              <a:rPr lang="en-US" b="1" dirty="0" smtClean="0"/>
              <a:t>. Prof., EECE </a:t>
            </a:r>
            <a:r>
              <a:rPr lang="en-US" b="1" dirty="0" err="1" smtClean="0"/>
              <a:t>Deptt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DIT University, Dehradun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5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Construction of 3-phase IM…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88645" y="5793594"/>
            <a:ext cx="317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ound rotor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109731" y="3441700"/>
            <a:ext cx="914400" cy="914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8481" y="2336800"/>
            <a:ext cx="3154680" cy="315468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98" y="2277672"/>
            <a:ext cx="3593409" cy="3375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53161" y="4958662"/>
            <a:ext cx="3101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Slots for 3 phase rotor winding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77126" y="4356100"/>
            <a:ext cx="280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Laminated core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26894" y="3210867"/>
            <a:ext cx="108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Shaft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6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Construction of 3-phase IM…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348788" cy="4368800"/>
          </a:xfrm>
        </p:spPr>
        <p:txBody>
          <a:bodyPr>
            <a:noAutofit/>
          </a:bodyPr>
          <a:lstStyle/>
          <a:p>
            <a:pPr marL="1200150" lvl="1" indent="-742950">
              <a:buFont typeface="+mj-lt"/>
              <a:buAutoNum type="arabicPeriod" startAt="3"/>
            </a:pPr>
            <a:r>
              <a:rPr lang="en-US" sz="2400" b="1" dirty="0">
                <a:solidFill>
                  <a:schemeClr val="tx1"/>
                </a:solidFill>
              </a:rPr>
              <a:t>Slip rings: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Squirrel cage rotor: No slip rings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Wound rotor: Three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slip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rings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at rotor shaft to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insert external resistance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rotor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winding.</a:t>
            </a:r>
          </a:p>
          <a:p>
            <a:pPr marL="1200150" lvl="1" indent="-742950">
              <a:buFont typeface="+mj-lt"/>
              <a:buAutoNum type="arabicPeriod" startAt="4"/>
            </a:pPr>
            <a:r>
              <a:rPr lang="en-US" sz="2400" b="1" dirty="0" smtClean="0">
                <a:solidFill>
                  <a:schemeClr val="tx1"/>
                </a:solidFill>
              </a:rPr>
              <a:t>Brushes: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Squirrel cage rotor: No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Brushes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Wound rotor: Three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Brushes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76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Construction of 3-phase IM…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0150" lvl="1" indent="-742950">
              <a:buFont typeface="+mj-lt"/>
              <a:buAutoNum type="arabicPeriod" startAt="4"/>
            </a:pPr>
            <a:r>
              <a:rPr lang="en-US" sz="2400" b="1" dirty="0">
                <a:solidFill>
                  <a:schemeClr val="tx1"/>
                </a:solidFill>
              </a:rPr>
              <a:t>Shaft: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Mild steel shaft with maximum breaking strength. </a:t>
            </a:r>
          </a:p>
          <a:p>
            <a:pPr marL="1200150" lvl="1" indent="-742950">
              <a:buFont typeface="+mj-lt"/>
              <a:buAutoNum type="arabicPeriod" startAt="4"/>
            </a:pPr>
            <a:r>
              <a:rPr lang="en-US" sz="2400" b="1" dirty="0">
                <a:solidFill>
                  <a:schemeClr val="tx1"/>
                </a:solidFill>
              </a:rPr>
              <a:t>Bearings: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	Ball bearing or roller bearing.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2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3 phase IM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Two Types </a:t>
            </a:r>
            <a:endParaRPr lang="en-US" sz="2400" b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/>
              <a:t>Squirrel-cage induction motor : </a:t>
            </a:r>
            <a:r>
              <a:rPr lang="en-US" sz="2400" dirty="0"/>
              <a:t>conducting bars laid into slots and shorted at both ends by shorting rings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/>
              <a:t>Wound-rotor (or </a:t>
            </a:r>
            <a:r>
              <a:rPr lang="en-US" sz="2400" b="1" dirty="0"/>
              <a:t>slip ring </a:t>
            </a:r>
            <a:r>
              <a:rPr lang="en-US" sz="2400" b="1" dirty="0" smtClean="0"/>
              <a:t>) induction motor: </a:t>
            </a:r>
            <a:r>
              <a:rPr lang="en-US" sz="2400" dirty="0" smtClean="0"/>
              <a:t>Complete </a:t>
            </a:r>
            <a:r>
              <a:rPr lang="en-US" sz="2400" dirty="0"/>
              <a:t>set of three-phase windings exactly as the stator. Usually Y-connected, the ends of the three rotor wires are connected to 3 slip rings on the rotor shaft. In this way, the rotor circuit is accessible.</a:t>
            </a:r>
          </a:p>
          <a:p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54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3 phase </a:t>
            </a:r>
            <a:r>
              <a:rPr lang="en-US" b="1" dirty="0" smtClean="0"/>
              <a:t>IM…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90" y="2366665"/>
            <a:ext cx="6162675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09152" y="2366665"/>
            <a:ext cx="2314037" cy="2761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9932" y="6288021"/>
            <a:ext cx="432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wound-rotor (or </a:t>
            </a:r>
            <a:r>
              <a:rPr lang="en-US" sz="2400" dirty="0"/>
              <a:t>slip ring </a:t>
            </a:r>
            <a:r>
              <a:rPr lang="en-US" sz="2400" dirty="0" smtClean="0"/>
              <a:t>IM)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8646" y="1905000"/>
                <a:ext cx="3072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 smtClean="0"/>
                  <a:t> Stator windings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46" y="1905000"/>
                <a:ext cx="307299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175" t="-10667" r="-39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10172" y="5477469"/>
                <a:ext cx="3072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 smtClean="0"/>
                  <a:t> Rotor windings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172" y="5477469"/>
                <a:ext cx="307299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17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274827" y="4877304"/>
            <a:ext cx="3072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External Star Connected Rheostat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84822" y="3581400"/>
            <a:ext cx="113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Shaft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05015" y="2992399"/>
            <a:ext cx="156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Slip Ring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05015" y="4170401"/>
            <a:ext cx="113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Brush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16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Operation of IM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</a:t>
                </a:r>
                <a:r>
                  <a:rPr lang="tr-TR" sz="2400" dirty="0" smtClean="0">
                    <a:latin typeface="Arial" panose="020B0604020202020204" pitchFamily="34" charset="0"/>
                  </a:rPr>
                  <a:t>hree-phase </a:t>
                </a:r>
                <a:r>
                  <a:rPr lang="tr-TR" sz="2400" dirty="0">
                    <a:latin typeface="Arial" panose="020B0604020202020204" pitchFamily="34" charset="0"/>
                  </a:rPr>
                  <a:t>AC </a:t>
                </a:r>
                <a:r>
                  <a:rPr lang="en-US" sz="2400" dirty="0" smtClean="0">
                    <a:latin typeface="Arial" panose="020B0604020202020204" pitchFamily="34" charset="0"/>
                  </a:rPr>
                  <a:t>current will produce rotating magnetic filed, which will rotate with a speed known as synchronous speed(see figure)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2400" dirty="0" smtClean="0">
                  <a:latin typeface="Arial" panose="020B0604020202020204" pitchFamily="34" charset="0"/>
                </a:endParaRPr>
              </a:p>
              <a:p>
                <a:endParaRPr lang="tr-TR" sz="2400" dirty="0">
                  <a:latin typeface="Arial" panose="020B0604020202020204" pitchFamily="34" charset="0"/>
                </a:endParaRPr>
              </a:p>
              <a:p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612671" y="3622974"/>
            <a:ext cx="8579329" cy="2617524"/>
            <a:chOff x="2269161" y="2184089"/>
            <a:chExt cx="12399052" cy="3511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9161" y="2184089"/>
              <a:ext cx="7387056" cy="33764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683011" y="4580812"/>
              <a:ext cx="4985202" cy="1114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Stator Rotating magnetic field 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36551" y="4867229"/>
              <a:ext cx="706463" cy="54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</a:t>
              </a:r>
              <a:r>
                <a:rPr lang="en-US" sz="2400" baseline="-25000" dirty="0" smtClean="0"/>
                <a:t>s</a:t>
              </a:r>
              <a:endParaRPr lang="en-US" sz="2400" baseline="-250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9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Operation of IM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</a:rPr>
              <a:t>Rotating magnetic field induces voltages in rotor windings resulting </a:t>
            </a:r>
            <a:r>
              <a:rPr lang="en-US" sz="2400" dirty="0">
                <a:latin typeface="Arial" panose="020B0604020202020204" pitchFamily="34" charset="0"/>
              </a:rPr>
              <a:t>in</a:t>
            </a:r>
            <a:r>
              <a:rPr lang="tr-TR" sz="2400" dirty="0">
                <a:latin typeface="Arial" panose="020B0604020202020204" pitchFamily="34" charset="0"/>
              </a:rPr>
              <a:t> rotor currents</a:t>
            </a:r>
            <a:r>
              <a:rPr lang="en-US" sz="2400" dirty="0">
                <a:latin typeface="Arial" panose="020B0604020202020204" pitchFamily="34" charset="0"/>
              </a:rPr>
              <a:t>. The direction of induced EMF in rotor can be find out by Fleming’s </a:t>
            </a:r>
            <a:r>
              <a:rPr lang="en-US" sz="2400" dirty="0" smtClean="0">
                <a:latin typeface="Arial" panose="020B0604020202020204" pitchFamily="34" charset="0"/>
              </a:rPr>
              <a:t>right </a:t>
            </a:r>
            <a:r>
              <a:rPr lang="en-US" sz="2400" dirty="0">
                <a:latin typeface="Arial" panose="020B0604020202020204" pitchFamily="34" charset="0"/>
              </a:rPr>
              <a:t>hand rule(see </a:t>
            </a:r>
            <a:r>
              <a:rPr lang="en-US" sz="2400" dirty="0" smtClean="0">
                <a:latin typeface="Arial" panose="020B0604020202020204" pitchFamily="34" charset="0"/>
              </a:rPr>
              <a:t>figure) </a:t>
            </a:r>
            <a:endParaRPr lang="en-US" sz="2400" dirty="0">
              <a:latin typeface="Arial" panose="020B0604020202020204" pitchFamily="34" charset="0"/>
            </a:endParaRPr>
          </a:p>
          <a:p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311711" y="3626267"/>
            <a:ext cx="4007164" cy="2999330"/>
            <a:chOff x="7558013" y="2222941"/>
            <a:chExt cx="4007164" cy="2999330"/>
          </a:xfrm>
        </p:grpSpPr>
        <p:grpSp>
          <p:nvGrpSpPr>
            <p:cNvPr id="6" name="Group 5"/>
            <p:cNvGrpSpPr/>
            <p:nvPr/>
          </p:nvGrpSpPr>
          <p:grpSpPr>
            <a:xfrm>
              <a:off x="7558013" y="2222941"/>
              <a:ext cx="3000695" cy="1663317"/>
              <a:chOff x="7715176" y="3003620"/>
              <a:chExt cx="3000695" cy="166331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0150363" y="3131422"/>
                <a:ext cx="193183" cy="20606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7715176" y="3003620"/>
                <a:ext cx="3000695" cy="1663317"/>
                <a:chOff x="7715176" y="3003620"/>
                <a:chExt cx="3000695" cy="1663317"/>
              </a:xfrm>
            </p:grpSpPr>
            <p:cxnSp>
              <p:nvCxnSpPr>
                <p:cNvPr id="10" name="Straight Arrow Connector 9"/>
                <p:cNvCxnSpPr>
                  <a:stCxn id="8" idx="2"/>
                </p:cNvCxnSpPr>
                <p:nvPr/>
              </p:nvCxnSpPr>
              <p:spPr>
                <a:xfrm flipH="1">
                  <a:off x="8981065" y="3234453"/>
                  <a:ext cx="116929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8" idx="4"/>
                </p:cNvCxnSpPr>
                <p:nvPr/>
              </p:nvCxnSpPr>
              <p:spPr>
                <a:xfrm flipH="1">
                  <a:off x="10246954" y="3337484"/>
                  <a:ext cx="1" cy="9708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/>
                <p:cNvSpPr/>
                <p:nvPr/>
              </p:nvSpPr>
              <p:spPr>
                <a:xfrm>
                  <a:off x="10204091" y="3191588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715176" y="3003620"/>
                  <a:ext cx="13086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Motion</a:t>
                  </a:r>
                  <a:endParaRPr lang="en-US" sz="24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875190" y="4205272"/>
                  <a:ext cx="8406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Flux </a:t>
                  </a:r>
                  <a:endParaRPr lang="en-US" sz="2400" dirty="0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7870876" y="4021942"/>
              <a:ext cx="36943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Current in armature conductor by Fleming’s left hand rule 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98131" y="3409038"/>
            <a:ext cx="3991798" cy="3417247"/>
            <a:chOff x="2798131" y="3409038"/>
            <a:chExt cx="3991798" cy="3417247"/>
          </a:xfrm>
        </p:grpSpPr>
        <p:sp>
          <p:nvSpPr>
            <p:cNvPr id="15" name="Rectangle 14"/>
            <p:cNvSpPr/>
            <p:nvPr/>
          </p:nvSpPr>
          <p:spPr>
            <a:xfrm>
              <a:off x="2798131" y="6364620"/>
              <a:ext cx="39917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Fleming’s </a:t>
              </a:r>
              <a:r>
                <a:rPr lang="en-US" sz="2400" dirty="0" smtClean="0"/>
                <a:t>Right </a:t>
              </a:r>
              <a:r>
                <a:rPr lang="en-US" sz="2400" dirty="0"/>
                <a:t>hand rule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390" y="3409038"/>
              <a:ext cx="3130220" cy="2837762"/>
            </a:xfrm>
            <a:prstGeom prst="rect">
              <a:avLst/>
            </a:prstGeom>
          </p:spPr>
        </p:pic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Operation of IM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Now situation is like, a current carrying conductor is placed in magnetic field (See figure).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So a force will act on it. 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62018" y="3055858"/>
            <a:ext cx="6105524" cy="2855364"/>
            <a:chOff x="752475" y="2333625"/>
            <a:chExt cx="10789305" cy="44600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475" y="2333625"/>
              <a:ext cx="6930905" cy="33385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25752" y="5495645"/>
              <a:ext cx="5516028" cy="129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Stator Rotating magnetic field 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65454" y="5033980"/>
              <a:ext cx="943592" cy="721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</a:t>
              </a:r>
              <a:r>
                <a:rPr lang="en-US" sz="2400" baseline="-25000" dirty="0" smtClean="0"/>
                <a:t>s</a:t>
              </a:r>
              <a:endParaRPr lang="en-US" sz="2400" baseline="-25000" dirty="0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Operation of IM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The direction of force can be found out by Fleming’s right hand rule</a:t>
            </a:r>
            <a:r>
              <a:rPr lang="en-US" sz="2400" dirty="0" smtClean="0">
                <a:latin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</a:rPr>
              <a:t>Due to this force, rotor will move continuously in the direction of rotating magnetic field of stator. 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046912" y="3588373"/>
            <a:ext cx="3694301" cy="2819005"/>
            <a:chOff x="8339232" y="2350743"/>
            <a:chExt cx="3694301" cy="2819005"/>
          </a:xfrm>
        </p:grpSpPr>
        <p:grpSp>
          <p:nvGrpSpPr>
            <p:cNvPr id="5" name="Group 4"/>
            <p:cNvGrpSpPr/>
            <p:nvPr/>
          </p:nvGrpSpPr>
          <p:grpSpPr>
            <a:xfrm>
              <a:off x="9718027" y="2350743"/>
              <a:ext cx="2052206" cy="1535515"/>
              <a:chOff x="9875190" y="3131422"/>
              <a:chExt cx="2052206" cy="153551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0150363" y="3131422"/>
                <a:ext cx="193183" cy="20606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9875190" y="3191588"/>
                <a:ext cx="2052206" cy="1475349"/>
                <a:chOff x="9875190" y="3191588"/>
                <a:chExt cx="2052206" cy="1475349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10295530" y="3236387"/>
                  <a:ext cx="1169298" cy="0"/>
                </a:xfrm>
                <a:prstGeom prst="straightConnector1">
                  <a:avLst/>
                </a:prstGeom>
                <a:ln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>
                  <a:stCxn id="7" idx="4"/>
                </p:cNvCxnSpPr>
                <p:nvPr/>
              </p:nvCxnSpPr>
              <p:spPr>
                <a:xfrm flipH="1">
                  <a:off x="10246954" y="3337484"/>
                  <a:ext cx="1" cy="970820"/>
                </a:xfrm>
                <a:prstGeom prst="straightConnector1">
                  <a:avLst/>
                </a:prstGeom>
                <a:ln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/>
                <p:cNvSpPr/>
                <p:nvPr/>
              </p:nvSpPr>
              <p:spPr>
                <a:xfrm>
                  <a:off x="10204091" y="3191588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0618719" y="3301813"/>
                  <a:ext cx="13086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Force</a:t>
                  </a:r>
                  <a:endParaRPr lang="en-US" sz="24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9875190" y="4205272"/>
                  <a:ext cx="8406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Flux </a:t>
                  </a:r>
                  <a:endParaRPr lang="en-US" sz="2400" dirty="0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8339232" y="3969419"/>
              <a:ext cx="36943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Force on armature conductor by Fleming’s Right hand rule 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97349" y="3892744"/>
            <a:ext cx="3788217" cy="2732853"/>
            <a:chOff x="2797349" y="3892744"/>
            <a:chExt cx="3788217" cy="2732853"/>
          </a:xfrm>
        </p:grpSpPr>
        <p:sp>
          <p:nvSpPr>
            <p:cNvPr id="15" name="Rectangle 14"/>
            <p:cNvSpPr/>
            <p:nvPr/>
          </p:nvSpPr>
          <p:spPr>
            <a:xfrm>
              <a:off x="2797349" y="6163932"/>
              <a:ext cx="3788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Fleming’s Left </a:t>
              </a:r>
              <a:r>
                <a:rPr lang="en-US" sz="2400" dirty="0"/>
                <a:t>hand rule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627" y="3892744"/>
              <a:ext cx="2505498" cy="2217917"/>
            </a:xfrm>
            <a:prstGeom prst="rect">
              <a:avLst/>
            </a:prstGeom>
          </p:spPr>
        </p:pic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55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induction motor can’t run at synchrony speed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The magnitude of rotor induced </a:t>
            </a:r>
            <a:r>
              <a:rPr lang="en-US" sz="2400" dirty="0" err="1" smtClean="0"/>
              <a:t>emf</a:t>
            </a:r>
            <a:r>
              <a:rPr lang="en-US" sz="2400" dirty="0" smtClean="0"/>
              <a:t>, current and the torque developed,  depends upon the relative motion between stator magnetic filed and rotor conductor. </a:t>
            </a:r>
          </a:p>
          <a:p>
            <a:pPr algn="just"/>
            <a:r>
              <a:rPr lang="en-US" sz="2400" dirty="0" smtClean="0"/>
              <a:t>In case the relative speed is zero </a:t>
            </a:r>
            <a:r>
              <a:rPr lang="en-US" sz="2400" dirty="0" err="1" smtClean="0"/>
              <a:t>i.e</a:t>
            </a:r>
            <a:r>
              <a:rPr lang="en-US" sz="2400" dirty="0" smtClean="0"/>
              <a:t> rotor rotates with synchronous speed, rotor induced </a:t>
            </a:r>
            <a:r>
              <a:rPr lang="en-US" sz="2400" dirty="0" err="1" smtClean="0"/>
              <a:t>emf</a:t>
            </a:r>
            <a:r>
              <a:rPr lang="en-US" sz="2400" dirty="0" smtClean="0"/>
              <a:t>, current &amp; torque developed will become zero.</a:t>
            </a:r>
          </a:p>
          <a:p>
            <a:pPr algn="just"/>
            <a:r>
              <a:rPr lang="en-US" sz="2400" dirty="0" smtClean="0"/>
              <a:t>So rotor will not rotate. </a:t>
            </a:r>
          </a:p>
          <a:p>
            <a:pPr algn="just"/>
            <a:r>
              <a:rPr lang="en-US" sz="2400" dirty="0" smtClean="0"/>
              <a:t>Induction motor (rotor) rotates with a speed  which slightly less then the synchronous speed.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02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3-phase Induction Motor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4716" y="3863393"/>
            <a:ext cx="122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Types</a:t>
            </a:r>
          </a:p>
          <a:p>
            <a:endParaRPr lang="en-US" sz="2400" dirty="0"/>
          </a:p>
        </p:txBody>
      </p:sp>
      <p:sp>
        <p:nvSpPr>
          <p:cNvPr id="5" name="Left Brace 4"/>
          <p:cNvSpPr/>
          <p:nvPr/>
        </p:nvSpPr>
        <p:spPr>
          <a:xfrm>
            <a:off x="3997148" y="3270965"/>
            <a:ext cx="708338" cy="1661375"/>
          </a:xfrm>
          <a:prstGeom prst="leftBrace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82818" y="3032396"/>
            <a:ext cx="546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Squirrel Cage Induction motor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30240" y="4709244"/>
            <a:ext cx="501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Wound Rotor Induction Motor</a:t>
            </a:r>
          </a:p>
          <a:p>
            <a:pPr algn="ctr"/>
            <a:r>
              <a:rPr lang="en-US" sz="2400" dirty="0" smtClean="0"/>
              <a:t>(Or Slip Ring Induction Motor)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reverse direction of rotation of 3-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induction motor?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52" t="-7109" b="-10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The direction of rotation of 3-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 smtClean="0"/>
                  <a:t> induction motor depends upon the directing of rotation of stator magnetic field. </a:t>
                </a:r>
              </a:p>
              <a:p>
                <a:r>
                  <a:rPr lang="en-US" sz="2400" dirty="0" smtClean="0"/>
                  <a:t>The direction of rotation of stator magnetic field depends upon the phase sequence applied to stator winding. </a:t>
                </a:r>
              </a:p>
              <a:p>
                <a:r>
                  <a:rPr lang="en-US" sz="2400" dirty="0" smtClean="0"/>
                  <a:t>If phase sequence is changed (by interchanging any two terminals of stator), the </a:t>
                </a:r>
                <a:r>
                  <a:rPr lang="en-US" sz="2400" dirty="0"/>
                  <a:t>direction of rotation of stator magnetic </a:t>
                </a:r>
                <a:r>
                  <a:rPr lang="en-US" sz="2400" dirty="0" smtClean="0"/>
                  <a:t>field will also change. </a:t>
                </a:r>
              </a:p>
              <a:p>
                <a:r>
                  <a:rPr lang="en-US" sz="2400" dirty="0" smtClean="0"/>
                  <a:t>So direction of rotation of induction motor will change.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8" t="-1290" r="-116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0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speed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TimesNewRomanPS Bold" charset="0"/>
                  </a:rPr>
                  <a:t>The speed given by following relationship is know as synchronous speed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𝑅𝑃𝑀</m:t>
                      </m:r>
                    </m:oMath>
                  </m:oMathPara>
                </a14:m>
                <a:endParaRPr lang="en-US" sz="2400" dirty="0" smtClean="0">
                  <a:latin typeface="TimesNewRomanPS Bold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NewRomanPS Bold" charset="0"/>
                  </a:rPr>
                  <a:t>							f = frequency (Hz)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NewRomanPS Bold" charset="0"/>
                  </a:rPr>
                  <a:t>							P = Number of poles </a:t>
                </a:r>
              </a:p>
              <a:p>
                <a:r>
                  <a:rPr lang="en-US" sz="2400" dirty="0" smtClean="0">
                    <a:latin typeface="TimesNewRomanPS Bold" charset="0"/>
                  </a:rPr>
                  <a:t>T</a:t>
                </a:r>
                <a:r>
                  <a:rPr lang="tr-TR" sz="2400" dirty="0" smtClean="0">
                    <a:latin typeface="TimesNewRomanPS Bold" charset="0"/>
                  </a:rPr>
                  <a:t>h</a:t>
                </a:r>
                <a:r>
                  <a:rPr lang="en-US" sz="2400" dirty="0" smtClean="0">
                    <a:latin typeface="TimesNewRomanPS Bold" charset="0"/>
                  </a:rPr>
                  <a:t>is is the </a:t>
                </a:r>
                <a:r>
                  <a:rPr lang="tr-TR" sz="2400" dirty="0" smtClean="0">
                    <a:latin typeface="TimesNewRomanPS Bold" charset="0"/>
                  </a:rPr>
                  <a:t> </a:t>
                </a:r>
                <a:r>
                  <a:rPr lang="tr-TR" sz="2400" dirty="0">
                    <a:latin typeface="TimesNewRomanPS Bold" charset="0"/>
                  </a:rPr>
                  <a:t>speed of stator rotating </a:t>
                </a:r>
                <a:r>
                  <a:rPr lang="en-US" sz="2400" dirty="0" smtClean="0">
                    <a:latin typeface="TimesNewRomanPS Bold" charset="0"/>
                  </a:rPr>
                  <a:t>magnetic </a:t>
                </a:r>
                <a:r>
                  <a:rPr lang="tr-TR" sz="2400" dirty="0" smtClean="0">
                    <a:latin typeface="TimesNewRomanPS Bold" charset="0"/>
                  </a:rPr>
                  <a:t>field</a:t>
                </a:r>
                <a:r>
                  <a:rPr lang="en-US" sz="2400" dirty="0" smtClean="0">
                    <a:latin typeface="TimesNewRomanPS Bold" charset="0"/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8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(s)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sz="2400" dirty="0" smtClean="0">
                    <a:latin typeface="TimesNewRomanPS Bold" charset="0"/>
                  </a:rPr>
                  <a:t>It is defined as the difference between synchronous speed and the rotor speed divided by synchronous speed.</a:t>
                </a:r>
                <a:endParaRPr lang="en-US" sz="2400" dirty="0" smtClean="0">
                  <a:latin typeface="TimesNewRomanPS Bold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NewRomanPS Bold" charset="0"/>
                  </a:rPr>
                  <a:t>% slip</a:t>
                </a:r>
                <a:r>
                  <a:rPr lang="en-US" sz="2400" dirty="0" smtClean="0">
                    <a:latin typeface="TimesNewRomanPS Bold" charset="0"/>
                  </a:rPr>
                  <a:t> 			     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400" dirty="0" smtClean="0">
                    <a:latin typeface="TimesNewRomanPS Bold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(2%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5%)</m:t>
                    </m:r>
                  </m:oMath>
                </a14:m>
                <a:endParaRPr lang="en-US" sz="2400" dirty="0" smtClean="0">
                  <a:latin typeface="TimesNewRomanPS Bold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𝑆𝑦𝑛𝑐h𝑟𝑜𝑛𝑢𝑠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𝑅𝑃𝑀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𝑅𝑜𝑡𝑜𝑟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𝑅𝑃𝑀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latin typeface="TimesNewRomanPS Bold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NewRomanPS Bold" charset="0"/>
                  </a:rPr>
                  <a:t>Note: </a:t>
                </a:r>
              </a:p>
              <a:p>
                <a:pPr marL="0" indent="0">
                  <a:buNone/>
                </a:pPr>
                <a:r>
                  <a:rPr lang="en-CA" sz="2400" dirty="0">
                    <a:latin typeface="TimesNewRomanPS Bold" charset="0"/>
                  </a:rPr>
                  <a:t>if the rotor runs at synchronous speed  		</a:t>
                </a:r>
                <a:r>
                  <a:rPr lang="en-CA" sz="2400" dirty="0" smtClean="0">
                    <a:latin typeface="TimesNewRomanPS Bold" charset="0"/>
                  </a:rPr>
                  <a:t>	s </a:t>
                </a:r>
                <a:r>
                  <a:rPr lang="en-CA" sz="2400" dirty="0">
                    <a:latin typeface="TimesNewRomanPS Bold" charset="0"/>
                  </a:rPr>
                  <a:t>= 0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CA" sz="2400" dirty="0" smtClean="0">
                    <a:latin typeface="TimesNewRomanPS Bold" charset="0"/>
                  </a:rPr>
                  <a:t>if </a:t>
                </a:r>
                <a:r>
                  <a:rPr lang="en-CA" sz="2400" dirty="0">
                    <a:latin typeface="TimesNewRomanPS Bold" charset="0"/>
                  </a:rPr>
                  <a:t>the rotor is stationary                  </a:t>
                </a:r>
                <a:r>
                  <a:rPr lang="en-CA" sz="2400" dirty="0" smtClean="0">
                    <a:latin typeface="TimesNewRomanPS Bold" charset="0"/>
                  </a:rPr>
                  <a:t>	          </a:t>
                </a:r>
                <a:r>
                  <a:rPr lang="en-CA" sz="2400" dirty="0">
                    <a:latin typeface="TimesNewRomanPS Bold" charset="0"/>
                  </a:rPr>
                  <a:t>		s = 1</a:t>
                </a:r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US" sz="2400" dirty="0" smtClean="0">
                  <a:latin typeface="TimesNewRomanPS Bold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4" t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2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Induction Motors and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163" y="1725769"/>
            <a:ext cx="9714449" cy="4185453"/>
          </a:xfrm>
        </p:spPr>
        <p:txBody>
          <a:bodyPr>
            <a:noAutofit/>
          </a:bodyPr>
          <a:lstStyle/>
          <a:p>
            <a:r>
              <a:rPr lang="en-CA" sz="2400" dirty="0">
                <a:latin typeface="TimesNewRomanPS Bold" charset="0"/>
              </a:rPr>
              <a:t>Both IM and transformer works on the principle of induced voltage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dirty="0">
                <a:latin typeface="TimesNewRomanPS Bold" charset="0"/>
              </a:rPr>
              <a:t>Transformer: voltage applied to the primary windings produce an induced voltage in the secondary windings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dirty="0">
                <a:latin typeface="TimesNewRomanPS Bold" charset="0"/>
              </a:rPr>
              <a:t>Induction motor: voltage applied to the stator windings produce an induced voltage in the rotor windings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dirty="0">
                <a:latin typeface="TimesNewRomanPS Bold" charset="0"/>
              </a:rPr>
              <a:t>The difference is that, in the case of the induction motor, the secondary windings can move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dirty="0">
                <a:latin typeface="TimesNewRomanPS Bold" charset="0"/>
              </a:rPr>
              <a:t>Due to the rotation of the rotor (the secondary winding of the IM), the induced voltage in it does not have the same frequency of the stator (the primary) voltage</a:t>
            </a:r>
            <a:endParaRPr lang="en-US" sz="2400" dirty="0">
              <a:latin typeface="TimesNewRomanPS Bold" charset="0"/>
            </a:endParaRP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8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rotor induced EMF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frequency of the voltage induced in the rotor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lang="en-C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𝑠𝑓</m:t>
                      </m:r>
                    </m:oMath>
                  </m:oMathPara>
                </a14:m>
                <a:endParaRPr lang="en-C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𝑠𝑓</m:t>
                      </m:r>
                    </m:oMath>
                  </m:oMathPara>
                </a14:m>
                <a:endParaRPr lang="en-C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𝑆𝑡𝑎𝑡𝑜𝑟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𝑓𝑟𝑒𝑞𝑢𝑒𝑛𝑐𝑦</m:t>
                      </m:r>
                    </m:oMath>
                  </m:oMathPara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rotor is blocked </a:t>
                </a:r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s=1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rotor runs at synchronous </a:t>
                </a:r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speed, s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4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Rotor Induced EMF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060621"/>
                <a:ext cx="8915400" cy="354169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At stand still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 			(similar to transformer)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Where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𝑅𝑜𝑡𝑜𝑟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𝑖𝑛𝑑𝑢𝑐𝑒𝑑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𝐸𝑀𝐹</m:t>
                    </m:r>
                  </m:oMath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  			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𝑆𝑡𝑎𝑡𝑜𝑟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𝑉𝑜𝑙𝑡𝑎𝑔𝑒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𝑅𝑜𝑡𝑜𝑟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𝑡𝑟𝑢𝑛𝑠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𝑝h𝑎𝑠𝑒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𝑆𝑡𝑎𝑡𝑜𝑟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𝑡𝑟𝑢𝑛𝑠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𝑝h𝑎𝑠𝑒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060621"/>
                <a:ext cx="8915400" cy="3541690"/>
              </a:xfrm>
              <a:blipFill rotWithShape="0">
                <a:blip r:embed="rId2"/>
                <a:stretch>
                  <a:fillRect l="-958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55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Induced </a:t>
            </a:r>
            <a:r>
              <a:rPr lang="en-US" dirty="0" smtClean="0"/>
              <a:t>EMF…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So rotor induced EMF per phase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At any slip ‘s’, induced EMF per phase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98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Rotor current and power factor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At standstill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Let 			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𝑅𝑜𝑡𝑜𝑟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𝑟𝑒𝑠𝑖𝑠𝑡𝑎𝑛𝑐𝑒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𝑝h𝑎𝑠𝑒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𝑅𝑜𝑡𝑜𝑟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𝑟𝑒𝑎𝑐𝑡𝑎𝑛𝑐𝑒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𝑝h𝑎𝑠𝑒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𝑅𝑜𝑡𝑜𝑟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𝑖𝑛𝑑𝑢𝑐𝑒𝑑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𝐸𝑀𝐹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𝑝h𝑎𝑠𝑒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250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current and power factor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600"/>
            <a:ext cx="8280558" cy="1073239"/>
          </a:xfrm>
        </p:spPr>
        <p:txBody>
          <a:bodyPr>
            <a:normAutofit/>
          </a:bodyPr>
          <a:lstStyle/>
          <a:p>
            <a:r>
              <a:rPr lang="en-US" sz="2400" dirty="0"/>
              <a:t>So rotor equivalent circuit will be </a:t>
            </a:r>
          </a:p>
          <a:p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21535" y="2670219"/>
            <a:ext cx="4494727" cy="3127163"/>
            <a:chOff x="5502605" y="2472780"/>
            <a:chExt cx="4494727" cy="3127163"/>
          </a:xfrm>
        </p:grpSpPr>
        <p:grpSp>
          <p:nvGrpSpPr>
            <p:cNvPr id="21" name="Group 20"/>
            <p:cNvGrpSpPr/>
            <p:nvPr/>
          </p:nvGrpSpPr>
          <p:grpSpPr>
            <a:xfrm>
              <a:off x="6460301" y="2882958"/>
              <a:ext cx="204731" cy="1934124"/>
              <a:chOff x="6486059" y="2895837"/>
              <a:chExt cx="204731" cy="1934124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 rot="5400000">
                <a:off x="6199599" y="3182297"/>
                <a:ext cx="772435" cy="199515"/>
              </a:xfrm>
              <a:custGeom>
                <a:avLst/>
                <a:gdLst>
                  <a:gd name="T0" fmla="*/ 0 w 2880"/>
                  <a:gd name="T1" fmla="*/ 180 h 210"/>
                  <a:gd name="T2" fmla="*/ 360 w 2880"/>
                  <a:gd name="T3" fmla="*/ 0 h 210"/>
                  <a:gd name="T4" fmla="*/ 720 w 2880"/>
                  <a:gd name="T5" fmla="*/ 180 h 210"/>
                  <a:gd name="T6" fmla="*/ 540 w 2880"/>
                  <a:gd name="T7" fmla="*/ 180 h 210"/>
                  <a:gd name="T8" fmla="*/ 913 w 2880"/>
                  <a:gd name="T9" fmla="*/ 0 h 210"/>
                  <a:gd name="T10" fmla="*/ 1260 w 2880"/>
                  <a:gd name="T11" fmla="*/ 180 h 210"/>
                  <a:gd name="T12" fmla="*/ 1080 w 2880"/>
                  <a:gd name="T13" fmla="*/ 180 h 210"/>
                  <a:gd name="T14" fmla="*/ 1440 w 2880"/>
                  <a:gd name="T15" fmla="*/ 0 h 210"/>
                  <a:gd name="T16" fmla="*/ 1800 w 2880"/>
                  <a:gd name="T17" fmla="*/ 180 h 210"/>
                  <a:gd name="T18" fmla="*/ 1620 w 2880"/>
                  <a:gd name="T19" fmla="*/ 180 h 210"/>
                  <a:gd name="T20" fmla="*/ 1980 w 2880"/>
                  <a:gd name="T21" fmla="*/ 0 h 210"/>
                  <a:gd name="T22" fmla="*/ 2385 w 2880"/>
                  <a:gd name="T23" fmla="*/ 180 h 210"/>
                  <a:gd name="T24" fmla="*/ 2171 w 2880"/>
                  <a:gd name="T25" fmla="*/ 180 h 210"/>
                  <a:gd name="T26" fmla="*/ 2520 w 2880"/>
                  <a:gd name="T27" fmla="*/ 0 h 210"/>
                  <a:gd name="T28" fmla="*/ 2880 w 2880"/>
                  <a:gd name="T2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0" h="210">
                    <a:moveTo>
                      <a:pt x="0" y="180"/>
                    </a:moveTo>
                    <a:cubicBezTo>
                      <a:pt x="120" y="90"/>
                      <a:pt x="240" y="0"/>
                      <a:pt x="360" y="0"/>
                    </a:cubicBezTo>
                    <a:cubicBezTo>
                      <a:pt x="480" y="0"/>
                      <a:pt x="690" y="150"/>
                      <a:pt x="720" y="180"/>
                    </a:cubicBezTo>
                    <a:cubicBezTo>
                      <a:pt x="750" y="210"/>
                      <a:pt x="508" y="210"/>
                      <a:pt x="540" y="180"/>
                    </a:cubicBezTo>
                    <a:cubicBezTo>
                      <a:pt x="572" y="150"/>
                      <a:pt x="793" y="0"/>
                      <a:pt x="913" y="0"/>
                    </a:cubicBezTo>
                    <a:cubicBezTo>
                      <a:pt x="1033" y="0"/>
                      <a:pt x="1232" y="150"/>
                      <a:pt x="1260" y="180"/>
                    </a:cubicBezTo>
                    <a:cubicBezTo>
                      <a:pt x="1288" y="210"/>
                      <a:pt x="1050" y="210"/>
                      <a:pt x="1080" y="180"/>
                    </a:cubicBezTo>
                    <a:cubicBezTo>
                      <a:pt x="1110" y="150"/>
                      <a:pt x="1320" y="0"/>
                      <a:pt x="1440" y="0"/>
                    </a:cubicBezTo>
                    <a:cubicBezTo>
                      <a:pt x="1560" y="0"/>
                      <a:pt x="1770" y="150"/>
                      <a:pt x="1800" y="180"/>
                    </a:cubicBezTo>
                    <a:cubicBezTo>
                      <a:pt x="1830" y="210"/>
                      <a:pt x="1590" y="210"/>
                      <a:pt x="1620" y="180"/>
                    </a:cubicBezTo>
                    <a:cubicBezTo>
                      <a:pt x="1650" y="150"/>
                      <a:pt x="1853" y="0"/>
                      <a:pt x="1980" y="0"/>
                    </a:cubicBezTo>
                    <a:cubicBezTo>
                      <a:pt x="2107" y="0"/>
                      <a:pt x="2353" y="150"/>
                      <a:pt x="2385" y="180"/>
                    </a:cubicBezTo>
                    <a:cubicBezTo>
                      <a:pt x="2417" y="210"/>
                      <a:pt x="2149" y="210"/>
                      <a:pt x="2171" y="180"/>
                    </a:cubicBezTo>
                    <a:cubicBezTo>
                      <a:pt x="2193" y="150"/>
                      <a:pt x="2402" y="0"/>
                      <a:pt x="2520" y="0"/>
                    </a:cubicBezTo>
                    <a:cubicBezTo>
                      <a:pt x="2638" y="0"/>
                      <a:pt x="2820" y="150"/>
                      <a:pt x="2880" y="18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Freeform 4"/>
              <p:cNvSpPr>
                <a:spLocks/>
              </p:cNvSpPr>
              <p:nvPr/>
            </p:nvSpPr>
            <p:spPr bwMode="auto">
              <a:xfrm rot="5400000">
                <a:off x="6204815" y="3763826"/>
                <a:ext cx="772435" cy="199515"/>
              </a:xfrm>
              <a:custGeom>
                <a:avLst/>
                <a:gdLst>
                  <a:gd name="T0" fmla="*/ 0 w 2880"/>
                  <a:gd name="T1" fmla="*/ 180 h 210"/>
                  <a:gd name="T2" fmla="*/ 360 w 2880"/>
                  <a:gd name="T3" fmla="*/ 0 h 210"/>
                  <a:gd name="T4" fmla="*/ 720 w 2880"/>
                  <a:gd name="T5" fmla="*/ 180 h 210"/>
                  <a:gd name="T6" fmla="*/ 540 w 2880"/>
                  <a:gd name="T7" fmla="*/ 180 h 210"/>
                  <a:gd name="T8" fmla="*/ 913 w 2880"/>
                  <a:gd name="T9" fmla="*/ 0 h 210"/>
                  <a:gd name="T10" fmla="*/ 1260 w 2880"/>
                  <a:gd name="T11" fmla="*/ 180 h 210"/>
                  <a:gd name="T12" fmla="*/ 1080 w 2880"/>
                  <a:gd name="T13" fmla="*/ 180 h 210"/>
                  <a:gd name="T14" fmla="*/ 1440 w 2880"/>
                  <a:gd name="T15" fmla="*/ 0 h 210"/>
                  <a:gd name="T16" fmla="*/ 1800 w 2880"/>
                  <a:gd name="T17" fmla="*/ 180 h 210"/>
                  <a:gd name="T18" fmla="*/ 1620 w 2880"/>
                  <a:gd name="T19" fmla="*/ 180 h 210"/>
                  <a:gd name="T20" fmla="*/ 1980 w 2880"/>
                  <a:gd name="T21" fmla="*/ 0 h 210"/>
                  <a:gd name="T22" fmla="*/ 2385 w 2880"/>
                  <a:gd name="T23" fmla="*/ 180 h 210"/>
                  <a:gd name="T24" fmla="*/ 2171 w 2880"/>
                  <a:gd name="T25" fmla="*/ 180 h 210"/>
                  <a:gd name="T26" fmla="*/ 2520 w 2880"/>
                  <a:gd name="T27" fmla="*/ 0 h 210"/>
                  <a:gd name="T28" fmla="*/ 2880 w 2880"/>
                  <a:gd name="T2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0" h="210">
                    <a:moveTo>
                      <a:pt x="0" y="180"/>
                    </a:moveTo>
                    <a:cubicBezTo>
                      <a:pt x="120" y="90"/>
                      <a:pt x="240" y="0"/>
                      <a:pt x="360" y="0"/>
                    </a:cubicBezTo>
                    <a:cubicBezTo>
                      <a:pt x="480" y="0"/>
                      <a:pt x="690" y="150"/>
                      <a:pt x="720" y="180"/>
                    </a:cubicBezTo>
                    <a:cubicBezTo>
                      <a:pt x="750" y="210"/>
                      <a:pt x="508" y="210"/>
                      <a:pt x="540" y="180"/>
                    </a:cubicBezTo>
                    <a:cubicBezTo>
                      <a:pt x="572" y="150"/>
                      <a:pt x="793" y="0"/>
                      <a:pt x="913" y="0"/>
                    </a:cubicBezTo>
                    <a:cubicBezTo>
                      <a:pt x="1033" y="0"/>
                      <a:pt x="1232" y="150"/>
                      <a:pt x="1260" y="180"/>
                    </a:cubicBezTo>
                    <a:cubicBezTo>
                      <a:pt x="1288" y="210"/>
                      <a:pt x="1050" y="210"/>
                      <a:pt x="1080" y="180"/>
                    </a:cubicBezTo>
                    <a:cubicBezTo>
                      <a:pt x="1110" y="150"/>
                      <a:pt x="1320" y="0"/>
                      <a:pt x="1440" y="0"/>
                    </a:cubicBezTo>
                    <a:cubicBezTo>
                      <a:pt x="1560" y="0"/>
                      <a:pt x="1770" y="150"/>
                      <a:pt x="1800" y="180"/>
                    </a:cubicBezTo>
                    <a:cubicBezTo>
                      <a:pt x="1830" y="210"/>
                      <a:pt x="1590" y="210"/>
                      <a:pt x="1620" y="180"/>
                    </a:cubicBezTo>
                    <a:cubicBezTo>
                      <a:pt x="1650" y="150"/>
                      <a:pt x="1853" y="0"/>
                      <a:pt x="1980" y="0"/>
                    </a:cubicBezTo>
                    <a:cubicBezTo>
                      <a:pt x="2107" y="0"/>
                      <a:pt x="2353" y="150"/>
                      <a:pt x="2385" y="180"/>
                    </a:cubicBezTo>
                    <a:cubicBezTo>
                      <a:pt x="2417" y="210"/>
                      <a:pt x="2149" y="210"/>
                      <a:pt x="2171" y="180"/>
                    </a:cubicBezTo>
                    <a:cubicBezTo>
                      <a:pt x="2193" y="150"/>
                      <a:pt x="2402" y="0"/>
                      <a:pt x="2520" y="0"/>
                    </a:cubicBezTo>
                    <a:cubicBezTo>
                      <a:pt x="2638" y="0"/>
                      <a:pt x="2820" y="150"/>
                      <a:pt x="2880" y="18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 rot="5400000">
                <a:off x="6202922" y="4343986"/>
                <a:ext cx="772435" cy="199515"/>
              </a:xfrm>
              <a:custGeom>
                <a:avLst/>
                <a:gdLst>
                  <a:gd name="T0" fmla="*/ 0 w 2880"/>
                  <a:gd name="T1" fmla="*/ 180 h 210"/>
                  <a:gd name="T2" fmla="*/ 360 w 2880"/>
                  <a:gd name="T3" fmla="*/ 0 h 210"/>
                  <a:gd name="T4" fmla="*/ 720 w 2880"/>
                  <a:gd name="T5" fmla="*/ 180 h 210"/>
                  <a:gd name="T6" fmla="*/ 540 w 2880"/>
                  <a:gd name="T7" fmla="*/ 180 h 210"/>
                  <a:gd name="T8" fmla="*/ 913 w 2880"/>
                  <a:gd name="T9" fmla="*/ 0 h 210"/>
                  <a:gd name="T10" fmla="*/ 1260 w 2880"/>
                  <a:gd name="T11" fmla="*/ 180 h 210"/>
                  <a:gd name="T12" fmla="*/ 1080 w 2880"/>
                  <a:gd name="T13" fmla="*/ 180 h 210"/>
                  <a:gd name="T14" fmla="*/ 1440 w 2880"/>
                  <a:gd name="T15" fmla="*/ 0 h 210"/>
                  <a:gd name="T16" fmla="*/ 1800 w 2880"/>
                  <a:gd name="T17" fmla="*/ 180 h 210"/>
                  <a:gd name="T18" fmla="*/ 1620 w 2880"/>
                  <a:gd name="T19" fmla="*/ 180 h 210"/>
                  <a:gd name="T20" fmla="*/ 1980 w 2880"/>
                  <a:gd name="T21" fmla="*/ 0 h 210"/>
                  <a:gd name="T22" fmla="*/ 2385 w 2880"/>
                  <a:gd name="T23" fmla="*/ 180 h 210"/>
                  <a:gd name="T24" fmla="*/ 2171 w 2880"/>
                  <a:gd name="T25" fmla="*/ 180 h 210"/>
                  <a:gd name="T26" fmla="*/ 2520 w 2880"/>
                  <a:gd name="T27" fmla="*/ 0 h 210"/>
                  <a:gd name="T28" fmla="*/ 2880 w 2880"/>
                  <a:gd name="T2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0" h="210">
                    <a:moveTo>
                      <a:pt x="0" y="180"/>
                    </a:moveTo>
                    <a:cubicBezTo>
                      <a:pt x="120" y="90"/>
                      <a:pt x="240" y="0"/>
                      <a:pt x="360" y="0"/>
                    </a:cubicBezTo>
                    <a:cubicBezTo>
                      <a:pt x="480" y="0"/>
                      <a:pt x="690" y="150"/>
                      <a:pt x="720" y="180"/>
                    </a:cubicBezTo>
                    <a:cubicBezTo>
                      <a:pt x="750" y="210"/>
                      <a:pt x="508" y="210"/>
                      <a:pt x="540" y="180"/>
                    </a:cubicBezTo>
                    <a:cubicBezTo>
                      <a:pt x="572" y="150"/>
                      <a:pt x="793" y="0"/>
                      <a:pt x="913" y="0"/>
                    </a:cubicBezTo>
                    <a:cubicBezTo>
                      <a:pt x="1033" y="0"/>
                      <a:pt x="1232" y="150"/>
                      <a:pt x="1260" y="180"/>
                    </a:cubicBezTo>
                    <a:cubicBezTo>
                      <a:pt x="1288" y="210"/>
                      <a:pt x="1050" y="210"/>
                      <a:pt x="1080" y="180"/>
                    </a:cubicBezTo>
                    <a:cubicBezTo>
                      <a:pt x="1110" y="150"/>
                      <a:pt x="1320" y="0"/>
                      <a:pt x="1440" y="0"/>
                    </a:cubicBezTo>
                    <a:cubicBezTo>
                      <a:pt x="1560" y="0"/>
                      <a:pt x="1770" y="150"/>
                      <a:pt x="1800" y="180"/>
                    </a:cubicBezTo>
                    <a:cubicBezTo>
                      <a:pt x="1830" y="210"/>
                      <a:pt x="1590" y="210"/>
                      <a:pt x="1620" y="180"/>
                    </a:cubicBezTo>
                    <a:cubicBezTo>
                      <a:pt x="1650" y="150"/>
                      <a:pt x="1853" y="0"/>
                      <a:pt x="1980" y="0"/>
                    </a:cubicBezTo>
                    <a:cubicBezTo>
                      <a:pt x="2107" y="0"/>
                      <a:pt x="2353" y="150"/>
                      <a:pt x="2385" y="180"/>
                    </a:cubicBezTo>
                    <a:cubicBezTo>
                      <a:pt x="2417" y="210"/>
                      <a:pt x="2149" y="210"/>
                      <a:pt x="2171" y="180"/>
                    </a:cubicBezTo>
                    <a:cubicBezTo>
                      <a:pt x="2193" y="150"/>
                      <a:pt x="2402" y="0"/>
                      <a:pt x="2520" y="0"/>
                    </a:cubicBezTo>
                    <a:cubicBezTo>
                      <a:pt x="2638" y="0"/>
                      <a:pt x="2820" y="150"/>
                      <a:pt x="2880" y="18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Freeform 4"/>
            <p:cNvSpPr>
              <a:spLocks/>
            </p:cNvSpPr>
            <p:nvPr/>
          </p:nvSpPr>
          <p:spPr bwMode="auto">
            <a:xfrm rot="5400000">
              <a:off x="8237640" y="3763825"/>
              <a:ext cx="849679" cy="199515"/>
            </a:xfrm>
            <a:custGeom>
              <a:avLst/>
              <a:gdLst>
                <a:gd name="T0" fmla="*/ 0 w 2880"/>
                <a:gd name="T1" fmla="*/ 180 h 210"/>
                <a:gd name="T2" fmla="*/ 360 w 2880"/>
                <a:gd name="T3" fmla="*/ 0 h 210"/>
                <a:gd name="T4" fmla="*/ 720 w 2880"/>
                <a:gd name="T5" fmla="*/ 180 h 210"/>
                <a:gd name="T6" fmla="*/ 540 w 2880"/>
                <a:gd name="T7" fmla="*/ 180 h 210"/>
                <a:gd name="T8" fmla="*/ 913 w 2880"/>
                <a:gd name="T9" fmla="*/ 0 h 210"/>
                <a:gd name="T10" fmla="*/ 1260 w 2880"/>
                <a:gd name="T11" fmla="*/ 180 h 210"/>
                <a:gd name="T12" fmla="*/ 1080 w 2880"/>
                <a:gd name="T13" fmla="*/ 180 h 210"/>
                <a:gd name="T14" fmla="*/ 1440 w 2880"/>
                <a:gd name="T15" fmla="*/ 0 h 210"/>
                <a:gd name="T16" fmla="*/ 1800 w 2880"/>
                <a:gd name="T17" fmla="*/ 180 h 210"/>
                <a:gd name="T18" fmla="*/ 1620 w 2880"/>
                <a:gd name="T19" fmla="*/ 180 h 210"/>
                <a:gd name="T20" fmla="*/ 1980 w 2880"/>
                <a:gd name="T21" fmla="*/ 0 h 210"/>
                <a:gd name="T22" fmla="*/ 2385 w 2880"/>
                <a:gd name="T23" fmla="*/ 180 h 210"/>
                <a:gd name="T24" fmla="*/ 2171 w 2880"/>
                <a:gd name="T25" fmla="*/ 180 h 210"/>
                <a:gd name="T26" fmla="*/ 2520 w 2880"/>
                <a:gd name="T27" fmla="*/ 0 h 210"/>
                <a:gd name="T28" fmla="*/ 2880 w 2880"/>
                <a:gd name="T29" fmla="*/ 18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0" h="210">
                  <a:moveTo>
                    <a:pt x="0" y="180"/>
                  </a:moveTo>
                  <a:cubicBezTo>
                    <a:pt x="120" y="90"/>
                    <a:pt x="240" y="0"/>
                    <a:pt x="360" y="0"/>
                  </a:cubicBezTo>
                  <a:cubicBezTo>
                    <a:pt x="480" y="0"/>
                    <a:pt x="690" y="150"/>
                    <a:pt x="720" y="180"/>
                  </a:cubicBezTo>
                  <a:cubicBezTo>
                    <a:pt x="750" y="210"/>
                    <a:pt x="508" y="210"/>
                    <a:pt x="540" y="180"/>
                  </a:cubicBezTo>
                  <a:cubicBezTo>
                    <a:pt x="572" y="150"/>
                    <a:pt x="793" y="0"/>
                    <a:pt x="913" y="0"/>
                  </a:cubicBezTo>
                  <a:cubicBezTo>
                    <a:pt x="1033" y="0"/>
                    <a:pt x="1232" y="150"/>
                    <a:pt x="1260" y="180"/>
                  </a:cubicBezTo>
                  <a:cubicBezTo>
                    <a:pt x="1288" y="210"/>
                    <a:pt x="1050" y="210"/>
                    <a:pt x="1080" y="180"/>
                  </a:cubicBezTo>
                  <a:cubicBezTo>
                    <a:pt x="1110" y="150"/>
                    <a:pt x="1320" y="0"/>
                    <a:pt x="1440" y="0"/>
                  </a:cubicBezTo>
                  <a:cubicBezTo>
                    <a:pt x="1560" y="0"/>
                    <a:pt x="1770" y="150"/>
                    <a:pt x="1800" y="180"/>
                  </a:cubicBezTo>
                  <a:cubicBezTo>
                    <a:pt x="1830" y="210"/>
                    <a:pt x="1590" y="210"/>
                    <a:pt x="1620" y="180"/>
                  </a:cubicBezTo>
                  <a:cubicBezTo>
                    <a:pt x="1650" y="150"/>
                    <a:pt x="1853" y="0"/>
                    <a:pt x="1980" y="0"/>
                  </a:cubicBezTo>
                  <a:cubicBezTo>
                    <a:pt x="2107" y="0"/>
                    <a:pt x="2353" y="150"/>
                    <a:pt x="2385" y="180"/>
                  </a:cubicBezTo>
                  <a:cubicBezTo>
                    <a:pt x="2417" y="210"/>
                    <a:pt x="2149" y="210"/>
                    <a:pt x="2171" y="180"/>
                  </a:cubicBezTo>
                  <a:cubicBezTo>
                    <a:pt x="2193" y="150"/>
                    <a:pt x="2402" y="0"/>
                    <a:pt x="2520" y="0"/>
                  </a:cubicBezTo>
                  <a:cubicBezTo>
                    <a:pt x="2638" y="0"/>
                    <a:pt x="2820" y="150"/>
                    <a:pt x="2880" y="180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608354" y="3667101"/>
                  <a:ext cx="559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354" y="3667101"/>
                  <a:ext cx="559486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7150937" y="2472780"/>
              <a:ext cx="798709" cy="218402"/>
              <a:chOff x="7412346" y="2476085"/>
              <a:chExt cx="366712" cy="149225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 rot="10800000">
                <a:off x="7412346" y="2476085"/>
                <a:ext cx="183356" cy="139618"/>
              </a:xfrm>
              <a:custGeom>
                <a:avLst/>
                <a:gdLst>
                  <a:gd name="T0" fmla="*/ 0 w 407"/>
                  <a:gd name="T1" fmla="*/ 82 h 163"/>
                  <a:gd name="T2" fmla="*/ 35 w 407"/>
                  <a:gd name="T3" fmla="*/ 0 h 163"/>
                  <a:gd name="T4" fmla="*/ 103 w 407"/>
                  <a:gd name="T5" fmla="*/ 163 h 163"/>
                  <a:gd name="T6" fmla="*/ 171 w 407"/>
                  <a:gd name="T7" fmla="*/ 0 h 163"/>
                  <a:gd name="T8" fmla="*/ 239 w 407"/>
                  <a:gd name="T9" fmla="*/ 163 h 163"/>
                  <a:gd name="T10" fmla="*/ 306 w 407"/>
                  <a:gd name="T11" fmla="*/ 0 h 163"/>
                  <a:gd name="T12" fmla="*/ 374 w 407"/>
                  <a:gd name="T13" fmla="*/ 163 h 163"/>
                  <a:gd name="T14" fmla="*/ 407 w 407"/>
                  <a:gd name="T15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" h="163">
                    <a:moveTo>
                      <a:pt x="0" y="82"/>
                    </a:moveTo>
                    <a:lnTo>
                      <a:pt x="35" y="0"/>
                    </a:lnTo>
                    <a:lnTo>
                      <a:pt x="103" y="163"/>
                    </a:lnTo>
                    <a:lnTo>
                      <a:pt x="171" y="0"/>
                    </a:lnTo>
                    <a:lnTo>
                      <a:pt x="239" y="163"/>
                    </a:lnTo>
                    <a:lnTo>
                      <a:pt x="306" y="0"/>
                    </a:lnTo>
                    <a:lnTo>
                      <a:pt x="374" y="163"/>
                    </a:lnTo>
                    <a:lnTo>
                      <a:pt x="407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 rot="10800000">
                <a:off x="7595702" y="2485692"/>
                <a:ext cx="183356" cy="139618"/>
              </a:xfrm>
              <a:custGeom>
                <a:avLst/>
                <a:gdLst>
                  <a:gd name="T0" fmla="*/ 0 w 407"/>
                  <a:gd name="T1" fmla="*/ 82 h 163"/>
                  <a:gd name="T2" fmla="*/ 35 w 407"/>
                  <a:gd name="T3" fmla="*/ 0 h 163"/>
                  <a:gd name="T4" fmla="*/ 103 w 407"/>
                  <a:gd name="T5" fmla="*/ 163 h 163"/>
                  <a:gd name="T6" fmla="*/ 171 w 407"/>
                  <a:gd name="T7" fmla="*/ 0 h 163"/>
                  <a:gd name="T8" fmla="*/ 239 w 407"/>
                  <a:gd name="T9" fmla="*/ 163 h 163"/>
                  <a:gd name="T10" fmla="*/ 306 w 407"/>
                  <a:gd name="T11" fmla="*/ 0 h 163"/>
                  <a:gd name="T12" fmla="*/ 374 w 407"/>
                  <a:gd name="T13" fmla="*/ 163 h 163"/>
                  <a:gd name="T14" fmla="*/ 407 w 407"/>
                  <a:gd name="T15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" h="163">
                    <a:moveTo>
                      <a:pt x="0" y="82"/>
                    </a:moveTo>
                    <a:lnTo>
                      <a:pt x="35" y="0"/>
                    </a:lnTo>
                    <a:lnTo>
                      <a:pt x="103" y="163"/>
                    </a:lnTo>
                    <a:lnTo>
                      <a:pt x="171" y="0"/>
                    </a:lnTo>
                    <a:lnTo>
                      <a:pt x="239" y="163"/>
                    </a:lnTo>
                    <a:lnTo>
                      <a:pt x="306" y="0"/>
                    </a:lnTo>
                    <a:lnTo>
                      <a:pt x="374" y="163"/>
                    </a:lnTo>
                    <a:lnTo>
                      <a:pt x="407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949647" y="2572969"/>
              <a:ext cx="648437" cy="1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02500" y="2570988"/>
              <a:ext cx="648437" cy="1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7" idx="0"/>
            </p:cNvCxnSpPr>
            <p:nvPr/>
          </p:nvCxnSpPr>
          <p:spPr>
            <a:xfrm>
              <a:off x="8591224" y="2594482"/>
              <a:ext cx="0" cy="8442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91224" y="4288422"/>
              <a:ext cx="0" cy="8442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484928" y="2581603"/>
              <a:ext cx="0" cy="301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507208" y="4817082"/>
              <a:ext cx="0" cy="301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502500" y="5128440"/>
              <a:ext cx="2095584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300076" y="2670219"/>
                  <a:ext cx="559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0076" y="2670219"/>
                  <a:ext cx="559486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71543" y="3590923"/>
                  <a:ext cx="559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543" y="3590923"/>
                  <a:ext cx="559486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5502605" y="5230611"/>
              <a:ext cx="449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Rotor Equivalent Circuit at Standstill</a:t>
              </a:r>
              <a:endParaRPr lang="en-US" dirty="0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1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current and power factor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Rotor Impedance </a:t>
                </a:r>
                <a:r>
                  <a:rPr lang="en-US" sz="2400" dirty="0"/>
                  <a:t>per phase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−−−(1) 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Rotor current per phase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−−−(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Rotor power factor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−−−(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54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100" dirty="0"/>
              <a:t>Actual 3-phase </a:t>
            </a:r>
            <a:r>
              <a:rPr lang="en-US" sz="3100" dirty="0" smtClean="0"/>
              <a:t>Squirrel </a:t>
            </a:r>
            <a:r>
              <a:rPr lang="en-US" sz="3100" dirty="0"/>
              <a:t>Cage Induction motor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71" y="1807470"/>
            <a:ext cx="6596898" cy="46706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45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current and power factor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At any slip ‘s’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𝑅𝑜𝑡𝑜𝑟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𝑟𝑒𝑠𝑖𝑠𝑡𝑎𝑛𝑐𝑒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𝑝h𝑎𝑠𝑒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𝑅𝑜𝑡𝑜𝑟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𝑟𝑒𝑎𝑐𝑡𝑎𝑛𝑐𝑒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𝑝h𝑎𝑠𝑒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𝑅𝑜𝑡𝑜𝑟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𝑖𝑛𝑑𝑢𝑐𝑒𝑑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𝐸𝑀𝐹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𝑝h𝑎𝑠𝑒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6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current and power factor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600"/>
            <a:ext cx="8280558" cy="1073239"/>
          </a:xfrm>
        </p:spPr>
        <p:txBody>
          <a:bodyPr>
            <a:normAutofit/>
          </a:bodyPr>
          <a:lstStyle/>
          <a:p>
            <a:r>
              <a:rPr lang="en-US" sz="2400" dirty="0"/>
              <a:t>So rotor equivalent circuit will be </a:t>
            </a:r>
          </a:p>
          <a:p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21535" y="2670219"/>
            <a:ext cx="4494727" cy="3127163"/>
            <a:chOff x="5502605" y="2472780"/>
            <a:chExt cx="4494727" cy="3127163"/>
          </a:xfrm>
        </p:grpSpPr>
        <p:grpSp>
          <p:nvGrpSpPr>
            <p:cNvPr id="21" name="Group 20"/>
            <p:cNvGrpSpPr/>
            <p:nvPr/>
          </p:nvGrpSpPr>
          <p:grpSpPr>
            <a:xfrm>
              <a:off x="6460301" y="2882958"/>
              <a:ext cx="204731" cy="1934124"/>
              <a:chOff x="6486059" y="2895837"/>
              <a:chExt cx="204731" cy="1934124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 rot="5400000">
                <a:off x="6199599" y="3182297"/>
                <a:ext cx="772435" cy="199515"/>
              </a:xfrm>
              <a:custGeom>
                <a:avLst/>
                <a:gdLst>
                  <a:gd name="T0" fmla="*/ 0 w 2880"/>
                  <a:gd name="T1" fmla="*/ 180 h 210"/>
                  <a:gd name="T2" fmla="*/ 360 w 2880"/>
                  <a:gd name="T3" fmla="*/ 0 h 210"/>
                  <a:gd name="T4" fmla="*/ 720 w 2880"/>
                  <a:gd name="T5" fmla="*/ 180 h 210"/>
                  <a:gd name="T6" fmla="*/ 540 w 2880"/>
                  <a:gd name="T7" fmla="*/ 180 h 210"/>
                  <a:gd name="T8" fmla="*/ 913 w 2880"/>
                  <a:gd name="T9" fmla="*/ 0 h 210"/>
                  <a:gd name="T10" fmla="*/ 1260 w 2880"/>
                  <a:gd name="T11" fmla="*/ 180 h 210"/>
                  <a:gd name="T12" fmla="*/ 1080 w 2880"/>
                  <a:gd name="T13" fmla="*/ 180 h 210"/>
                  <a:gd name="T14" fmla="*/ 1440 w 2880"/>
                  <a:gd name="T15" fmla="*/ 0 h 210"/>
                  <a:gd name="T16" fmla="*/ 1800 w 2880"/>
                  <a:gd name="T17" fmla="*/ 180 h 210"/>
                  <a:gd name="T18" fmla="*/ 1620 w 2880"/>
                  <a:gd name="T19" fmla="*/ 180 h 210"/>
                  <a:gd name="T20" fmla="*/ 1980 w 2880"/>
                  <a:gd name="T21" fmla="*/ 0 h 210"/>
                  <a:gd name="T22" fmla="*/ 2385 w 2880"/>
                  <a:gd name="T23" fmla="*/ 180 h 210"/>
                  <a:gd name="T24" fmla="*/ 2171 w 2880"/>
                  <a:gd name="T25" fmla="*/ 180 h 210"/>
                  <a:gd name="T26" fmla="*/ 2520 w 2880"/>
                  <a:gd name="T27" fmla="*/ 0 h 210"/>
                  <a:gd name="T28" fmla="*/ 2880 w 2880"/>
                  <a:gd name="T2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0" h="210">
                    <a:moveTo>
                      <a:pt x="0" y="180"/>
                    </a:moveTo>
                    <a:cubicBezTo>
                      <a:pt x="120" y="90"/>
                      <a:pt x="240" y="0"/>
                      <a:pt x="360" y="0"/>
                    </a:cubicBezTo>
                    <a:cubicBezTo>
                      <a:pt x="480" y="0"/>
                      <a:pt x="690" y="150"/>
                      <a:pt x="720" y="180"/>
                    </a:cubicBezTo>
                    <a:cubicBezTo>
                      <a:pt x="750" y="210"/>
                      <a:pt x="508" y="210"/>
                      <a:pt x="540" y="180"/>
                    </a:cubicBezTo>
                    <a:cubicBezTo>
                      <a:pt x="572" y="150"/>
                      <a:pt x="793" y="0"/>
                      <a:pt x="913" y="0"/>
                    </a:cubicBezTo>
                    <a:cubicBezTo>
                      <a:pt x="1033" y="0"/>
                      <a:pt x="1232" y="150"/>
                      <a:pt x="1260" y="180"/>
                    </a:cubicBezTo>
                    <a:cubicBezTo>
                      <a:pt x="1288" y="210"/>
                      <a:pt x="1050" y="210"/>
                      <a:pt x="1080" y="180"/>
                    </a:cubicBezTo>
                    <a:cubicBezTo>
                      <a:pt x="1110" y="150"/>
                      <a:pt x="1320" y="0"/>
                      <a:pt x="1440" y="0"/>
                    </a:cubicBezTo>
                    <a:cubicBezTo>
                      <a:pt x="1560" y="0"/>
                      <a:pt x="1770" y="150"/>
                      <a:pt x="1800" y="180"/>
                    </a:cubicBezTo>
                    <a:cubicBezTo>
                      <a:pt x="1830" y="210"/>
                      <a:pt x="1590" y="210"/>
                      <a:pt x="1620" y="180"/>
                    </a:cubicBezTo>
                    <a:cubicBezTo>
                      <a:pt x="1650" y="150"/>
                      <a:pt x="1853" y="0"/>
                      <a:pt x="1980" y="0"/>
                    </a:cubicBezTo>
                    <a:cubicBezTo>
                      <a:pt x="2107" y="0"/>
                      <a:pt x="2353" y="150"/>
                      <a:pt x="2385" y="180"/>
                    </a:cubicBezTo>
                    <a:cubicBezTo>
                      <a:pt x="2417" y="210"/>
                      <a:pt x="2149" y="210"/>
                      <a:pt x="2171" y="180"/>
                    </a:cubicBezTo>
                    <a:cubicBezTo>
                      <a:pt x="2193" y="150"/>
                      <a:pt x="2402" y="0"/>
                      <a:pt x="2520" y="0"/>
                    </a:cubicBezTo>
                    <a:cubicBezTo>
                      <a:pt x="2638" y="0"/>
                      <a:pt x="2820" y="150"/>
                      <a:pt x="2880" y="18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Freeform 4"/>
              <p:cNvSpPr>
                <a:spLocks/>
              </p:cNvSpPr>
              <p:nvPr/>
            </p:nvSpPr>
            <p:spPr bwMode="auto">
              <a:xfrm rot="5400000">
                <a:off x="6204815" y="3763826"/>
                <a:ext cx="772435" cy="199515"/>
              </a:xfrm>
              <a:custGeom>
                <a:avLst/>
                <a:gdLst>
                  <a:gd name="T0" fmla="*/ 0 w 2880"/>
                  <a:gd name="T1" fmla="*/ 180 h 210"/>
                  <a:gd name="T2" fmla="*/ 360 w 2880"/>
                  <a:gd name="T3" fmla="*/ 0 h 210"/>
                  <a:gd name="T4" fmla="*/ 720 w 2880"/>
                  <a:gd name="T5" fmla="*/ 180 h 210"/>
                  <a:gd name="T6" fmla="*/ 540 w 2880"/>
                  <a:gd name="T7" fmla="*/ 180 h 210"/>
                  <a:gd name="T8" fmla="*/ 913 w 2880"/>
                  <a:gd name="T9" fmla="*/ 0 h 210"/>
                  <a:gd name="T10" fmla="*/ 1260 w 2880"/>
                  <a:gd name="T11" fmla="*/ 180 h 210"/>
                  <a:gd name="T12" fmla="*/ 1080 w 2880"/>
                  <a:gd name="T13" fmla="*/ 180 h 210"/>
                  <a:gd name="T14" fmla="*/ 1440 w 2880"/>
                  <a:gd name="T15" fmla="*/ 0 h 210"/>
                  <a:gd name="T16" fmla="*/ 1800 w 2880"/>
                  <a:gd name="T17" fmla="*/ 180 h 210"/>
                  <a:gd name="T18" fmla="*/ 1620 w 2880"/>
                  <a:gd name="T19" fmla="*/ 180 h 210"/>
                  <a:gd name="T20" fmla="*/ 1980 w 2880"/>
                  <a:gd name="T21" fmla="*/ 0 h 210"/>
                  <a:gd name="T22" fmla="*/ 2385 w 2880"/>
                  <a:gd name="T23" fmla="*/ 180 h 210"/>
                  <a:gd name="T24" fmla="*/ 2171 w 2880"/>
                  <a:gd name="T25" fmla="*/ 180 h 210"/>
                  <a:gd name="T26" fmla="*/ 2520 w 2880"/>
                  <a:gd name="T27" fmla="*/ 0 h 210"/>
                  <a:gd name="T28" fmla="*/ 2880 w 2880"/>
                  <a:gd name="T2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0" h="210">
                    <a:moveTo>
                      <a:pt x="0" y="180"/>
                    </a:moveTo>
                    <a:cubicBezTo>
                      <a:pt x="120" y="90"/>
                      <a:pt x="240" y="0"/>
                      <a:pt x="360" y="0"/>
                    </a:cubicBezTo>
                    <a:cubicBezTo>
                      <a:pt x="480" y="0"/>
                      <a:pt x="690" y="150"/>
                      <a:pt x="720" y="180"/>
                    </a:cubicBezTo>
                    <a:cubicBezTo>
                      <a:pt x="750" y="210"/>
                      <a:pt x="508" y="210"/>
                      <a:pt x="540" y="180"/>
                    </a:cubicBezTo>
                    <a:cubicBezTo>
                      <a:pt x="572" y="150"/>
                      <a:pt x="793" y="0"/>
                      <a:pt x="913" y="0"/>
                    </a:cubicBezTo>
                    <a:cubicBezTo>
                      <a:pt x="1033" y="0"/>
                      <a:pt x="1232" y="150"/>
                      <a:pt x="1260" y="180"/>
                    </a:cubicBezTo>
                    <a:cubicBezTo>
                      <a:pt x="1288" y="210"/>
                      <a:pt x="1050" y="210"/>
                      <a:pt x="1080" y="180"/>
                    </a:cubicBezTo>
                    <a:cubicBezTo>
                      <a:pt x="1110" y="150"/>
                      <a:pt x="1320" y="0"/>
                      <a:pt x="1440" y="0"/>
                    </a:cubicBezTo>
                    <a:cubicBezTo>
                      <a:pt x="1560" y="0"/>
                      <a:pt x="1770" y="150"/>
                      <a:pt x="1800" y="180"/>
                    </a:cubicBezTo>
                    <a:cubicBezTo>
                      <a:pt x="1830" y="210"/>
                      <a:pt x="1590" y="210"/>
                      <a:pt x="1620" y="180"/>
                    </a:cubicBezTo>
                    <a:cubicBezTo>
                      <a:pt x="1650" y="150"/>
                      <a:pt x="1853" y="0"/>
                      <a:pt x="1980" y="0"/>
                    </a:cubicBezTo>
                    <a:cubicBezTo>
                      <a:pt x="2107" y="0"/>
                      <a:pt x="2353" y="150"/>
                      <a:pt x="2385" y="180"/>
                    </a:cubicBezTo>
                    <a:cubicBezTo>
                      <a:pt x="2417" y="210"/>
                      <a:pt x="2149" y="210"/>
                      <a:pt x="2171" y="180"/>
                    </a:cubicBezTo>
                    <a:cubicBezTo>
                      <a:pt x="2193" y="150"/>
                      <a:pt x="2402" y="0"/>
                      <a:pt x="2520" y="0"/>
                    </a:cubicBezTo>
                    <a:cubicBezTo>
                      <a:pt x="2638" y="0"/>
                      <a:pt x="2820" y="150"/>
                      <a:pt x="2880" y="18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 rot="5400000">
                <a:off x="6202922" y="4343986"/>
                <a:ext cx="772435" cy="199515"/>
              </a:xfrm>
              <a:custGeom>
                <a:avLst/>
                <a:gdLst>
                  <a:gd name="T0" fmla="*/ 0 w 2880"/>
                  <a:gd name="T1" fmla="*/ 180 h 210"/>
                  <a:gd name="T2" fmla="*/ 360 w 2880"/>
                  <a:gd name="T3" fmla="*/ 0 h 210"/>
                  <a:gd name="T4" fmla="*/ 720 w 2880"/>
                  <a:gd name="T5" fmla="*/ 180 h 210"/>
                  <a:gd name="T6" fmla="*/ 540 w 2880"/>
                  <a:gd name="T7" fmla="*/ 180 h 210"/>
                  <a:gd name="T8" fmla="*/ 913 w 2880"/>
                  <a:gd name="T9" fmla="*/ 0 h 210"/>
                  <a:gd name="T10" fmla="*/ 1260 w 2880"/>
                  <a:gd name="T11" fmla="*/ 180 h 210"/>
                  <a:gd name="T12" fmla="*/ 1080 w 2880"/>
                  <a:gd name="T13" fmla="*/ 180 h 210"/>
                  <a:gd name="T14" fmla="*/ 1440 w 2880"/>
                  <a:gd name="T15" fmla="*/ 0 h 210"/>
                  <a:gd name="T16" fmla="*/ 1800 w 2880"/>
                  <a:gd name="T17" fmla="*/ 180 h 210"/>
                  <a:gd name="T18" fmla="*/ 1620 w 2880"/>
                  <a:gd name="T19" fmla="*/ 180 h 210"/>
                  <a:gd name="T20" fmla="*/ 1980 w 2880"/>
                  <a:gd name="T21" fmla="*/ 0 h 210"/>
                  <a:gd name="T22" fmla="*/ 2385 w 2880"/>
                  <a:gd name="T23" fmla="*/ 180 h 210"/>
                  <a:gd name="T24" fmla="*/ 2171 w 2880"/>
                  <a:gd name="T25" fmla="*/ 180 h 210"/>
                  <a:gd name="T26" fmla="*/ 2520 w 2880"/>
                  <a:gd name="T27" fmla="*/ 0 h 210"/>
                  <a:gd name="T28" fmla="*/ 2880 w 2880"/>
                  <a:gd name="T2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0" h="210">
                    <a:moveTo>
                      <a:pt x="0" y="180"/>
                    </a:moveTo>
                    <a:cubicBezTo>
                      <a:pt x="120" y="90"/>
                      <a:pt x="240" y="0"/>
                      <a:pt x="360" y="0"/>
                    </a:cubicBezTo>
                    <a:cubicBezTo>
                      <a:pt x="480" y="0"/>
                      <a:pt x="690" y="150"/>
                      <a:pt x="720" y="180"/>
                    </a:cubicBezTo>
                    <a:cubicBezTo>
                      <a:pt x="750" y="210"/>
                      <a:pt x="508" y="210"/>
                      <a:pt x="540" y="180"/>
                    </a:cubicBezTo>
                    <a:cubicBezTo>
                      <a:pt x="572" y="150"/>
                      <a:pt x="793" y="0"/>
                      <a:pt x="913" y="0"/>
                    </a:cubicBezTo>
                    <a:cubicBezTo>
                      <a:pt x="1033" y="0"/>
                      <a:pt x="1232" y="150"/>
                      <a:pt x="1260" y="180"/>
                    </a:cubicBezTo>
                    <a:cubicBezTo>
                      <a:pt x="1288" y="210"/>
                      <a:pt x="1050" y="210"/>
                      <a:pt x="1080" y="180"/>
                    </a:cubicBezTo>
                    <a:cubicBezTo>
                      <a:pt x="1110" y="150"/>
                      <a:pt x="1320" y="0"/>
                      <a:pt x="1440" y="0"/>
                    </a:cubicBezTo>
                    <a:cubicBezTo>
                      <a:pt x="1560" y="0"/>
                      <a:pt x="1770" y="150"/>
                      <a:pt x="1800" y="180"/>
                    </a:cubicBezTo>
                    <a:cubicBezTo>
                      <a:pt x="1830" y="210"/>
                      <a:pt x="1590" y="210"/>
                      <a:pt x="1620" y="180"/>
                    </a:cubicBezTo>
                    <a:cubicBezTo>
                      <a:pt x="1650" y="150"/>
                      <a:pt x="1853" y="0"/>
                      <a:pt x="1980" y="0"/>
                    </a:cubicBezTo>
                    <a:cubicBezTo>
                      <a:pt x="2107" y="0"/>
                      <a:pt x="2353" y="150"/>
                      <a:pt x="2385" y="180"/>
                    </a:cubicBezTo>
                    <a:cubicBezTo>
                      <a:pt x="2417" y="210"/>
                      <a:pt x="2149" y="210"/>
                      <a:pt x="2171" y="180"/>
                    </a:cubicBezTo>
                    <a:cubicBezTo>
                      <a:pt x="2193" y="150"/>
                      <a:pt x="2402" y="0"/>
                      <a:pt x="2520" y="0"/>
                    </a:cubicBezTo>
                    <a:cubicBezTo>
                      <a:pt x="2638" y="0"/>
                      <a:pt x="2820" y="150"/>
                      <a:pt x="2880" y="18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Freeform 4"/>
            <p:cNvSpPr>
              <a:spLocks/>
            </p:cNvSpPr>
            <p:nvPr/>
          </p:nvSpPr>
          <p:spPr bwMode="auto">
            <a:xfrm rot="5400000">
              <a:off x="8237640" y="3763825"/>
              <a:ext cx="849679" cy="199515"/>
            </a:xfrm>
            <a:custGeom>
              <a:avLst/>
              <a:gdLst>
                <a:gd name="T0" fmla="*/ 0 w 2880"/>
                <a:gd name="T1" fmla="*/ 180 h 210"/>
                <a:gd name="T2" fmla="*/ 360 w 2880"/>
                <a:gd name="T3" fmla="*/ 0 h 210"/>
                <a:gd name="T4" fmla="*/ 720 w 2880"/>
                <a:gd name="T5" fmla="*/ 180 h 210"/>
                <a:gd name="T6" fmla="*/ 540 w 2880"/>
                <a:gd name="T7" fmla="*/ 180 h 210"/>
                <a:gd name="T8" fmla="*/ 913 w 2880"/>
                <a:gd name="T9" fmla="*/ 0 h 210"/>
                <a:gd name="T10" fmla="*/ 1260 w 2880"/>
                <a:gd name="T11" fmla="*/ 180 h 210"/>
                <a:gd name="T12" fmla="*/ 1080 w 2880"/>
                <a:gd name="T13" fmla="*/ 180 h 210"/>
                <a:gd name="T14" fmla="*/ 1440 w 2880"/>
                <a:gd name="T15" fmla="*/ 0 h 210"/>
                <a:gd name="T16" fmla="*/ 1800 w 2880"/>
                <a:gd name="T17" fmla="*/ 180 h 210"/>
                <a:gd name="T18" fmla="*/ 1620 w 2880"/>
                <a:gd name="T19" fmla="*/ 180 h 210"/>
                <a:gd name="T20" fmla="*/ 1980 w 2880"/>
                <a:gd name="T21" fmla="*/ 0 h 210"/>
                <a:gd name="T22" fmla="*/ 2385 w 2880"/>
                <a:gd name="T23" fmla="*/ 180 h 210"/>
                <a:gd name="T24" fmla="*/ 2171 w 2880"/>
                <a:gd name="T25" fmla="*/ 180 h 210"/>
                <a:gd name="T26" fmla="*/ 2520 w 2880"/>
                <a:gd name="T27" fmla="*/ 0 h 210"/>
                <a:gd name="T28" fmla="*/ 2880 w 2880"/>
                <a:gd name="T29" fmla="*/ 18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0" h="210">
                  <a:moveTo>
                    <a:pt x="0" y="180"/>
                  </a:moveTo>
                  <a:cubicBezTo>
                    <a:pt x="120" y="90"/>
                    <a:pt x="240" y="0"/>
                    <a:pt x="360" y="0"/>
                  </a:cubicBezTo>
                  <a:cubicBezTo>
                    <a:pt x="480" y="0"/>
                    <a:pt x="690" y="150"/>
                    <a:pt x="720" y="180"/>
                  </a:cubicBezTo>
                  <a:cubicBezTo>
                    <a:pt x="750" y="210"/>
                    <a:pt x="508" y="210"/>
                    <a:pt x="540" y="180"/>
                  </a:cubicBezTo>
                  <a:cubicBezTo>
                    <a:pt x="572" y="150"/>
                    <a:pt x="793" y="0"/>
                    <a:pt x="913" y="0"/>
                  </a:cubicBezTo>
                  <a:cubicBezTo>
                    <a:pt x="1033" y="0"/>
                    <a:pt x="1232" y="150"/>
                    <a:pt x="1260" y="180"/>
                  </a:cubicBezTo>
                  <a:cubicBezTo>
                    <a:pt x="1288" y="210"/>
                    <a:pt x="1050" y="210"/>
                    <a:pt x="1080" y="180"/>
                  </a:cubicBezTo>
                  <a:cubicBezTo>
                    <a:pt x="1110" y="150"/>
                    <a:pt x="1320" y="0"/>
                    <a:pt x="1440" y="0"/>
                  </a:cubicBezTo>
                  <a:cubicBezTo>
                    <a:pt x="1560" y="0"/>
                    <a:pt x="1770" y="150"/>
                    <a:pt x="1800" y="180"/>
                  </a:cubicBezTo>
                  <a:cubicBezTo>
                    <a:pt x="1830" y="210"/>
                    <a:pt x="1590" y="210"/>
                    <a:pt x="1620" y="180"/>
                  </a:cubicBezTo>
                  <a:cubicBezTo>
                    <a:pt x="1650" y="150"/>
                    <a:pt x="1853" y="0"/>
                    <a:pt x="1980" y="0"/>
                  </a:cubicBezTo>
                  <a:cubicBezTo>
                    <a:pt x="2107" y="0"/>
                    <a:pt x="2353" y="150"/>
                    <a:pt x="2385" y="180"/>
                  </a:cubicBezTo>
                  <a:cubicBezTo>
                    <a:pt x="2417" y="210"/>
                    <a:pt x="2149" y="210"/>
                    <a:pt x="2171" y="180"/>
                  </a:cubicBezTo>
                  <a:cubicBezTo>
                    <a:pt x="2193" y="150"/>
                    <a:pt x="2402" y="0"/>
                    <a:pt x="2520" y="0"/>
                  </a:cubicBezTo>
                  <a:cubicBezTo>
                    <a:pt x="2638" y="0"/>
                    <a:pt x="2820" y="150"/>
                    <a:pt x="2880" y="180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608354" y="3667101"/>
                  <a:ext cx="559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354" y="3667101"/>
                  <a:ext cx="559486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7609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7150937" y="2472780"/>
              <a:ext cx="798709" cy="218402"/>
              <a:chOff x="7412346" y="2476085"/>
              <a:chExt cx="366712" cy="149225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 rot="10800000">
                <a:off x="7412346" y="2476085"/>
                <a:ext cx="183356" cy="139618"/>
              </a:xfrm>
              <a:custGeom>
                <a:avLst/>
                <a:gdLst>
                  <a:gd name="T0" fmla="*/ 0 w 407"/>
                  <a:gd name="T1" fmla="*/ 82 h 163"/>
                  <a:gd name="T2" fmla="*/ 35 w 407"/>
                  <a:gd name="T3" fmla="*/ 0 h 163"/>
                  <a:gd name="T4" fmla="*/ 103 w 407"/>
                  <a:gd name="T5" fmla="*/ 163 h 163"/>
                  <a:gd name="T6" fmla="*/ 171 w 407"/>
                  <a:gd name="T7" fmla="*/ 0 h 163"/>
                  <a:gd name="T8" fmla="*/ 239 w 407"/>
                  <a:gd name="T9" fmla="*/ 163 h 163"/>
                  <a:gd name="T10" fmla="*/ 306 w 407"/>
                  <a:gd name="T11" fmla="*/ 0 h 163"/>
                  <a:gd name="T12" fmla="*/ 374 w 407"/>
                  <a:gd name="T13" fmla="*/ 163 h 163"/>
                  <a:gd name="T14" fmla="*/ 407 w 407"/>
                  <a:gd name="T15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" h="163">
                    <a:moveTo>
                      <a:pt x="0" y="82"/>
                    </a:moveTo>
                    <a:lnTo>
                      <a:pt x="35" y="0"/>
                    </a:lnTo>
                    <a:lnTo>
                      <a:pt x="103" y="163"/>
                    </a:lnTo>
                    <a:lnTo>
                      <a:pt x="171" y="0"/>
                    </a:lnTo>
                    <a:lnTo>
                      <a:pt x="239" y="163"/>
                    </a:lnTo>
                    <a:lnTo>
                      <a:pt x="306" y="0"/>
                    </a:lnTo>
                    <a:lnTo>
                      <a:pt x="374" y="163"/>
                    </a:lnTo>
                    <a:lnTo>
                      <a:pt x="407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 rot="10800000">
                <a:off x="7595702" y="2485692"/>
                <a:ext cx="183356" cy="139618"/>
              </a:xfrm>
              <a:custGeom>
                <a:avLst/>
                <a:gdLst>
                  <a:gd name="T0" fmla="*/ 0 w 407"/>
                  <a:gd name="T1" fmla="*/ 82 h 163"/>
                  <a:gd name="T2" fmla="*/ 35 w 407"/>
                  <a:gd name="T3" fmla="*/ 0 h 163"/>
                  <a:gd name="T4" fmla="*/ 103 w 407"/>
                  <a:gd name="T5" fmla="*/ 163 h 163"/>
                  <a:gd name="T6" fmla="*/ 171 w 407"/>
                  <a:gd name="T7" fmla="*/ 0 h 163"/>
                  <a:gd name="T8" fmla="*/ 239 w 407"/>
                  <a:gd name="T9" fmla="*/ 163 h 163"/>
                  <a:gd name="T10" fmla="*/ 306 w 407"/>
                  <a:gd name="T11" fmla="*/ 0 h 163"/>
                  <a:gd name="T12" fmla="*/ 374 w 407"/>
                  <a:gd name="T13" fmla="*/ 163 h 163"/>
                  <a:gd name="T14" fmla="*/ 407 w 407"/>
                  <a:gd name="T15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" h="163">
                    <a:moveTo>
                      <a:pt x="0" y="82"/>
                    </a:moveTo>
                    <a:lnTo>
                      <a:pt x="35" y="0"/>
                    </a:lnTo>
                    <a:lnTo>
                      <a:pt x="103" y="163"/>
                    </a:lnTo>
                    <a:lnTo>
                      <a:pt x="171" y="0"/>
                    </a:lnTo>
                    <a:lnTo>
                      <a:pt x="239" y="163"/>
                    </a:lnTo>
                    <a:lnTo>
                      <a:pt x="306" y="0"/>
                    </a:lnTo>
                    <a:lnTo>
                      <a:pt x="374" y="163"/>
                    </a:lnTo>
                    <a:lnTo>
                      <a:pt x="407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949647" y="2572969"/>
              <a:ext cx="648437" cy="1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02500" y="2570988"/>
              <a:ext cx="648437" cy="1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7" idx="0"/>
            </p:cNvCxnSpPr>
            <p:nvPr/>
          </p:nvCxnSpPr>
          <p:spPr>
            <a:xfrm>
              <a:off x="8591224" y="2594482"/>
              <a:ext cx="0" cy="8442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91224" y="4288422"/>
              <a:ext cx="0" cy="8442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484928" y="2581603"/>
              <a:ext cx="0" cy="301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507208" y="4817082"/>
              <a:ext cx="0" cy="301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502500" y="5128440"/>
              <a:ext cx="2095584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300076" y="2670219"/>
                  <a:ext cx="559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0076" y="2670219"/>
                  <a:ext cx="559486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970352" y="3594988"/>
                  <a:ext cx="559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0352" y="3594988"/>
                  <a:ext cx="559486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0989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5502605" y="5230611"/>
              <a:ext cx="449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Rotor Equivalent Circuit at any slip (s)</a:t>
              </a:r>
              <a:endParaRPr lang="en-US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V="1">
            <a:off x="6792795" y="3852832"/>
            <a:ext cx="728467" cy="58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current and power factor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Rotor Impedance </a:t>
                </a:r>
                <a:r>
                  <a:rPr lang="en-US" sz="2400" dirty="0"/>
                  <a:t>per phase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−−−(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Rotor current per phase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−−−(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Rotor power factor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−−−(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768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current and power factor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Equation (5) can be written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4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current and power factor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(1−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−−−(7)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/>
                  <a:t>According to </a:t>
                </a:r>
                <a:r>
                  <a:rPr lang="en-US" sz="2400" dirty="0" err="1"/>
                  <a:t>eq</a:t>
                </a:r>
                <a:r>
                  <a:rPr lang="en-US" sz="2400" dirty="0"/>
                  <a:t>(7), now the equivalent circuit of rotor will be </a:t>
                </a:r>
                <a:r>
                  <a:rPr lang="en-US" sz="2400" dirty="0" smtClean="0"/>
                  <a:t>as shown on next figure, 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𝐹𝑖𝑐𝑡𝑖𝑡𝑖𝑜𝑢𝑠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𝑅𝑒𝑠𝑖𝑠𝑡𝑎𝑛𝑐𝑒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𝐸𝑞𝑢𝑖𝑣𝑎𝑙𝑒𝑛𝑡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𝑀𝑒𝑐h𝑎𝑛𝑖𝑐𝑎𝑙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𝐿𝑜𝑎𝑑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𝑀𝑜𝑡𝑜𝑟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6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current and power factor …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772698" y="2355116"/>
            <a:ext cx="5860698" cy="3234972"/>
            <a:chOff x="4416642" y="2033144"/>
            <a:chExt cx="5860698" cy="3234972"/>
          </a:xfrm>
        </p:grpSpPr>
        <p:grpSp>
          <p:nvGrpSpPr>
            <p:cNvPr id="4" name="Group 3"/>
            <p:cNvGrpSpPr/>
            <p:nvPr/>
          </p:nvGrpSpPr>
          <p:grpSpPr>
            <a:xfrm>
              <a:off x="4416642" y="2116428"/>
              <a:ext cx="5860698" cy="3151688"/>
              <a:chOff x="6026501" y="2472780"/>
              <a:chExt cx="5860698" cy="315168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460301" y="2882958"/>
                <a:ext cx="204731" cy="1934124"/>
                <a:chOff x="6486059" y="2895837"/>
                <a:chExt cx="204731" cy="1934124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 rot="5400000">
                  <a:off x="6199599" y="3182297"/>
                  <a:ext cx="772435" cy="199515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 rot="5400000">
                  <a:off x="6204815" y="3763826"/>
                  <a:ext cx="772435" cy="199515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3"/>
                <p:cNvSpPr>
                  <a:spLocks/>
                </p:cNvSpPr>
                <p:nvPr/>
              </p:nvSpPr>
              <p:spPr bwMode="auto">
                <a:xfrm rot="5400000">
                  <a:off x="6202922" y="4343986"/>
                  <a:ext cx="772435" cy="199515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608354" y="3667101"/>
                    <a:ext cx="55948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8354" y="3667101"/>
                    <a:ext cx="559486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7150937" y="2472780"/>
                <a:ext cx="798709" cy="218402"/>
                <a:chOff x="7412346" y="2476085"/>
                <a:chExt cx="366712" cy="149225"/>
              </a:xfrm>
            </p:grpSpPr>
            <p:sp>
              <p:nvSpPr>
                <p:cNvPr id="19" name="Freeform 6"/>
                <p:cNvSpPr>
                  <a:spLocks/>
                </p:cNvSpPr>
                <p:nvPr/>
              </p:nvSpPr>
              <p:spPr bwMode="auto">
                <a:xfrm rot="10800000">
                  <a:off x="7412346" y="2476085"/>
                  <a:ext cx="183356" cy="139618"/>
                </a:xfrm>
                <a:custGeom>
                  <a:avLst/>
                  <a:gdLst>
                    <a:gd name="T0" fmla="*/ 0 w 407"/>
                    <a:gd name="T1" fmla="*/ 82 h 163"/>
                    <a:gd name="T2" fmla="*/ 35 w 407"/>
                    <a:gd name="T3" fmla="*/ 0 h 163"/>
                    <a:gd name="T4" fmla="*/ 103 w 407"/>
                    <a:gd name="T5" fmla="*/ 163 h 163"/>
                    <a:gd name="T6" fmla="*/ 171 w 407"/>
                    <a:gd name="T7" fmla="*/ 0 h 163"/>
                    <a:gd name="T8" fmla="*/ 239 w 407"/>
                    <a:gd name="T9" fmla="*/ 163 h 163"/>
                    <a:gd name="T10" fmla="*/ 306 w 407"/>
                    <a:gd name="T11" fmla="*/ 0 h 163"/>
                    <a:gd name="T12" fmla="*/ 374 w 407"/>
                    <a:gd name="T13" fmla="*/ 163 h 163"/>
                    <a:gd name="T14" fmla="*/ 407 w 407"/>
                    <a:gd name="T15" fmla="*/ 82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7" h="163">
                      <a:moveTo>
                        <a:pt x="0" y="82"/>
                      </a:moveTo>
                      <a:lnTo>
                        <a:pt x="35" y="0"/>
                      </a:lnTo>
                      <a:lnTo>
                        <a:pt x="103" y="163"/>
                      </a:lnTo>
                      <a:lnTo>
                        <a:pt x="171" y="0"/>
                      </a:lnTo>
                      <a:lnTo>
                        <a:pt x="239" y="163"/>
                      </a:lnTo>
                      <a:lnTo>
                        <a:pt x="306" y="0"/>
                      </a:lnTo>
                      <a:lnTo>
                        <a:pt x="374" y="163"/>
                      </a:lnTo>
                      <a:lnTo>
                        <a:pt x="407" y="8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auto">
                <a:xfrm rot="10800000">
                  <a:off x="7595702" y="2485692"/>
                  <a:ext cx="183356" cy="139618"/>
                </a:xfrm>
                <a:custGeom>
                  <a:avLst/>
                  <a:gdLst>
                    <a:gd name="T0" fmla="*/ 0 w 407"/>
                    <a:gd name="T1" fmla="*/ 82 h 163"/>
                    <a:gd name="T2" fmla="*/ 35 w 407"/>
                    <a:gd name="T3" fmla="*/ 0 h 163"/>
                    <a:gd name="T4" fmla="*/ 103 w 407"/>
                    <a:gd name="T5" fmla="*/ 163 h 163"/>
                    <a:gd name="T6" fmla="*/ 171 w 407"/>
                    <a:gd name="T7" fmla="*/ 0 h 163"/>
                    <a:gd name="T8" fmla="*/ 239 w 407"/>
                    <a:gd name="T9" fmla="*/ 163 h 163"/>
                    <a:gd name="T10" fmla="*/ 306 w 407"/>
                    <a:gd name="T11" fmla="*/ 0 h 163"/>
                    <a:gd name="T12" fmla="*/ 374 w 407"/>
                    <a:gd name="T13" fmla="*/ 163 h 163"/>
                    <a:gd name="T14" fmla="*/ 407 w 407"/>
                    <a:gd name="T15" fmla="*/ 82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7" h="163">
                      <a:moveTo>
                        <a:pt x="0" y="82"/>
                      </a:moveTo>
                      <a:lnTo>
                        <a:pt x="35" y="0"/>
                      </a:lnTo>
                      <a:lnTo>
                        <a:pt x="103" y="163"/>
                      </a:lnTo>
                      <a:lnTo>
                        <a:pt x="171" y="0"/>
                      </a:lnTo>
                      <a:lnTo>
                        <a:pt x="239" y="163"/>
                      </a:lnTo>
                      <a:lnTo>
                        <a:pt x="306" y="0"/>
                      </a:lnTo>
                      <a:lnTo>
                        <a:pt x="374" y="163"/>
                      </a:lnTo>
                      <a:lnTo>
                        <a:pt x="407" y="8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7949647" y="2572969"/>
                <a:ext cx="648437" cy="1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502500" y="2570988"/>
                <a:ext cx="648437" cy="1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9913198" y="2541276"/>
                <a:ext cx="0" cy="8442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913197" y="4209458"/>
                <a:ext cx="0" cy="9189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484928" y="2581603"/>
                <a:ext cx="0" cy="30135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507208" y="4817082"/>
                <a:ext cx="0" cy="30135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502500" y="5128442"/>
                <a:ext cx="341933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300076" y="2670219"/>
                    <a:ext cx="55948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0076" y="2670219"/>
                    <a:ext cx="559486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322476" y="3522520"/>
                    <a:ext cx="1564723" cy="815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22476" y="3522520"/>
                    <a:ext cx="1564723" cy="81567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/>
              <p:cNvSpPr txBox="1"/>
              <p:nvPr/>
            </p:nvSpPr>
            <p:spPr>
              <a:xfrm>
                <a:off x="6026501" y="5255136"/>
                <a:ext cx="4494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Rotor Equivalent Circuit at any slip (s)</a:t>
                </a:r>
                <a:endParaRPr lang="en-US" dirty="0"/>
              </a:p>
            </p:txBody>
          </p:sp>
        </p:grpSp>
        <p:sp>
          <p:nvSpPr>
            <p:cNvPr id="24" name="Freeform 4"/>
            <p:cNvSpPr>
              <a:spLocks/>
            </p:cNvSpPr>
            <p:nvPr/>
          </p:nvSpPr>
          <p:spPr bwMode="auto">
            <a:xfrm>
              <a:off x="6988225" y="2033144"/>
              <a:ext cx="849679" cy="199515"/>
            </a:xfrm>
            <a:custGeom>
              <a:avLst/>
              <a:gdLst>
                <a:gd name="T0" fmla="*/ 0 w 2880"/>
                <a:gd name="T1" fmla="*/ 180 h 210"/>
                <a:gd name="T2" fmla="*/ 360 w 2880"/>
                <a:gd name="T3" fmla="*/ 0 h 210"/>
                <a:gd name="T4" fmla="*/ 720 w 2880"/>
                <a:gd name="T5" fmla="*/ 180 h 210"/>
                <a:gd name="T6" fmla="*/ 540 w 2880"/>
                <a:gd name="T7" fmla="*/ 180 h 210"/>
                <a:gd name="T8" fmla="*/ 913 w 2880"/>
                <a:gd name="T9" fmla="*/ 0 h 210"/>
                <a:gd name="T10" fmla="*/ 1260 w 2880"/>
                <a:gd name="T11" fmla="*/ 180 h 210"/>
                <a:gd name="T12" fmla="*/ 1080 w 2880"/>
                <a:gd name="T13" fmla="*/ 180 h 210"/>
                <a:gd name="T14" fmla="*/ 1440 w 2880"/>
                <a:gd name="T15" fmla="*/ 0 h 210"/>
                <a:gd name="T16" fmla="*/ 1800 w 2880"/>
                <a:gd name="T17" fmla="*/ 180 h 210"/>
                <a:gd name="T18" fmla="*/ 1620 w 2880"/>
                <a:gd name="T19" fmla="*/ 180 h 210"/>
                <a:gd name="T20" fmla="*/ 1980 w 2880"/>
                <a:gd name="T21" fmla="*/ 0 h 210"/>
                <a:gd name="T22" fmla="*/ 2385 w 2880"/>
                <a:gd name="T23" fmla="*/ 180 h 210"/>
                <a:gd name="T24" fmla="*/ 2171 w 2880"/>
                <a:gd name="T25" fmla="*/ 180 h 210"/>
                <a:gd name="T26" fmla="*/ 2520 w 2880"/>
                <a:gd name="T27" fmla="*/ 0 h 210"/>
                <a:gd name="T28" fmla="*/ 2880 w 2880"/>
                <a:gd name="T29" fmla="*/ 18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0" h="210">
                  <a:moveTo>
                    <a:pt x="0" y="180"/>
                  </a:moveTo>
                  <a:cubicBezTo>
                    <a:pt x="120" y="90"/>
                    <a:pt x="240" y="0"/>
                    <a:pt x="360" y="0"/>
                  </a:cubicBezTo>
                  <a:cubicBezTo>
                    <a:pt x="480" y="0"/>
                    <a:pt x="690" y="150"/>
                    <a:pt x="720" y="180"/>
                  </a:cubicBezTo>
                  <a:cubicBezTo>
                    <a:pt x="750" y="210"/>
                    <a:pt x="508" y="210"/>
                    <a:pt x="540" y="180"/>
                  </a:cubicBezTo>
                  <a:cubicBezTo>
                    <a:pt x="572" y="150"/>
                    <a:pt x="793" y="0"/>
                    <a:pt x="913" y="0"/>
                  </a:cubicBezTo>
                  <a:cubicBezTo>
                    <a:pt x="1033" y="0"/>
                    <a:pt x="1232" y="150"/>
                    <a:pt x="1260" y="180"/>
                  </a:cubicBezTo>
                  <a:cubicBezTo>
                    <a:pt x="1288" y="210"/>
                    <a:pt x="1050" y="210"/>
                    <a:pt x="1080" y="180"/>
                  </a:cubicBezTo>
                  <a:cubicBezTo>
                    <a:pt x="1110" y="150"/>
                    <a:pt x="1320" y="0"/>
                    <a:pt x="1440" y="0"/>
                  </a:cubicBezTo>
                  <a:cubicBezTo>
                    <a:pt x="1560" y="0"/>
                    <a:pt x="1770" y="150"/>
                    <a:pt x="1800" y="180"/>
                  </a:cubicBezTo>
                  <a:cubicBezTo>
                    <a:pt x="1830" y="210"/>
                    <a:pt x="1590" y="210"/>
                    <a:pt x="1620" y="180"/>
                  </a:cubicBezTo>
                  <a:cubicBezTo>
                    <a:pt x="1650" y="150"/>
                    <a:pt x="1853" y="0"/>
                    <a:pt x="1980" y="0"/>
                  </a:cubicBezTo>
                  <a:cubicBezTo>
                    <a:pt x="2107" y="0"/>
                    <a:pt x="2353" y="150"/>
                    <a:pt x="2385" y="180"/>
                  </a:cubicBezTo>
                  <a:cubicBezTo>
                    <a:pt x="2417" y="210"/>
                    <a:pt x="2149" y="210"/>
                    <a:pt x="2171" y="180"/>
                  </a:cubicBezTo>
                  <a:cubicBezTo>
                    <a:pt x="2193" y="150"/>
                    <a:pt x="2402" y="0"/>
                    <a:pt x="2520" y="0"/>
                  </a:cubicBezTo>
                  <a:cubicBezTo>
                    <a:pt x="2638" y="0"/>
                    <a:pt x="2820" y="150"/>
                    <a:pt x="2880" y="180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 rot="5400000">
              <a:off x="7905595" y="3331671"/>
              <a:ext cx="798710" cy="218402"/>
              <a:chOff x="9693614" y="2673385"/>
              <a:chExt cx="798710" cy="218402"/>
            </a:xfrm>
          </p:grpSpPr>
          <p:sp>
            <p:nvSpPr>
              <p:cNvPr id="26" name="Freeform 6"/>
              <p:cNvSpPr>
                <a:spLocks/>
              </p:cNvSpPr>
              <p:nvPr/>
            </p:nvSpPr>
            <p:spPr bwMode="auto">
              <a:xfrm rot="10800000">
                <a:off x="9693614" y="2673385"/>
                <a:ext cx="399355" cy="204341"/>
              </a:xfrm>
              <a:custGeom>
                <a:avLst/>
                <a:gdLst>
                  <a:gd name="T0" fmla="*/ 0 w 407"/>
                  <a:gd name="T1" fmla="*/ 82 h 163"/>
                  <a:gd name="T2" fmla="*/ 35 w 407"/>
                  <a:gd name="T3" fmla="*/ 0 h 163"/>
                  <a:gd name="T4" fmla="*/ 103 w 407"/>
                  <a:gd name="T5" fmla="*/ 163 h 163"/>
                  <a:gd name="T6" fmla="*/ 171 w 407"/>
                  <a:gd name="T7" fmla="*/ 0 h 163"/>
                  <a:gd name="T8" fmla="*/ 239 w 407"/>
                  <a:gd name="T9" fmla="*/ 163 h 163"/>
                  <a:gd name="T10" fmla="*/ 306 w 407"/>
                  <a:gd name="T11" fmla="*/ 0 h 163"/>
                  <a:gd name="T12" fmla="*/ 374 w 407"/>
                  <a:gd name="T13" fmla="*/ 163 h 163"/>
                  <a:gd name="T14" fmla="*/ 407 w 407"/>
                  <a:gd name="T15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" h="163">
                    <a:moveTo>
                      <a:pt x="0" y="82"/>
                    </a:moveTo>
                    <a:lnTo>
                      <a:pt x="35" y="0"/>
                    </a:lnTo>
                    <a:lnTo>
                      <a:pt x="103" y="163"/>
                    </a:lnTo>
                    <a:lnTo>
                      <a:pt x="171" y="0"/>
                    </a:lnTo>
                    <a:lnTo>
                      <a:pt x="239" y="163"/>
                    </a:lnTo>
                    <a:lnTo>
                      <a:pt x="306" y="0"/>
                    </a:lnTo>
                    <a:lnTo>
                      <a:pt x="374" y="163"/>
                    </a:lnTo>
                    <a:lnTo>
                      <a:pt x="407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 rot="10800000">
                <a:off x="10092969" y="2687446"/>
                <a:ext cx="399355" cy="204341"/>
              </a:xfrm>
              <a:custGeom>
                <a:avLst/>
                <a:gdLst>
                  <a:gd name="T0" fmla="*/ 0 w 407"/>
                  <a:gd name="T1" fmla="*/ 82 h 163"/>
                  <a:gd name="T2" fmla="*/ 35 w 407"/>
                  <a:gd name="T3" fmla="*/ 0 h 163"/>
                  <a:gd name="T4" fmla="*/ 103 w 407"/>
                  <a:gd name="T5" fmla="*/ 163 h 163"/>
                  <a:gd name="T6" fmla="*/ 171 w 407"/>
                  <a:gd name="T7" fmla="*/ 0 h 163"/>
                  <a:gd name="T8" fmla="*/ 239 w 407"/>
                  <a:gd name="T9" fmla="*/ 163 h 163"/>
                  <a:gd name="T10" fmla="*/ 306 w 407"/>
                  <a:gd name="T11" fmla="*/ 0 h 163"/>
                  <a:gd name="T12" fmla="*/ 374 w 407"/>
                  <a:gd name="T13" fmla="*/ 163 h 163"/>
                  <a:gd name="T14" fmla="*/ 407 w 407"/>
                  <a:gd name="T15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" h="163">
                    <a:moveTo>
                      <a:pt x="0" y="82"/>
                    </a:moveTo>
                    <a:lnTo>
                      <a:pt x="35" y="0"/>
                    </a:lnTo>
                    <a:lnTo>
                      <a:pt x="103" y="163"/>
                    </a:lnTo>
                    <a:lnTo>
                      <a:pt x="171" y="0"/>
                    </a:lnTo>
                    <a:lnTo>
                      <a:pt x="239" y="163"/>
                    </a:lnTo>
                    <a:lnTo>
                      <a:pt x="306" y="0"/>
                    </a:lnTo>
                    <a:lnTo>
                      <a:pt x="374" y="163"/>
                    </a:lnTo>
                    <a:lnTo>
                      <a:pt x="407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237832" y="2262874"/>
                  <a:ext cx="559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7832" y="2262874"/>
                  <a:ext cx="559486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>
            <a:xfrm>
              <a:off x="7837904" y="2186200"/>
              <a:ext cx="4654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938843" y="3382707"/>
              <a:ext cx="718151" cy="3415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42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Rotor Torque(T)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9352" y="2146479"/>
                <a:ext cx="10525260" cy="377762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Rotor torque will proportional to the followings 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sz="2200" dirty="0" smtClean="0"/>
                  <a:t>Rotor current per phase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sz="2200" dirty="0" smtClean="0"/>
                  <a:t>Stator flux per phase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 lvl="1">
                  <a:buFont typeface="+mj-lt"/>
                  <a:buAutoNum type="arabicPeriod"/>
                </a:pPr>
                <a:r>
                  <a:rPr lang="en-US" sz="2200" dirty="0" smtClean="0"/>
                  <a:t>Rotor power factor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𝐶𝑜𝑠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</a:t>
                </a:r>
              </a:p>
              <a:p>
                <a:pPr marL="457200" lvl="1" indent="0">
                  <a:buNone/>
                </a:pP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		(Stator voltage per phase)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							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		(Rotor </a:t>
                </a:r>
                <a:r>
                  <a:rPr lang="en-US" sz="2400" dirty="0">
                    <a:ea typeface="Cambria Math" panose="02040503050406030204" pitchFamily="18" charset="0"/>
                  </a:rPr>
                  <a:t>voltage per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phase,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)</a:t>
                </a:r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buFont typeface="+mj-lt"/>
                  <a:buAutoNum type="arabicPeriod"/>
                </a:pPr>
                <a:endParaRPr lang="en-US" sz="2400" dirty="0" smtClean="0"/>
              </a:p>
              <a:p>
                <a:pPr>
                  <a:buFont typeface="+mj-lt"/>
                  <a:buAutoNum type="arabicPeriod"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9352" y="2146479"/>
                <a:ext cx="10525260" cy="3777622"/>
              </a:xfrm>
              <a:blipFill rotWithShape="0">
                <a:blip r:embed="rId2"/>
                <a:stretch>
                  <a:fillRect l="-811" t="-1290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82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Torque(T)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1787" y="2085304"/>
                <a:ext cx="8915400" cy="3777622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−−−(1)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Torque under running condition (at any slip ‘s’):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We know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𝑠𝑋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Put these values in </a:t>
                </a:r>
                <a:r>
                  <a:rPr lang="en-US" sz="2400" dirty="0" err="1" smtClean="0"/>
                  <a:t>eq</a:t>
                </a:r>
                <a:r>
                  <a:rPr lang="en-US" sz="2400" dirty="0" smtClean="0"/>
                  <a:t>(1)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1787" y="2085304"/>
                <a:ext cx="8915400" cy="3777622"/>
              </a:xfrm>
              <a:blipFill rotWithShape="0">
                <a:blip r:embed="rId2"/>
                <a:stretch>
                  <a:fillRect l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Torque(T)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ar-A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  <m:t>𝑠𝐸</m:t>
                                  </m:r>
                                </m:e>
                                <m:sub>
                                  <m: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  <m:t>𝑠𝑋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ar-AE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ar-AE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ar-AE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ar-AE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−−−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Starting torque: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	At starting slip  s=1, put in </a:t>
                </a:r>
                <a:r>
                  <a:rPr lang="en-US" sz="2400" dirty="0" err="1" smtClean="0"/>
                  <a:t>eq</a:t>
                </a:r>
                <a:r>
                  <a:rPr lang="en-US" sz="2400" dirty="0" smtClean="0"/>
                  <a:t>(2)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−−−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02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Torque(T)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Condition for maximum running torque: </a:t>
            </a:r>
          </a:p>
          <a:p>
            <a:pPr marL="0" indent="0">
              <a:buNone/>
            </a:pPr>
            <a:r>
              <a:rPr lang="en-US" sz="2400" dirty="0" smtClean="0"/>
              <a:t>Rearrange </a:t>
            </a:r>
            <a:r>
              <a:rPr lang="en-US" sz="2400" dirty="0" err="1" smtClean="0"/>
              <a:t>eq</a:t>
            </a:r>
            <a:r>
              <a:rPr lang="en-US" sz="2400" dirty="0" smtClean="0"/>
              <a:t>(2)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34707" y="3069446"/>
                <a:ext cx="2024465" cy="1055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07" y="3069446"/>
                <a:ext cx="2024465" cy="10557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52508" y="4125184"/>
                <a:ext cx="2138342" cy="1055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08" y="4125184"/>
                <a:ext cx="2138342" cy="10557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6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Actual 3-phase </a:t>
            </a:r>
            <a:r>
              <a:rPr lang="en-US" dirty="0"/>
              <a:t>Wound Rotor Induction Motor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76" y="2236588"/>
            <a:ext cx="3668332" cy="3756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2725089"/>
            <a:ext cx="3547056" cy="310367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36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Rotor Torque(T)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010440" y="2339662"/>
                <a:ext cx="3762697" cy="925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----(4)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0440" y="2339662"/>
                <a:ext cx="3762697" cy="925318"/>
              </a:xfrm>
              <a:prstGeom prst="rect">
                <a:avLst/>
              </a:prstGeom>
              <a:blipFill rotWithShape="0">
                <a:blip r:embed="rId2"/>
                <a:stretch>
                  <a:fillRect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738744" y="3384716"/>
            <a:ext cx="3631003" cy="746688"/>
            <a:chOff x="5738744" y="3384716"/>
            <a:chExt cx="3631003" cy="746688"/>
          </a:xfrm>
        </p:grpSpPr>
        <p:sp>
          <p:nvSpPr>
            <p:cNvPr id="7" name="Left Brace 6"/>
            <p:cNvSpPr/>
            <p:nvPr/>
          </p:nvSpPr>
          <p:spPr>
            <a:xfrm rot="16200000">
              <a:off x="6072988" y="3050472"/>
              <a:ext cx="360609" cy="102909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5786" y="3669739"/>
              <a:ext cx="319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0,  for maxi torque 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44059" y="4221365"/>
                <a:ext cx="2822119" cy="65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So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59" y="4221365"/>
                <a:ext cx="2822119" cy="653384"/>
              </a:xfrm>
              <a:prstGeom prst="rect">
                <a:avLst/>
              </a:prstGeom>
              <a:blipFill rotWithShape="0">
                <a:blip r:embed="rId3"/>
                <a:stretch>
                  <a:fillRect l="-3240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68969" y="5021273"/>
                <a:ext cx="2569486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−−−(5)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969" y="5021273"/>
                <a:ext cx="2569486" cy="7518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60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Torque(T)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So maximum torque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				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−−−(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		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							It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Condition for maximum starting torque: put s=1 in </a:t>
                </a:r>
                <a:r>
                  <a:rPr lang="en-US" sz="2400" dirty="0" err="1" smtClean="0"/>
                  <a:t>eq</a:t>
                </a:r>
                <a:r>
                  <a:rPr lang="en-US" sz="2400" dirty="0" smtClean="0"/>
                  <a:t>(5)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			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5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Torque-Speed &amp; Torque-Slip Characteristics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We know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When s = 0, T = 0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When s is 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				</a:t>
                </a:r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𝑁𝑒𝑔𝑙𝑒𝑐𝑡𝑖𝑛𝑔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When s is </a:t>
                </a:r>
                <a:r>
                  <a:rPr lang="en-US" sz="2400" dirty="0" smtClean="0"/>
                  <a:t>high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/>
                  <a:t>		</a:t>
                </a:r>
                <a:r>
                  <a:rPr lang="en-US" sz="2000" dirty="0"/>
                  <a:t>		</a:t>
                </a: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𝑁𝑒𝑔𝑙𝑒𝑐𝑡𝑖𝑛𝑔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200" dirty="0" smtClean="0"/>
                  <a:t>So torque-slip characteristic will be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6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Torque-Speed &amp; Torque-Slip </a:t>
            </a:r>
            <a:r>
              <a:rPr lang="en-US" dirty="0" smtClean="0"/>
              <a:t>Characteristics…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51538" y="5782614"/>
            <a:ext cx="5497133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451538" y="2498502"/>
            <a:ext cx="0" cy="328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962959" y="2498502"/>
            <a:ext cx="0" cy="328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5826" y="3120377"/>
            <a:ext cx="5497133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457575" y="3140960"/>
            <a:ext cx="5505320" cy="2631190"/>
          </a:xfrm>
          <a:custGeom>
            <a:avLst/>
            <a:gdLst>
              <a:gd name="connsiteX0" fmla="*/ 0 w 5524500"/>
              <a:gd name="connsiteY0" fmla="*/ 2631190 h 2631190"/>
              <a:gd name="connsiteX1" fmla="*/ 838200 w 5524500"/>
              <a:gd name="connsiteY1" fmla="*/ 430915 h 2631190"/>
              <a:gd name="connsiteX2" fmla="*/ 1704975 w 5524500"/>
              <a:gd name="connsiteY2" fmla="*/ 2290 h 2631190"/>
              <a:gd name="connsiteX3" fmla="*/ 2981325 w 5524500"/>
              <a:gd name="connsiteY3" fmla="*/ 488065 h 2631190"/>
              <a:gd name="connsiteX4" fmla="*/ 4391025 w 5524500"/>
              <a:gd name="connsiteY4" fmla="*/ 888115 h 2631190"/>
              <a:gd name="connsiteX5" fmla="*/ 5524500 w 5524500"/>
              <a:gd name="connsiteY5" fmla="*/ 1069090 h 263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4500" h="2631190">
                <a:moveTo>
                  <a:pt x="0" y="2631190"/>
                </a:moveTo>
                <a:cubicBezTo>
                  <a:pt x="277019" y="1750127"/>
                  <a:pt x="554038" y="869065"/>
                  <a:pt x="838200" y="430915"/>
                </a:cubicBezTo>
                <a:cubicBezTo>
                  <a:pt x="1122362" y="-7235"/>
                  <a:pt x="1347788" y="-7235"/>
                  <a:pt x="1704975" y="2290"/>
                </a:cubicBezTo>
                <a:cubicBezTo>
                  <a:pt x="2062162" y="11815"/>
                  <a:pt x="2533650" y="340428"/>
                  <a:pt x="2981325" y="488065"/>
                </a:cubicBezTo>
                <a:cubicBezTo>
                  <a:pt x="3429000" y="635702"/>
                  <a:pt x="3967163" y="791277"/>
                  <a:pt x="4391025" y="888115"/>
                </a:cubicBezTo>
                <a:cubicBezTo>
                  <a:pt x="4814888" y="984952"/>
                  <a:pt x="5169694" y="1027021"/>
                  <a:pt x="5524500" y="106909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67101" y="3141065"/>
            <a:ext cx="5495794" cy="2640610"/>
          </a:xfrm>
          <a:custGeom>
            <a:avLst/>
            <a:gdLst>
              <a:gd name="connsiteX0" fmla="*/ 0 w 5476875"/>
              <a:gd name="connsiteY0" fmla="*/ 2640610 h 2640610"/>
              <a:gd name="connsiteX1" fmla="*/ 942975 w 5476875"/>
              <a:gd name="connsiteY1" fmla="*/ 649885 h 2640610"/>
              <a:gd name="connsiteX2" fmla="*/ 2009775 w 5476875"/>
              <a:gd name="connsiteY2" fmla="*/ 2185 h 2640610"/>
              <a:gd name="connsiteX3" fmla="*/ 3486150 w 5476875"/>
              <a:gd name="connsiteY3" fmla="*/ 449860 h 2640610"/>
              <a:gd name="connsiteX4" fmla="*/ 4629150 w 5476875"/>
              <a:gd name="connsiteY4" fmla="*/ 745135 h 2640610"/>
              <a:gd name="connsiteX5" fmla="*/ 5476875 w 5476875"/>
              <a:gd name="connsiteY5" fmla="*/ 888010 h 264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75" h="2640610">
                <a:moveTo>
                  <a:pt x="0" y="2640610"/>
                </a:moveTo>
                <a:cubicBezTo>
                  <a:pt x="304006" y="1865116"/>
                  <a:pt x="608013" y="1089622"/>
                  <a:pt x="942975" y="649885"/>
                </a:cubicBezTo>
                <a:cubicBezTo>
                  <a:pt x="1277937" y="210148"/>
                  <a:pt x="1585913" y="35522"/>
                  <a:pt x="2009775" y="2185"/>
                </a:cubicBezTo>
                <a:cubicBezTo>
                  <a:pt x="2433638" y="-31153"/>
                  <a:pt x="3049588" y="326035"/>
                  <a:pt x="3486150" y="449860"/>
                </a:cubicBezTo>
                <a:cubicBezTo>
                  <a:pt x="3922712" y="573685"/>
                  <a:pt x="4297363" y="672110"/>
                  <a:pt x="4629150" y="745135"/>
                </a:cubicBezTo>
                <a:cubicBezTo>
                  <a:pt x="4960937" y="818160"/>
                  <a:pt x="5218906" y="853085"/>
                  <a:pt x="5476875" y="888010"/>
                </a:cubicBezTo>
              </a:path>
            </a:pathLst>
          </a:custGeom>
          <a:ln w="2540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448050" y="3128095"/>
            <a:ext cx="5514909" cy="2663105"/>
          </a:xfrm>
          <a:custGeom>
            <a:avLst/>
            <a:gdLst>
              <a:gd name="connsiteX0" fmla="*/ 0 w 5534025"/>
              <a:gd name="connsiteY0" fmla="*/ 2663105 h 2663105"/>
              <a:gd name="connsiteX1" fmla="*/ 1285875 w 5534025"/>
              <a:gd name="connsiteY1" fmla="*/ 729530 h 2663105"/>
              <a:gd name="connsiteX2" fmla="*/ 2676525 w 5534025"/>
              <a:gd name="connsiteY2" fmla="*/ 5630 h 2663105"/>
              <a:gd name="connsiteX3" fmla="*/ 4067175 w 5534025"/>
              <a:gd name="connsiteY3" fmla="*/ 405680 h 2663105"/>
              <a:gd name="connsiteX4" fmla="*/ 5534025 w 5534025"/>
              <a:gd name="connsiteY4" fmla="*/ 634280 h 266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025" h="2663105">
                <a:moveTo>
                  <a:pt x="0" y="2663105"/>
                </a:moveTo>
                <a:cubicBezTo>
                  <a:pt x="419894" y="1917773"/>
                  <a:pt x="839788" y="1172442"/>
                  <a:pt x="1285875" y="729530"/>
                </a:cubicBezTo>
                <a:cubicBezTo>
                  <a:pt x="1731962" y="286618"/>
                  <a:pt x="2212975" y="59605"/>
                  <a:pt x="2676525" y="5630"/>
                </a:cubicBezTo>
                <a:cubicBezTo>
                  <a:pt x="3140075" y="-48345"/>
                  <a:pt x="3590925" y="300905"/>
                  <a:pt x="4067175" y="405680"/>
                </a:cubicBezTo>
                <a:cubicBezTo>
                  <a:pt x="4543425" y="510455"/>
                  <a:pt x="5038725" y="572367"/>
                  <a:pt x="5534025" y="634280"/>
                </a:cubicBezTo>
              </a:path>
            </a:pathLst>
          </a:custGeom>
          <a:ln w="22225">
            <a:solidFill>
              <a:srgbClr val="FFC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448050" y="3143250"/>
            <a:ext cx="5514975" cy="2628900"/>
          </a:xfrm>
          <a:custGeom>
            <a:avLst/>
            <a:gdLst>
              <a:gd name="connsiteX0" fmla="*/ 0 w 5514975"/>
              <a:gd name="connsiteY0" fmla="*/ 2628900 h 2628900"/>
              <a:gd name="connsiteX1" fmla="*/ 2390775 w 5514975"/>
              <a:gd name="connsiteY1" fmla="*/ 857250 h 2628900"/>
              <a:gd name="connsiteX2" fmla="*/ 4181475 w 5514975"/>
              <a:gd name="connsiteY2" fmla="*/ 171450 h 2628900"/>
              <a:gd name="connsiteX3" fmla="*/ 5514975 w 5514975"/>
              <a:gd name="connsiteY3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4975" h="2628900">
                <a:moveTo>
                  <a:pt x="0" y="2628900"/>
                </a:moveTo>
                <a:cubicBezTo>
                  <a:pt x="846931" y="1947862"/>
                  <a:pt x="1693863" y="1266825"/>
                  <a:pt x="2390775" y="857250"/>
                </a:cubicBezTo>
                <a:cubicBezTo>
                  <a:pt x="3087688" y="447675"/>
                  <a:pt x="3660775" y="314325"/>
                  <a:pt x="4181475" y="171450"/>
                </a:cubicBezTo>
                <a:cubicBezTo>
                  <a:pt x="4702175" y="28575"/>
                  <a:pt x="5108575" y="14287"/>
                  <a:pt x="5514975" y="0"/>
                </a:cubicBezTo>
              </a:path>
            </a:pathLst>
          </a:custGeom>
          <a:ln w="22225">
            <a:solidFill>
              <a:schemeClr val="accent5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95525" y="2498502"/>
            <a:ext cx="104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Torque</a:t>
            </a:r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343275" y="5796830"/>
            <a:ext cx="5838825" cy="409635"/>
            <a:chOff x="3343275" y="5796830"/>
            <a:chExt cx="5838825" cy="409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76229" y="5806355"/>
                  <a:ext cx="1047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Slip s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229" y="5806355"/>
                  <a:ext cx="1047750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5814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3343275" y="5806355"/>
              <a:ext cx="400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82050" y="5796830"/>
              <a:ext cx="400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219132" y="2920322"/>
            <a:ext cx="1758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 Torque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932608" y="2537140"/>
            <a:ext cx="0" cy="11075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48050" y="2712868"/>
            <a:ext cx="1484558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7563" y="2010061"/>
            <a:ext cx="175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Operating Region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160261" y="1987188"/>
            <a:ext cx="175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Unstable Region</a:t>
            </a:r>
            <a:endParaRPr lang="en-US" sz="20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932608" y="2712868"/>
            <a:ext cx="401606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343275" y="6240670"/>
            <a:ext cx="5838825" cy="409635"/>
            <a:chOff x="3343275" y="5796830"/>
            <a:chExt cx="5838825" cy="409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676229" y="5806355"/>
                  <a:ext cx="16103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US" sz="2000" dirty="0" smtClean="0"/>
                    <a:t>Speed 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229" y="5806355"/>
                  <a:ext cx="1610396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343275" y="5806355"/>
                  <a:ext cx="4000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275" y="5806355"/>
                  <a:ext cx="400050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8782050" y="5796830"/>
              <a:ext cx="400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29188" y="3644723"/>
                <a:ext cx="4555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188" y="3644723"/>
                <a:ext cx="45558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38714" y="3325692"/>
                <a:ext cx="4555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714" y="3325692"/>
                <a:ext cx="45558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453239" y="2740955"/>
                <a:ext cx="4555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239" y="2740955"/>
                <a:ext cx="455589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13514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447853" y="4146196"/>
                <a:ext cx="4663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853" y="4146196"/>
                <a:ext cx="466359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16468" y="4923509"/>
                <a:ext cx="3105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468" y="4923509"/>
                <a:ext cx="3105150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8982075" y="4044833"/>
            <a:ext cx="2522537" cy="400110"/>
            <a:chOff x="8982075" y="4044833"/>
            <a:chExt cx="2522537" cy="400110"/>
          </a:xfrm>
        </p:grpSpPr>
        <p:sp>
          <p:nvSpPr>
            <p:cNvPr id="26" name="TextBox 25"/>
            <p:cNvSpPr txBox="1"/>
            <p:nvPr/>
          </p:nvSpPr>
          <p:spPr>
            <a:xfrm>
              <a:off x="9190909" y="4044833"/>
              <a:ext cx="2313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Starting Torque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>
              <a:stCxn id="26" idx="1"/>
            </p:cNvCxnSpPr>
            <p:nvPr/>
          </p:nvCxnSpPr>
          <p:spPr>
            <a:xfrm flipH="1">
              <a:off x="8982075" y="4244888"/>
              <a:ext cx="208834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>
            <a:stCxn id="26" idx="1"/>
          </p:cNvCxnSpPr>
          <p:nvPr/>
        </p:nvCxnSpPr>
        <p:spPr>
          <a:xfrm flipH="1" flipV="1">
            <a:off x="8982075" y="4044833"/>
            <a:ext cx="208834" cy="20005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" idx="1"/>
          </p:cNvCxnSpPr>
          <p:nvPr/>
        </p:nvCxnSpPr>
        <p:spPr>
          <a:xfrm flipH="1" flipV="1">
            <a:off x="8981945" y="3777394"/>
            <a:ext cx="208964" cy="46749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6" idx="1"/>
          </p:cNvCxnSpPr>
          <p:nvPr/>
        </p:nvCxnSpPr>
        <p:spPr>
          <a:xfrm flipH="1" flipV="1">
            <a:off x="8962894" y="3140962"/>
            <a:ext cx="228015" cy="110392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050834" y="2476482"/>
            <a:ext cx="104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Torque</a:t>
            </a:r>
            <a:endParaRPr lang="en-US" sz="2000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4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16" grpId="0"/>
      <p:bldP spid="27" grpId="0"/>
      <p:bldP spid="28" grpId="0"/>
      <p:bldP spid="35" grpId="0"/>
      <p:bldP spid="37" grpId="0"/>
      <p:bldP spid="38" grpId="0"/>
      <p:bldP spid="39" grpId="0"/>
      <p:bldP spid="40" grpId="0"/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of starter in 3 phase 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 smtClean="0"/>
                  <a:t>At the instant of starting, </a:t>
                </a:r>
                <a:r>
                  <a:rPr lang="en-US" sz="2000" dirty="0"/>
                  <a:t>a 3-phase induction motor is like a transformer whose secondary side is short circuited (slip s=1). </a:t>
                </a:r>
                <a:endParaRPr lang="en-US" sz="2000" dirty="0" smtClean="0"/>
              </a:p>
              <a:p>
                <a:r>
                  <a:rPr lang="en-US" sz="2000" dirty="0" smtClean="0"/>
                  <a:t>Induced EMF in rotor winding 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	(Very large)</a:t>
                </a:r>
              </a:p>
              <a:p>
                <a:r>
                  <a:rPr lang="en-US" sz="2000" dirty="0" smtClean="0"/>
                  <a:t>Large voltage in rotor will results in large current in rotor winding. </a:t>
                </a:r>
              </a:p>
              <a:p>
                <a:r>
                  <a:rPr lang="en-US" sz="2000" dirty="0" smtClean="0"/>
                  <a:t>This is circulate large current in stator winding (4 to 5 times of rated current).</a:t>
                </a:r>
              </a:p>
              <a:p>
                <a:r>
                  <a:rPr lang="en-US" sz="2000" dirty="0" smtClean="0"/>
                  <a:t>That </a:t>
                </a:r>
                <a:r>
                  <a:rPr lang="en-US" sz="2000" dirty="0"/>
                  <a:t>is why it draws a heavy current at the time of starting. </a:t>
                </a:r>
                <a:endParaRPr lang="en-US" sz="2000" dirty="0" smtClean="0"/>
              </a:p>
              <a:p>
                <a:r>
                  <a:rPr lang="en-US" sz="2000" dirty="0" smtClean="0"/>
                  <a:t>The </a:t>
                </a:r>
                <a:r>
                  <a:rPr lang="en-US" sz="2000" dirty="0"/>
                  <a:t>aim of starter is to reduce this heavy starting current. </a:t>
                </a:r>
                <a:endParaRPr lang="en-US" sz="2000" dirty="0" smtClean="0"/>
              </a:p>
              <a:p>
                <a:r>
                  <a:rPr lang="en-US" sz="2000" dirty="0" smtClean="0"/>
                  <a:t>This </a:t>
                </a:r>
                <a:r>
                  <a:rPr lang="en-US" sz="2000" dirty="0"/>
                  <a:t>can be achieved by reducing the applied voltage at the time of starting. </a:t>
                </a:r>
                <a:endParaRPr lang="en-IN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4" t="-806" b="-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1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Q1.	A </a:t>
            </a:r>
            <a:r>
              <a:rPr lang="en-US" dirty="0"/>
              <a:t>3-phase induction motor runs at 1140 rpm at full load when supplied with power from a 60 Hz, 3-phase </a:t>
            </a:r>
            <a:r>
              <a:rPr lang="en-US" dirty="0" smtClean="0"/>
              <a:t>line, </a:t>
            </a:r>
            <a:r>
              <a:rPr lang="en-US" dirty="0"/>
              <a:t>calculate	    	    	   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 </a:t>
            </a:r>
            <a:r>
              <a:rPr lang="en-US" dirty="0" smtClean="0"/>
              <a:t>No </a:t>
            </a:r>
            <a:r>
              <a:rPr lang="en-US" dirty="0"/>
              <a:t>of poles.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	</a:t>
            </a:r>
            <a:r>
              <a:rPr lang="en-US" dirty="0" smtClean="0"/>
              <a:t>Slip </a:t>
            </a:r>
            <a:r>
              <a:rPr lang="en-US" dirty="0"/>
              <a:t>at full load.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dirty="0"/>
              <a:t>Frequency of rotor voltage.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dirty="0"/>
              <a:t>Speed of rotor field with respect to rotor.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dirty="0"/>
              <a:t>Speed of rotor field with respect to stator and stator field.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dirty="0"/>
              <a:t>Speed of rotor at a slip of 10% and rotor frequency at this speed.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dirty="0"/>
              <a:t>If the applied voltage per phase is 230 V, find </a:t>
            </a:r>
            <a:r>
              <a:rPr lang="en-US" dirty="0" smtClean="0"/>
              <a:t>the </a:t>
            </a:r>
            <a:r>
              <a:rPr lang="en-US" dirty="0"/>
              <a:t>rotor induced </a:t>
            </a:r>
            <a:r>
              <a:rPr lang="en-US" dirty="0" err="1"/>
              <a:t>emf</a:t>
            </a:r>
            <a:r>
              <a:rPr lang="en-US" dirty="0"/>
              <a:t> at stand still and at 10% slip, with stator to rotor turn ration of 1: 0.5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- (</a:t>
            </a:r>
            <a:r>
              <a:rPr lang="en-US" dirty="0" err="1"/>
              <a:t>i</a:t>
            </a:r>
            <a:r>
              <a:rPr lang="en-US" dirty="0"/>
              <a:t>) 1200 rpm, (ii) 5% (iii) 3 Hz (iv) 60 rpm (v) 0 rpm (vi) 1080 rpm, (vii) 11.5 V)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62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   Thanks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3" y="1905000"/>
            <a:ext cx="5679582" cy="42650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0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37" y="2133599"/>
            <a:ext cx="10551575" cy="43959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Three-phase induction motors are the most common and frequently encountered machines in industry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S</a:t>
            </a:r>
            <a:r>
              <a:rPr lang="en-US" sz="2600" dirty="0" smtClean="0"/>
              <a:t>imple </a:t>
            </a:r>
            <a:r>
              <a:rPr lang="en-US" sz="2600" dirty="0"/>
              <a:t>design, rugged, low-price, easy maintenance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Wide </a:t>
            </a:r>
            <a:r>
              <a:rPr lang="en-US" sz="2600" dirty="0"/>
              <a:t>range of power ratings: fractional horsepower to 10 MW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smtClean="0"/>
              <a:t>Run </a:t>
            </a:r>
            <a:r>
              <a:rPr lang="en-US" sz="2600" dirty="0"/>
              <a:t>essentially as constant speed from no-load to full load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It’s </a:t>
            </a:r>
            <a:r>
              <a:rPr lang="en-US" sz="2600" dirty="0"/>
              <a:t>speed depends on the frequency of the power </a:t>
            </a:r>
            <a:r>
              <a:rPr lang="en-US" sz="2600" dirty="0" smtClean="0"/>
              <a:t>source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85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Construction of 3-phase 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induction motor has two main parts: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Stator &amp; Rotor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400" b="1" dirty="0" smtClean="0"/>
              <a:t>Stator:  </a:t>
            </a:r>
            <a:r>
              <a:rPr lang="en-US" sz="2400" dirty="0"/>
              <a:t>stationary </a:t>
            </a:r>
            <a:r>
              <a:rPr lang="en-US" sz="2400" dirty="0" smtClean="0"/>
              <a:t>part  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200" dirty="0"/>
              <a:t>consisting of a steel frame that supports a hollow, cylindrical </a:t>
            </a:r>
            <a:r>
              <a:rPr lang="en-US" sz="2200" dirty="0" smtClean="0"/>
              <a:t>core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Laminated core</a:t>
            </a:r>
            <a:r>
              <a:rPr lang="en-US" sz="2200" dirty="0"/>
              <a:t>, </a:t>
            </a:r>
            <a:r>
              <a:rPr lang="en-US" sz="2200" dirty="0" smtClean="0"/>
              <a:t>having </a:t>
            </a:r>
            <a:r>
              <a:rPr lang="en-US" sz="2200" dirty="0"/>
              <a:t>a number of evenly spaced </a:t>
            </a:r>
            <a:r>
              <a:rPr lang="en-US" sz="2200" dirty="0" smtClean="0"/>
              <a:t>slots.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 3-phase stator winding in the slots. </a:t>
            </a:r>
            <a:endParaRPr lang="en-US" sz="2200" dirty="0"/>
          </a:p>
          <a:p>
            <a:pPr marL="342900" lvl="1" indent="-342900">
              <a:buFont typeface="+mj-lt"/>
              <a:buAutoNum type="arabicPeriod"/>
            </a:pPr>
            <a:endParaRPr lang="en-US" sz="2400" dirty="0"/>
          </a:p>
          <a:p>
            <a:pPr marL="342900" lvl="1" indent="-342900"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6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Construction of 3-phase </a:t>
            </a:r>
            <a:r>
              <a:rPr lang="en-CA" dirty="0" smtClean="0"/>
              <a:t>IM…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4204881" y="2065830"/>
            <a:ext cx="5134268" cy="4494999"/>
            <a:chOff x="4204881" y="2065830"/>
            <a:chExt cx="5134268" cy="4494999"/>
          </a:xfrm>
        </p:grpSpPr>
        <p:sp>
          <p:nvSpPr>
            <p:cNvPr id="7" name="TextBox 6"/>
            <p:cNvSpPr txBox="1"/>
            <p:nvPr/>
          </p:nvSpPr>
          <p:spPr>
            <a:xfrm>
              <a:off x="4204881" y="6099164"/>
              <a:ext cx="5134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Schematic Diagram of stator </a:t>
              </a:r>
              <a:endParaRPr lang="en-IN" sz="24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502512" y="2065830"/>
              <a:ext cx="3762941" cy="4401634"/>
              <a:chOff x="4606778" y="2001119"/>
              <a:chExt cx="3762941" cy="440163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606778" y="2001119"/>
                <a:ext cx="3762941" cy="4401634"/>
                <a:chOff x="4606778" y="2001119"/>
                <a:chExt cx="3762941" cy="4401634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5244077" y="2829962"/>
                  <a:ext cx="2508259" cy="236386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Donut 52"/>
                <p:cNvSpPr/>
                <p:nvPr/>
              </p:nvSpPr>
              <p:spPr>
                <a:xfrm>
                  <a:off x="4606778" y="2253375"/>
                  <a:ext cx="3762941" cy="3546312"/>
                </a:xfrm>
                <a:prstGeom prst="donut">
                  <a:avLst>
                    <a:gd name="adj" fmla="val 5151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Chord 53"/>
                <p:cNvSpPr/>
                <p:nvPr/>
              </p:nvSpPr>
              <p:spPr>
                <a:xfrm rot="5400000">
                  <a:off x="6118601" y="4701528"/>
                  <a:ext cx="739293" cy="2663158"/>
                </a:xfrm>
                <a:prstGeom prst="chord">
                  <a:avLst>
                    <a:gd name="adj1" fmla="val 5494964"/>
                    <a:gd name="adj2" fmla="val 1611566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403963" y="2601729"/>
                  <a:ext cx="199156" cy="23461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 rot="908914">
                  <a:off x="6773595" y="2637765"/>
                  <a:ext cx="200724" cy="23646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rot="5400000">
                  <a:off x="7779888" y="3885876"/>
                  <a:ext cx="187691" cy="24894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 rot="1812136">
                  <a:off x="7104992" y="2781912"/>
                  <a:ext cx="200724" cy="23646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 rot="2763031">
                  <a:off x="7384793" y="2996942"/>
                  <a:ext cx="188733" cy="2500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rot="3549279">
                  <a:off x="7601476" y="3249196"/>
                  <a:ext cx="188733" cy="2500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4380322">
                  <a:off x="7735323" y="3555482"/>
                  <a:ext cx="189169" cy="25090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6308914">
                  <a:off x="7735309" y="4216178"/>
                  <a:ext cx="188733" cy="2500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0800000">
                  <a:off x="6391215" y="5208378"/>
                  <a:ext cx="199156" cy="23461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rot="7326551">
                  <a:off x="7582357" y="4552522"/>
                  <a:ext cx="188733" cy="2500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 rot="8163031">
                  <a:off x="7347164" y="4836000"/>
                  <a:ext cx="200262" cy="2356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 rot="9180512">
                  <a:off x="7066753" y="5028195"/>
                  <a:ext cx="200262" cy="2356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rot="10069091">
                  <a:off x="6748103" y="5148317"/>
                  <a:ext cx="200262" cy="2356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rot="20599918" flipH="1">
                  <a:off x="5996090" y="2637765"/>
                  <a:ext cx="200262" cy="2356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16200000" flipH="1">
                  <a:off x="5014009" y="3885876"/>
                  <a:ext cx="187691" cy="24894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 rot="19568899" flipH="1">
                  <a:off x="5664695" y="2793924"/>
                  <a:ext cx="200262" cy="2356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 rot="18836969" flipH="1">
                  <a:off x="5396421" y="2996940"/>
                  <a:ext cx="188733" cy="2500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 rot="18050721" flipH="1">
                  <a:off x="5192485" y="3261208"/>
                  <a:ext cx="188733" cy="2500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17219678" flipH="1">
                  <a:off x="5058654" y="3555507"/>
                  <a:ext cx="188733" cy="2500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15291086" flipH="1">
                  <a:off x="5045908" y="4204166"/>
                  <a:ext cx="188733" cy="2500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14273449" flipH="1">
                  <a:off x="5179740" y="4534502"/>
                  <a:ext cx="188733" cy="2500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 rot="13436969" flipH="1">
                  <a:off x="5397030" y="4799962"/>
                  <a:ext cx="200262" cy="2356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 rot="12669681" flipH="1">
                  <a:off x="5677441" y="5004171"/>
                  <a:ext cx="200262" cy="2356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 rot="11530909" flipH="1">
                  <a:off x="5983345" y="5148317"/>
                  <a:ext cx="200262" cy="2356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Donut 78"/>
                <p:cNvSpPr/>
                <p:nvPr/>
              </p:nvSpPr>
              <p:spPr>
                <a:xfrm>
                  <a:off x="6365724" y="2001119"/>
                  <a:ext cx="250905" cy="236461"/>
                </a:xfrm>
                <a:prstGeom prst="donu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5156668" y="2253375"/>
                <a:ext cx="273462" cy="292877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4985504" y="2391707"/>
                <a:ext cx="273462" cy="292877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4830767" y="2546454"/>
                <a:ext cx="273462" cy="292877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 rot="18954930">
            <a:off x="4232205" y="2050233"/>
            <a:ext cx="91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Y</a:t>
            </a:r>
            <a:r>
              <a:rPr lang="en-US" sz="2400" b="1" dirty="0" smtClean="0"/>
              <a:t> B</a:t>
            </a:r>
            <a:endParaRPr lang="en-US" sz="2400" b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7725407" y="2486377"/>
            <a:ext cx="1600022" cy="980172"/>
            <a:chOff x="8334884" y="3082229"/>
            <a:chExt cx="1385613" cy="980172"/>
          </a:xfrm>
        </p:grpSpPr>
        <p:sp>
          <p:nvSpPr>
            <p:cNvPr id="82" name="Text Box 37"/>
            <p:cNvSpPr txBox="1"/>
            <p:nvPr/>
          </p:nvSpPr>
          <p:spPr>
            <a:xfrm>
              <a:off x="9079879" y="3082229"/>
              <a:ext cx="640618" cy="98017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  <a:tailEnd w="lg" len="lg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IN" sz="20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Frame</a:t>
              </a:r>
              <a:endPara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IN" sz="24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Or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IN" sz="20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Yoke</a:t>
              </a:r>
              <a:endPara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>
              <a:off x="8334884" y="3572315"/>
              <a:ext cx="79662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911631" y="4087765"/>
            <a:ext cx="1904727" cy="980172"/>
            <a:chOff x="7958971" y="4307486"/>
            <a:chExt cx="1904727" cy="980172"/>
          </a:xfrm>
        </p:grpSpPr>
        <p:cxnSp>
          <p:nvCxnSpPr>
            <p:cNvPr id="85" name="Straight Arrow Connector 84"/>
            <p:cNvCxnSpPr/>
            <p:nvPr/>
          </p:nvCxnSpPr>
          <p:spPr>
            <a:xfrm flipH="1">
              <a:off x="7958971" y="4511696"/>
              <a:ext cx="79662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/>
            <p:nvPr/>
          </p:nvSpPr>
          <p:spPr>
            <a:xfrm>
              <a:off x="8659911" y="4307486"/>
              <a:ext cx="1203787" cy="98017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IN" sz="24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Core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IN" sz="24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(Laminated)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812124" y="3915828"/>
            <a:ext cx="3190226" cy="980172"/>
            <a:chOff x="1904629" y="3718881"/>
            <a:chExt cx="3190226" cy="980172"/>
          </a:xfrm>
        </p:grpSpPr>
        <p:cxnSp>
          <p:nvCxnSpPr>
            <p:cNvPr id="88" name="Straight Arrow Connector 87"/>
            <p:cNvCxnSpPr/>
            <p:nvPr/>
          </p:nvCxnSpPr>
          <p:spPr>
            <a:xfrm flipH="1">
              <a:off x="4298231" y="3883612"/>
              <a:ext cx="79662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 Box 21"/>
            <p:cNvSpPr txBox="1"/>
            <p:nvPr/>
          </p:nvSpPr>
          <p:spPr>
            <a:xfrm>
              <a:off x="1904629" y="3718881"/>
              <a:ext cx="2046484" cy="98017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IN" sz="20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 phase Stator </a:t>
              </a:r>
              <a:r>
                <a:rPr lang="en-IN" sz="24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winding</a:t>
              </a:r>
              <a:r>
                <a:rPr lang="en-IN" sz="20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IN" sz="20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(star/Delta)</a:t>
              </a:r>
              <a:endPara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174673" y="3623854"/>
            <a:ext cx="1904127" cy="980172"/>
            <a:chOff x="4843103" y="3030574"/>
            <a:chExt cx="1904127" cy="980172"/>
          </a:xfrm>
        </p:grpSpPr>
        <p:cxnSp>
          <p:nvCxnSpPr>
            <p:cNvPr id="91" name="Straight Arrow Connector 90"/>
            <p:cNvCxnSpPr/>
            <p:nvPr/>
          </p:nvCxnSpPr>
          <p:spPr>
            <a:xfrm flipH="1">
              <a:off x="4843103" y="3278752"/>
              <a:ext cx="485887" cy="3578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41"/>
            <p:cNvSpPr txBox="1"/>
            <p:nvPr/>
          </p:nvSpPr>
          <p:spPr>
            <a:xfrm>
              <a:off x="5505824" y="3030574"/>
              <a:ext cx="1241406" cy="98017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IN" sz="24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Stator Teeth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17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Construction of 3-phase IM…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en-US" sz="2400" b="1" dirty="0" smtClean="0"/>
              <a:t>Rotor: </a:t>
            </a:r>
            <a:r>
              <a:rPr lang="en-US" sz="2400" dirty="0" smtClean="0"/>
              <a:t>Rotating part, two types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smtClean="0"/>
              <a:t>Squirrel cage rotor:</a:t>
            </a:r>
          </a:p>
          <a:p>
            <a:pPr marL="857250" lvl="2" indent="0">
              <a:buNone/>
            </a:pPr>
            <a:r>
              <a:rPr lang="en-US" sz="2200" dirty="0"/>
              <a:t>Cu or Aluminum bars are inserted slots (holes) of rotor, which are being short circuited by end rings.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smtClean="0"/>
              <a:t>Wound rotor:</a:t>
            </a:r>
          </a:p>
          <a:p>
            <a:pPr marL="857250" lvl="2" indent="0">
              <a:buNone/>
            </a:pPr>
            <a:r>
              <a:rPr lang="en-US" sz="2200" dirty="0" smtClean="0"/>
              <a:t>Three phase windings ( Similar to stator) is done in the slots of rotor. </a:t>
            </a:r>
          </a:p>
          <a:p>
            <a:pPr marL="857250" lvl="2" indent="0">
              <a:buNone/>
            </a:pPr>
            <a:r>
              <a:rPr lang="en-US" sz="2200" dirty="0" smtClean="0"/>
              <a:t>Terminals are brought out through slips rings.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459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Construction of 3-phase IM…</a:t>
            </a:r>
            <a:endParaRPr lang="en-US" dirty="0"/>
          </a:p>
        </p:txBody>
      </p:sp>
      <p:sp>
        <p:nvSpPr>
          <p:cNvPr id="10" name="Donut 9"/>
          <p:cNvSpPr/>
          <p:nvPr/>
        </p:nvSpPr>
        <p:spPr>
          <a:xfrm>
            <a:off x="4711700" y="4926013"/>
            <a:ext cx="2108200" cy="573087"/>
          </a:xfrm>
          <a:prstGeom prst="don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22170" y="2621044"/>
            <a:ext cx="112712" cy="237744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87182" y="2621044"/>
            <a:ext cx="112712" cy="237744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31770" y="2744366"/>
            <a:ext cx="112712" cy="237744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89500" y="2744366"/>
            <a:ext cx="112712" cy="237744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1432" y="3089167"/>
            <a:ext cx="107156" cy="231571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91982" y="3136187"/>
            <a:ext cx="116682" cy="23431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224588" y="3103644"/>
            <a:ext cx="112712" cy="235000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4711700" y="2563101"/>
            <a:ext cx="2108200" cy="573087"/>
          </a:xfrm>
          <a:prstGeom prst="donut">
            <a:avLst>
              <a:gd name="adj" fmla="val 31584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44482" y="3702253"/>
            <a:ext cx="3303588" cy="461665"/>
            <a:chOff x="6644482" y="3702253"/>
            <a:chExt cx="3303588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7141370" y="3702253"/>
              <a:ext cx="280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Al or Cu bars </a:t>
              </a:r>
              <a:endParaRPr lang="en-US" sz="2400" dirty="0"/>
            </a:p>
          </p:txBody>
        </p:sp>
        <p:cxnSp>
          <p:nvCxnSpPr>
            <p:cNvPr id="17" name="Straight Arrow Connector 16"/>
            <p:cNvCxnSpPr>
              <a:stCxn id="15" idx="1"/>
              <a:endCxn id="6" idx="3"/>
            </p:cNvCxnSpPr>
            <p:nvPr/>
          </p:nvCxnSpPr>
          <p:spPr>
            <a:xfrm flipH="1">
              <a:off x="6644482" y="3933086"/>
              <a:ext cx="496888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819900" y="2621044"/>
            <a:ext cx="3303588" cy="461665"/>
            <a:chOff x="6644482" y="3702253"/>
            <a:chExt cx="3303588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7141370" y="3702253"/>
              <a:ext cx="280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End Ring</a:t>
              </a:r>
              <a:endParaRPr lang="en-US" sz="2400" dirty="0"/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6644482" y="3933086"/>
              <a:ext cx="496888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753224" y="5004179"/>
            <a:ext cx="3303588" cy="461665"/>
            <a:chOff x="6644482" y="3702253"/>
            <a:chExt cx="3303588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7141370" y="3702253"/>
              <a:ext cx="280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End Ring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>
              <a:stCxn id="24" idx="1"/>
            </p:cNvCxnSpPr>
            <p:nvPr/>
          </p:nvCxnSpPr>
          <p:spPr>
            <a:xfrm flipH="1">
              <a:off x="6644482" y="3933086"/>
              <a:ext cx="496888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388645" y="5793594"/>
            <a:ext cx="317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Squirrel cage rotor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Nafees Ahamad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3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9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1414</TotalTime>
  <Words>1322</Words>
  <Application>Microsoft Office PowerPoint</Application>
  <PresentationFormat>Widescreen</PresentationFormat>
  <Paragraphs>345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Cambria Math</vt:lpstr>
      <vt:lpstr>Century Gothic</vt:lpstr>
      <vt:lpstr>Tahoma</vt:lpstr>
      <vt:lpstr>Times New Roman</vt:lpstr>
      <vt:lpstr>TimesNewRomanPS Bold</vt:lpstr>
      <vt:lpstr>Wingdings</vt:lpstr>
      <vt:lpstr>Wingdings 3</vt:lpstr>
      <vt:lpstr>Wisp</vt:lpstr>
      <vt:lpstr>Three Phase Induction Motor (Asynchronous Motor)</vt:lpstr>
      <vt:lpstr>Types of 3-phase Induction Motor </vt:lpstr>
      <vt:lpstr>Actual 3-phase Squirrel Cage Induction motor </vt:lpstr>
      <vt:lpstr>Actual 3-phase Wound Rotor Induction Motor  </vt:lpstr>
      <vt:lpstr>Introduction</vt:lpstr>
      <vt:lpstr>Construction of 3-phase IM</vt:lpstr>
      <vt:lpstr>Construction of 3-phase IM…</vt:lpstr>
      <vt:lpstr>Construction of 3-phase IM…</vt:lpstr>
      <vt:lpstr>Construction of 3-phase IM…</vt:lpstr>
      <vt:lpstr>Construction of 3-phase IM…</vt:lpstr>
      <vt:lpstr>Construction of 3-phase IM…</vt:lpstr>
      <vt:lpstr>Construction of 3-phase IM…</vt:lpstr>
      <vt:lpstr>Types of 3 phase IM</vt:lpstr>
      <vt:lpstr>Types of 3 phase IM…</vt:lpstr>
      <vt:lpstr>Principle of Operation of IM </vt:lpstr>
      <vt:lpstr>Principle of Operation of IM …</vt:lpstr>
      <vt:lpstr>Principle of Operation of IM …</vt:lpstr>
      <vt:lpstr>Principle of Operation of IM …</vt:lpstr>
      <vt:lpstr>Why induction motor can’t run at synchrony speed </vt:lpstr>
      <vt:lpstr>How to reverse direction of rotation of 3-ϕ induction motor?</vt:lpstr>
      <vt:lpstr>Synchronous speed </vt:lpstr>
      <vt:lpstr>Slip (s)</vt:lpstr>
      <vt:lpstr>Induction Motors and Transformers</vt:lpstr>
      <vt:lpstr>Frequency of rotor induced EMF </vt:lpstr>
      <vt:lpstr>Rotor Induced EMF</vt:lpstr>
      <vt:lpstr>Rotor Induced EMF…</vt:lpstr>
      <vt:lpstr>Rotor current and power factor </vt:lpstr>
      <vt:lpstr>Rotor current and power factor …</vt:lpstr>
      <vt:lpstr>Rotor current and power factor …</vt:lpstr>
      <vt:lpstr>Rotor current and power factor …</vt:lpstr>
      <vt:lpstr>Rotor current and power factor …</vt:lpstr>
      <vt:lpstr>Rotor current and power factor …</vt:lpstr>
      <vt:lpstr>Rotor current and power factor …</vt:lpstr>
      <vt:lpstr>Rotor current and power factor …</vt:lpstr>
      <vt:lpstr>Rotor current and power factor …</vt:lpstr>
      <vt:lpstr>Rotor Torque(T) </vt:lpstr>
      <vt:lpstr>Rotor Torque(T) …</vt:lpstr>
      <vt:lpstr>Rotor Torque(T) …</vt:lpstr>
      <vt:lpstr>Rotor Torque(T) …</vt:lpstr>
      <vt:lpstr>Rotor Torque(T) …</vt:lpstr>
      <vt:lpstr>Rotor Torque(T) …</vt:lpstr>
      <vt:lpstr>Torque-Speed &amp; Torque-Slip Characteristics </vt:lpstr>
      <vt:lpstr>Torque-Speed &amp; Torque-Slip Characteristics…</vt:lpstr>
      <vt:lpstr>Need of starter in 3 phase IM</vt:lpstr>
      <vt:lpstr>Questions </vt:lpstr>
      <vt:lpstr>   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phase induction motor</dc:title>
  <dc:creator>Raheel</dc:creator>
  <cp:lastModifiedBy>nafees ahamad</cp:lastModifiedBy>
  <cp:revision>80</cp:revision>
  <dcterms:created xsi:type="dcterms:W3CDTF">2015-05-08T06:30:00Z</dcterms:created>
  <dcterms:modified xsi:type="dcterms:W3CDTF">2018-11-20T09:54:44Z</dcterms:modified>
</cp:coreProperties>
</file>