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25" r:id="rId18"/>
    <p:sldId id="317" r:id="rId19"/>
    <p:sldId id="324" r:id="rId20"/>
    <p:sldId id="318" r:id="rId21"/>
    <p:sldId id="319" r:id="rId22"/>
    <p:sldId id="320" r:id="rId23"/>
    <p:sldId id="327" r:id="rId24"/>
    <p:sldId id="321" r:id="rId25"/>
    <p:sldId id="326" r:id="rId26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9900"/>
    <a:srgbClr val="00FF00"/>
    <a:srgbClr val="FFFF00"/>
    <a:srgbClr val="66FFFF"/>
    <a:srgbClr val="FF0000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70" autoAdjust="0"/>
    <p:restoredTop sz="94679" autoAdjust="0"/>
  </p:normalViewPr>
  <p:slideViewPr>
    <p:cSldViewPr>
      <p:cViewPr varScale="1">
        <p:scale>
          <a:sx n="69" d="100"/>
          <a:sy n="69" d="100"/>
        </p:scale>
        <p:origin x="7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862" y="-96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fld id="{DE18B9EF-B297-43DD-9ED3-533A4F2D328C}" type="datetime1">
              <a:rPr lang="tr-TR"/>
              <a:pPr>
                <a:defRPr/>
              </a:pPr>
              <a:t>12.11.2019</a:t>
            </a:fld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-20288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300" smtClean="0"/>
            </a:lvl1pPr>
          </a:lstStyle>
          <a:p>
            <a:pPr>
              <a:defRPr/>
            </a:pPr>
            <a:fld id="{220E1B09-5519-43A1-8902-15E26559D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fld id="{69175597-E47A-4CB8-B690-814BCF19DEBF}" type="datetime1">
              <a:rPr lang="tr-TR"/>
              <a:pPr>
                <a:defRPr/>
              </a:pPr>
              <a:t>12.11.2019</a:t>
            </a:fld>
            <a:endParaRPr lang="tr-T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300" smtClean="0"/>
            </a:lvl1pPr>
          </a:lstStyle>
          <a:p>
            <a:pPr>
              <a:defRPr/>
            </a:pPr>
            <a:fld id="{6A473F26-7299-42EB-A55A-CCCF14E1647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92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3550" y="68263"/>
            <a:ext cx="2179638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68263"/>
            <a:ext cx="6386512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9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248150" cy="471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600200"/>
            <a:ext cx="4248150" cy="471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248150" cy="2282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5850" y="1600200"/>
            <a:ext cx="4248150" cy="2282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4035425"/>
            <a:ext cx="4248150" cy="228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5850" y="4035425"/>
            <a:ext cx="4248150" cy="228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30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248150" cy="471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5850" y="1600200"/>
            <a:ext cx="4248150" cy="2282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95850" y="4035425"/>
            <a:ext cx="4248150" cy="228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4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0" y="68263"/>
            <a:ext cx="7551738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648700" cy="471963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03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44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376363"/>
            <a:ext cx="4248150" cy="471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376363"/>
            <a:ext cx="4248150" cy="471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8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1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6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0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009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3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1450" y="68263"/>
            <a:ext cx="7551738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6487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pic>
        <p:nvPicPr>
          <p:cNvPr id="1028" name="Picture 4" descr="logo_medium_eed_ver15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6178550"/>
            <a:ext cx="10572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040437" cy="1171575"/>
          </a:xfrm>
        </p:spPr>
        <p:txBody>
          <a:bodyPr/>
          <a:lstStyle/>
          <a:p>
            <a:pPr algn="ctr" eaLnBrk="1" hangingPunct="1"/>
            <a:r>
              <a:rPr lang="en-US" altLang="en-US" sz="6600" smtClean="0">
                <a:solidFill>
                  <a:schemeClr val="accent2"/>
                </a:solidFill>
              </a:rPr>
              <a:t>Bode Plot</a:t>
            </a:r>
            <a:endParaRPr lang="tr-TR" altLang="en-US" sz="6600" smtClean="0">
              <a:solidFill>
                <a:schemeClr val="accent2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" y="4724400"/>
            <a:ext cx="8007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Nafees Ahmed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accent2"/>
                </a:solidFill>
                <a:latin typeface="Arial" charset="0"/>
              </a:rPr>
              <a:t>Asstt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</a:rPr>
              <a:t>. Professor,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</a:rPr>
              <a:t>EECE </a:t>
            </a:r>
            <a:r>
              <a:rPr lang="en-US" sz="1600" b="1" dirty="0" err="1">
                <a:solidFill>
                  <a:schemeClr val="accent2"/>
                </a:solidFill>
                <a:latin typeface="Arial" charset="0"/>
              </a:rPr>
              <a:t>Deptt</a:t>
            </a:r>
            <a:endParaRPr lang="en-US" sz="1600" b="1" dirty="0">
              <a:solidFill>
                <a:schemeClr val="accent2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2"/>
                </a:solidFill>
                <a:latin typeface="Arial" charset="0"/>
              </a:rPr>
              <a:t>DIT University, </a:t>
            </a:r>
            <a:r>
              <a:rPr lang="en-US" sz="1600" b="1" dirty="0" err="1">
                <a:solidFill>
                  <a:schemeClr val="accent2"/>
                </a:solidFill>
                <a:latin typeface="Arial" charset="0"/>
              </a:rPr>
              <a:t>DehraDun</a:t>
            </a:r>
            <a:endParaRPr lang="tr-TR" sz="16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mtClean="0">
                <a:solidFill>
                  <a:srgbClr val="A50021"/>
                </a:solidFill>
              </a:rPr>
              <a:t>Bode Plot Procedure 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295400"/>
            <a:ext cx="8343900" cy="4719638"/>
          </a:xfrm>
        </p:spPr>
        <p:txBody>
          <a:bodyPr/>
          <a:lstStyle/>
          <a:p>
            <a:pPr marL="857250" lvl="1" indent="-400050">
              <a:lnSpc>
                <a:spcPct val="90000"/>
              </a:lnSpc>
              <a:buFontTx/>
              <a:buAutoNum type="arabicPeriod" startAt="3"/>
            </a:pPr>
            <a:r>
              <a:rPr lang="en-US" altLang="en-US" sz="2100" b="1" smtClean="0"/>
              <a:t>Draw the magnitude plot.</a:t>
            </a:r>
            <a:r>
              <a:rPr lang="en-US" altLang="en-US" sz="2100" smtClean="0"/>
              <a:t> The slope will change at each corner frequency by +20dB/dec for zero and -20dB/dec for pole.</a:t>
            </a: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000" smtClean="0"/>
              <a:t>For complex conjugate zero and pole the slope will change by </a:t>
            </a:r>
          </a:p>
          <a:p>
            <a:pPr marL="857250" lvl="1" indent="-400050">
              <a:lnSpc>
                <a:spcPct val="90000"/>
              </a:lnSpc>
              <a:buFontTx/>
              <a:buAutoNum type="arabicPeriod" startAt="4"/>
            </a:pPr>
            <a:r>
              <a:rPr lang="en-US" altLang="en-US" sz="2100" b="1" smtClean="0"/>
              <a:t>Starting plot</a:t>
            </a:r>
          </a:p>
          <a:p>
            <a:pPr marL="1295400" lvl="2" indent="-381000">
              <a:lnSpc>
                <a:spcPct val="90000"/>
              </a:lnSpc>
              <a:buFontTx/>
              <a:buAutoNum type="romanLcPeriod"/>
            </a:pPr>
            <a:r>
              <a:rPr lang="en-US" altLang="en-US" sz="2000" smtClean="0"/>
              <a:t>For type Z</a:t>
            </a:r>
            <a:r>
              <a:rPr lang="en-US" altLang="en-US" sz="2000" b="1" smtClean="0"/>
              <a:t>ero (N=0)</a:t>
            </a:r>
            <a:r>
              <a:rPr lang="en-US" altLang="en-US" sz="2000" smtClean="0"/>
              <a:t> system, draw a line up to first (lowest)  corner frequency having 0dB/dec slope of magnitude (height) 20log</a:t>
            </a:r>
            <a:r>
              <a:rPr lang="en-US" altLang="en-US" sz="2000" baseline="-25000" smtClean="0"/>
              <a:t>10</a:t>
            </a:r>
            <a:r>
              <a:rPr lang="en-US" altLang="en-US" sz="2000" smtClean="0"/>
              <a:t>K</a:t>
            </a:r>
          </a:p>
          <a:p>
            <a:pPr marL="1295400" lvl="2" indent="-381000">
              <a:lnSpc>
                <a:spcPct val="90000"/>
              </a:lnSpc>
              <a:buFontTx/>
              <a:buAutoNum type="romanLcPeriod"/>
            </a:pPr>
            <a:r>
              <a:rPr lang="en-US" altLang="en-US" sz="2000" smtClean="0"/>
              <a:t>For type </a:t>
            </a:r>
            <a:r>
              <a:rPr lang="en-US" altLang="en-US" sz="2000" b="1" smtClean="0"/>
              <a:t>One (N=1)</a:t>
            </a:r>
            <a:r>
              <a:rPr lang="en-US" altLang="en-US" sz="2000" smtClean="0"/>
              <a:t> system, draw a line having slope</a:t>
            </a:r>
          </a:p>
          <a:p>
            <a:pPr marL="1295400" lvl="2" indent="-3810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-20dB/dec from w=K and mark first (lowest)  corner frequency.</a:t>
            </a:r>
          </a:p>
          <a:p>
            <a:pPr marL="1295400" lvl="2" indent="-381000">
              <a:lnSpc>
                <a:spcPct val="90000"/>
              </a:lnSpc>
              <a:buFontTx/>
              <a:buAutoNum type="romanLcPeriod" startAt="3"/>
            </a:pPr>
            <a:r>
              <a:rPr lang="en-US" altLang="en-US" sz="2000" smtClean="0"/>
              <a:t>For type </a:t>
            </a:r>
            <a:r>
              <a:rPr lang="en-US" altLang="en-US" sz="2000" b="1" smtClean="0"/>
              <a:t>One (N=2)</a:t>
            </a:r>
            <a:r>
              <a:rPr lang="en-US" altLang="en-US" sz="2000" smtClean="0"/>
              <a:t> system, draw a line having slope	</a:t>
            </a:r>
          </a:p>
          <a:p>
            <a:pPr marL="1295400" lvl="2" indent="-3810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-40dB/dec from w=K</a:t>
            </a:r>
            <a:r>
              <a:rPr lang="en-US" altLang="en-US" sz="2000" baseline="30000" smtClean="0"/>
              <a:t>1/2</a:t>
            </a:r>
            <a:r>
              <a:rPr lang="en-US" altLang="en-US" sz="2000" smtClean="0"/>
              <a:t> and mark first (lowest)  corner frequency.</a:t>
            </a:r>
          </a:p>
          <a:p>
            <a:pPr marL="857250" lvl="1" indent="-400050">
              <a:lnSpc>
                <a:spcPct val="90000"/>
              </a:lnSpc>
              <a:buFontTx/>
              <a:buAutoNum type="arabicPeriod" startAt="4"/>
            </a:pPr>
            <a:endParaRPr lang="en-US" altLang="en-US" sz="210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2590800"/>
          <a:ext cx="1752600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879600" imgH="342900" progId="Equation.3">
                  <p:embed/>
                </p:oleObj>
              </mc:Choice>
              <mc:Fallback>
                <p:oleObj name="Equation" r:id="rId3" imgW="18796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0800"/>
                        <a:ext cx="1752600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mtClean="0">
                <a:solidFill>
                  <a:srgbClr val="A50021"/>
                </a:solidFill>
              </a:rPr>
              <a:t>Bode Plot Procedure 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8488" indent="-598488">
              <a:buFontTx/>
              <a:buAutoNum type="arabicPeriod" startAt="5"/>
            </a:pPr>
            <a:r>
              <a:rPr lang="en-US" altLang="en-US" smtClean="0"/>
              <a:t>Draw a line up to second corner frequency by adding the slope of next pole or zero to the previous slope and so on….</a:t>
            </a:r>
          </a:p>
          <a:p>
            <a:pPr marL="973138" lvl="1" indent="-515938">
              <a:buFontTx/>
              <a:buAutoNum type="romanLcPeriod"/>
            </a:pPr>
            <a:r>
              <a:rPr lang="en-US" altLang="en-US" smtClean="0"/>
              <a:t>Slope due to a zero = +20dB/dec</a:t>
            </a:r>
          </a:p>
          <a:p>
            <a:pPr marL="973138" lvl="1" indent="-515938">
              <a:buFontTx/>
              <a:buAutoNum type="romanLcPeriod"/>
            </a:pPr>
            <a:r>
              <a:rPr lang="en-US" altLang="en-US" smtClean="0"/>
              <a:t>Slope due to a pole = -20dB/dec</a:t>
            </a:r>
          </a:p>
          <a:p>
            <a:pPr marL="598488" indent="-598488">
              <a:buFontTx/>
              <a:buAutoNum type="arabicPeriod" startAt="5"/>
            </a:pPr>
            <a:r>
              <a:rPr lang="en-US" altLang="en-US" smtClean="0"/>
              <a:t>Calculate phase angle for different value of ‘w’ and draw phase angle Vs frequency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GM &amp; PM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648700" cy="5181600"/>
          </a:xfrm>
        </p:spPr>
        <p:txBody>
          <a:bodyPr/>
          <a:lstStyle/>
          <a:p>
            <a:pPr marL="552450" indent="-552450"/>
            <a:r>
              <a:rPr lang="en-US" altLang="en-US" sz="2500" b="1" smtClean="0">
                <a:solidFill>
                  <a:schemeClr val="accent2"/>
                </a:solidFill>
              </a:rPr>
              <a:t>Gain Margin:</a:t>
            </a:r>
            <a:r>
              <a:rPr lang="en-US" altLang="en-US" sz="2500" smtClean="0"/>
              <a:t> It is the amount of gain in db that can be added to the system before the system become unstable </a:t>
            </a:r>
          </a:p>
          <a:p>
            <a:pPr marL="933450" lvl="1" indent="-476250"/>
            <a:r>
              <a:rPr lang="en-US" altLang="en-US" sz="2100" smtClean="0"/>
              <a:t>GM in dB = 20log</a:t>
            </a:r>
            <a:r>
              <a:rPr lang="en-US" altLang="en-US" sz="2100" baseline="-25000" smtClean="0"/>
              <a:t>10</a:t>
            </a:r>
            <a:r>
              <a:rPr lang="en-US" altLang="en-US" sz="2100" smtClean="0"/>
              <a:t>(1/|G(jw|) = -20log</a:t>
            </a:r>
            <a:r>
              <a:rPr lang="en-US" altLang="en-US" sz="2100" baseline="-25000" smtClean="0"/>
              <a:t>10</a:t>
            </a:r>
            <a:r>
              <a:rPr lang="en-US" altLang="en-US" sz="2100" smtClean="0"/>
              <a:t>|G(jw|</a:t>
            </a:r>
          </a:p>
          <a:p>
            <a:pPr marL="933450" lvl="1" indent="-476250"/>
            <a:r>
              <a:rPr lang="en-US" altLang="en-US" sz="2100" b="1" smtClean="0"/>
              <a:t>Gain cross-over frequency:</a:t>
            </a:r>
            <a:r>
              <a:rPr lang="en-US" altLang="en-US" sz="2100" smtClean="0"/>
              <a:t> Frequency where magnitude plot intersect the 0dB line (x-axis) denoted by w</a:t>
            </a:r>
            <a:r>
              <a:rPr lang="en-US" altLang="en-US" sz="2100" baseline="-25000" smtClean="0"/>
              <a:t>g</a:t>
            </a:r>
            <a:r>
              <a:rPr lang="en-US" altLang="en-US" sz="2100" smtClean="0"/>
              <a:t> </a:t>
            </a:r>
          </a:p>
          <a:p>
            <a:pPr marL="552450" indent="-552450"/>
            <a:r>
              <a:rPr lang="en-US" altLang="en-US" sz="2500" b="1" smtClean="0">
                <a:solidFill>
                  <a:schemeClr val="accent2"/>
                </a:solidFill>
              </a:rPr>
              <a:t>Phase Margin:</a:t>
            </a:r>
            <a:r>
              <a:rPr lang="en-US" altLang="en-US" sz="2500" smtClean="0"/>
              <a:t> It is the amount of phase lag in degree that can be added to the system before the system become unstable </a:t>
            </a:r>
          </a:p>
          <a:p>
            <a:pPr marL="933450" lvl="1" indent="-476250"/>
            <a:r>
              <a:rPr lang="en-US" altLang="en-US" sz="2100" smtClean="0"/>
              <a:t>PM in degree = 180</a:t>
            </a:r>
            <a:r>
              <a:rPr lang="en-US" altLang="en-US" sz="2100" baseline="30000" smtClean="0"/>
              <a:t>0</a:t>
            </a:r>
            <a:r>
              <a:rPr lang="en-US" altLang="en-US" sz="2100" smtClean="0"/>
              <a:t>+angle[G(jw)]</a:t>
            </a:r>
          </a:p>
          <a:p>
            <a:pPr marL="933450" lvl="1" indent="-476250"/>
            <a:r>
              <a:rPr lang="en-US" altLang="en-US" sz="2100" b="1" smtClean="0"/>
              <a:t>Phase cross-over frequency:</a:t>
            </a:r>
            <a:r>
              <a:rPr lang="en-US" altLang="en-US" sz="2100" smtClean="0"/>
              <a:t> Frequency where phase plot intersect the 180</a:t>
            </a:r>
            <a:r>
              <a:rPr lang="en-US" altLang="en-US" sz="2100" baseline="30000" smtClean="0"/>
              <a:t>0 </a:t>
            </a:r>
            <a:r>
              <a:rPr lang="en-US" altLang="en-US" sz="2100" smtClean="0"/>
              <a:t>dB line (x-axis) denoted by w</a:t>
            </a:r>
            <a:r>
              <a:rPr lang="en-US" altLang="en-US" sz="2100" baseline="-25000" smtClean="0"/>
              <a:t>p</a:t>
            </a:r>
          </a:p>
          <a:p>
            <a:pPr marL="933450" lvl="1" indent="-476250"/>
            <a:r>
              <a:rPr lang="en-US" altLang="en-US" sz="2100" smtClean="0"/>
              <a:t>Less PM =&gt; More oscillating system </a:t>
            </a:r>
            <a:endParaRPr lang="en-US" altLang="en-US" sz="21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GM &amp; PM</a:t>
            </a:r>
          </a:p>
        </p:txBody>
      </p:sp>
      <p:pic>
        <p:nvPicPr>
          <p:cNvPr id="18435" name="Picture 24" descr="GMP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38100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551738" cy="827088"/>
          </a:xfrm>
        </p:spPr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&amp; Stability 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95300" y="990600"/>
            <a:ext cx="8648700" cy="5562600"/>
          </a:xfrm>
        </p:spPr>
        <p:txBody>
          <a:bodyPr/>
          <a:lstStyle/>
          <a:p>
            <a:pPr marL="933450" lvl="1" indent="-476250">
              <a:lnSpc>
                <a:spcPct val="90000"/>
              </a:lnSpc>
              <a:buFontTx/>
              <a:buAutoNum type="arabicPeriod"/>
            </a:pPr>
            <a:r>
              <a:rPr lang="en-US" altLang="en-US" sz="2100" b="1" smtClean="0"/>
              <a:t>Stable </a:t>
            </a:r>
          </a:p>
          <a:p>
            <a:pPr marL="1333500" lvl="2" indent="-4191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If w</a:t>
            </a:r>
            <a:r>
              <a:rPr lang="en-US" altLang="en-US" sz="2000" baseline="-25000" smtClean="0"/>
              <a:t>g</a:t>
            </a:r>
            <a:r>
              <a:rPr lang="en-US" altLang="en-US" sz="2000" smtClean="0"/>
              <a:t>&lt;w</a:t>
            </a:r>
            <a:r>
              <a:rPr lang="en-US" altLang="en-US" sz="2000" baseline="-25000" smtClean="0"/>
              <a:t>p</a:t>
            </a:r>
            <a:r>
              <a:rPr lang="en-US" altLang="en-US" sz="2000" smtClean="0"/>
              <a:t> =&gt; GM &amp; PM are +ve </a:t>
            </a:r>
          </a:p>
          <a:p>
            <a:pPr marL="1333500" lvl="2" indent="-4191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933450" lvl="1" indent="-476250">
              <a:lnSpc>
                <a:spcPct val="90000"/>
              </a:lnSpc>
              <a:buFontTx/>
              <a:buAutoNum type="arabicPeriod" startAt="2"/>
            </a:pPr>
            <a:r>
              <a:rPr lang="en-US" altLang="en-US" sz="2100" b="1" smtClean="0"/>
              <a:t>Unstable </a:t>
            </a:r>
          </a:p>
          <a:p>
            <a:pPr marL="1333500" lvl="2" indent="-4191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If w</a:t>
            </a:r>
            <a:r>
              <a:rPr lang="en-US" altLang="en-US" sz="2000" baseline="-25000" smtClean="0"/>
              <a:t>g</a:t>
            </a:r>
            <a:r>
              <a:rPr lang="en-US" altLang="en-US" sz="2000" smtClean="0"/>
              <a:t>&gt;w</a:t>
            </a:r>
            <a:r>
              <a:rPr lang="en-US" altLang="en-US" sz="2000" baseline="-25000" smtClean="0"/>
              <a:t>p</a:t>
            </a:r>
            <a:r>
              <a:rPr lang="en-US" altLang="en-US" sz="2000" smtClean="0"/>
              <a:t> =&gt; GM &amp; PM are –ve</a:t>
            </a:r>
          </a:p>
          <a:p>
            <a:pPr marL="1333500" lvl="2" indent="-419100">
              <a:lnSpc>
                <a:spcPct val="90000"/>
              </a:lnSpc>
              <a:buFontTx/>
              <a:buAutoNum type="arabicPeriod" startAt="2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 startAt="2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 startAt="2"/>
            </a:pPr>
            <a:endParaRPr lang="en-US" altLang="en-US" sz="2000" smtClean="0"/>
          </a:p>
          <a:p>
            <a:pPr marL="1333500" lvl="2" indent="-419100">
              <a:lnSpc>
                <a:spcPct val="90000"/>
              </a:lnSpc>
              <a:buFontTx/>
              <a:buAutoNum type="arabicPeriod" startAt="2"/>
            </a:pPr>
            <a:endParaRPr lang="en-US" altLang="en-US" sz="2000" smtClean="0"/>
          </a:p>
          <a:p>
            <a:pPr marL="933450" lvl="1" indent="-476250">
              <a:lnSpc>
                <a:spcPct val="90000"/>
              </a:lnSpc>
              <a:buFontTx/>
              <a:buAutoNum type="arabicPeriod" startAt="3"/>
            </a:pPr>
            <a:r>
              <a:rPr lang="en-US" altLang="en-US" sz="2100" b="1" smtClean="0"/>
              <a:t>Marginally stable</a:t>
            </a:r>
            <a:r>
              <a:rPr lang="en-US" altLang="en-US" sz="2100" smtClean="0"/>
              <a:t> </a:t>
            </a:r>
          </a:p>
          <a:p>
            <a:pPr marL="1333500" lvl="2" indent="-4191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If w</a:t>
            </a:r>
            <a:r>
              <a:rPr lang="en-US" altLang="en-US" sz="2000" baseline="-25000" smtClean="0"/>
              <a:t>g</a:t>
            </a:r>
            <a:r>
              <a:rPr lang="en-US" altLang="en-US" sz="2000" smtClean="0"/>
              <a:t>=w</a:t>
            </a:r>
            <a:r>
              <a:rPr lang="en-US" altLang="en-US" sz="2000" baseline="-25000" smtClean="0"/>
              <a:t>p</a:t>
            </a:r>
            <a:r>
              <a:rPr lang="en-US" altLang="en-US" sz="2000" smtClean="0"/>
              <a:t> =&gt; GM &amp; PM are zero</a:t>
            </a:r>
          </a:p>
        </p:txBody>
      </p:sp>
      <p:pic>
        <p:nvPicPr>
          <p:cNvPr id="19460" name="Picture 8" descr="+GM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43000"/>
            <a:ext cx="201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9" descr="-GM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71800"/>
            <a:ext cx="1924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0" descr="GM=P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38750"/>
            <a:ext cx="1905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8343900" cy="47196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500" b="1" smtClean="0">
                <a:solidFill>
                  <a:schemeClr val="accent2"/>
                </a:solidFill>
              </a:rPr>
              <a:t>Example 1:</a:t>
            </a:r>
            <a:r>
              <a:rPr lang="en-US" altLang="en-US" sz="2500" smtClean="0"/>
              <a:t>Sketech the Bode plot for the TF</a:t>
            </a:r>
          </a:p>
          <a:p>
            <a:pPr>
              <a:buFontTx/>
              <a:buNone/>
            </a:pPr>
            <a:endParaRPr lang="en-US" altLang="en-US" sz="2500" smtClean="0"/>
          </a:p>
          <a:p>
            <a:pPr>
              <a:buFontTx/>
              <a:buNone/>
            </a:pPr>
            <a:endParaRPr lang="en-US" altLang="en-US" sz="2500" smtClean="0"/>
          </a:p>
          <a:p>
            <a:pPr>
              <a:buFontTx/>
              <a:buNone/>
            </a:pPr>
            <a:r>
              <a:rPr lang="en-US" altLang="en-US" sz="2500" smtClean="0"/>
              <a:t>Determine </a:t>
            </a:r>
          </a:p>
          <a:p>
            <a:pPr>
              <a:buFontTx/>
              <a:buNone/>
            </a:pPr>
            <a:r>
              <a:rPr lang="en-US" altLang="en-US" sz="2500" smtClean="0"/>
              <a:t>	(i) GM </a:t>
            </a:r>
          </a:p>
          <a:p>
            <a:pPr>
              <a:buFontTx/>
              <a:buNone/>
            </a:pPr>
            <a:r>
              <a:rPr lang="en-US" altLang="en-US" sz="2500" smtClean="0"/>
              <a:t>	(ii) PM </a:t>
            </a:r>
          </a:p>
          <a:p>
            <a:pPr>
              <a:buFontTx/>
              <a:buNone/>
            </a:pPr>
            <a:r>
              <a:rPr lang="en-US" altLang="en-US" sz="2500" smtClean="0"/>
              <a:t>	(iii) Stability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90800" y="2209800"/>
          <a:ext cx="42481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4216400" imgH="965200" progId="Equation.3">
                  <p:embed/>
                </p:oleObj>
              </mc:Choice>
              <mc:Fallback>
                <p:oleObj name="Equation" r:id="rId3" imgW="42164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424815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8191500" cy="4719638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en-US" altLang="en-US" sz="2500" b="1" smtClean="0">
                <a:solidFill>
                  <a:schemeClr val="accent2"/>
                </a:solidFill>
              </a:rPr>
              <a:t>Solution:</a:t>
            </a:r>
          </a:p>
          <a:p>
            <a:pPr marL="933450" lvl="1" indent="-476250">
              <a:buFontTx/>
              <a:buAutoNum type="arabicPeriod"/>
            </a:pPr>
            <a:r>
              <a:rPr lang="en-US" altLang="en-US" sz="2100" smtClean="0"/>
              <a:t>Convert the TF in following standard form &amp; put s=jw</a:t>
            </a:r>
          </a:p>
          <a:p>
            <a:pPr marL="933450" lvl="1" indent="-476250">
              <a:buFontTx/>
              <a:buAutoNum type="arabicPeriod"/>
            </a:pPr>
            <a:endParaRPr lang="en-US" altLang="en-US" sz="2100" smtClean="0"/>
          </a:p>
          <a:p>
            <a:pPr marL="933450" lvl="1" indent="-476250">
              <a:buFontTx/>
              <a:buAutoNum type="arabicPeriod"/>
            </a:pPr>
            <a:endParaRPr lang="en-US" altLang="en-US" sz="2100" smtClean="0"/>
          </a:p>
          <a:p>
            <a:pPr marL="933450" lvl="1" indent="-476250">
              <a:buFontTx/>
              <a:buAutoNum type="arabicPeriod"/>
            </a:pPr>
            <a:endParaRPr lang="en-US" altLang="en-US" sz="2100" smtClean="0"/>
          </a:p>
          <a:p>
            <a:pPr marL="933450" lvl="1" indent="-476250">
              <a:buFontTx/>
              <a:buAutoNum type="arabicPeriod"/>
            </a:pPr>
            <a:r>
              <a:rPr lang="en-US" altLang="en-US" sz="2100" smtClean="0"/>
              <a:t>Find out corner frequencies</a:t>
            </a:r>
          </a:p>
          <a:p>
            <a:pPr marL="1333500" lvl="2" indent="-419100">
              <a:buFontTx/>
              <a:buNone/>
            </a:pPr>
            <a:endParaRPr lang="en-US" altLang="en-US" sz="2000" smtClean="0"/>
          </a:p>
          <a:p>
            <a:pPr marL="1333500" lvl="2" indent="-419100">
              <a:buFontTx/>
              <a:buNone/>
            </a:pPr>
            <a:endParaRPr lang="en-US" altLang="en-US" sz="2000" smtClean="0"/>
          </a:p>
          <a:p>
            <a:pPr marL="1333500" lvl="2" indent="-419100">
              <a:buFontTx/>
              <a:buNone/>
            </a:pPr>
            <a:endParaRPr lang="en-US" altLang="en-US" sz="2000" smtClean="0"/>
          </a:p>
          <a:p>
            <a:pPr marL="1333500" lvl="2" indent="-419100">
              <a:buFontTx/>
              <a:buNone/>
            </a:pPr>
            <a:r>
              <a:rPr lang="en-US" altLang="en-US" sz="2000" smtClean="0"/>
              <a:t>So corner frequencies are 10, 1000 rad/sec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19400" y="2590800"/>
          <a:ext cx="42433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4991100" imgH="965200" progId="Equation.3">
                  <p:embed/>
                </p:oleObj>
              </mc:Choice>
              <mc:Fallback>
                <p:oleObj name="Equation" r:id="rId3" imgW="49911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42433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4038600"/>
          <a:ext cx="9906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1219200" imgH="889000" progId="Equation.3">
                  <p:embed/>
                </p:oleObj>
              </mc:Choice>
              <mc:Fallback>
                <p:oleObj name="Equation" r:id="rId5" imgW="1219200" imgH="889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9906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8"/>
          <p:cNvGraphicFramePr>
            <a:graphicFrameLocks noChangeAspect="1"/>
          </p:cNvGraphicFramePr>
          <p:nvPr/>
        </p:nvGraphicFramePr>
        <p:xfrm>
          <a:off x="3724275" y="4114800"/>
          <a:ext cx="16097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7" imgW="1981200" imgH="889000" progId="Equation.3">
                  <p:embed/>
                </p:oleObj>
              </mc:Choice>
              <mc:Fallback>
                <p:oleObj name="Equation" r:id="rId7" imgW="1981200" imgH="889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4114800"/>
                        <a:ext cx="16097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648700" cy="4719638"/>
          </a:xfrm>
        </p:spPr>
        <p:txBody>
          <a:bodyPr/>
          <a:lstStyle/>
          <a:p>
            <a:r>
              <a:rPr lang="en-US" altLang="en-US" b="1" smtClean="0">
                <a:solidFill>
                  <a:schemeClr val="accent2"/>
                </a:solidFill>
              </a:rPr>
              <a:t>How to draw different slopes</a:t>
            </a:r>
          </a:p>
        </p:txBody>
      </p:sp>
      <p:pic>
        <p:nvPicPr>
          <p:cNvPr id="22532" name="Picture 5" descr="s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4676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accent2"/>
                </a:solidFill>
              </a:rPr>
              <a:t>Magnitude Plot</a:t>
            </a:r>
          </a:p>
        </p:txBody>
      </p:sp>
      <p:pic>
        <p:nvPicPr>
          <p:cNvPr id="23556" name="Picture 4" descr="Exmp1 Magn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162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248150" cy="4719638"/>
          </a:xfrm>
        </p:spPr>
        <p:txBody>
          <a:bodyPr/>
          <a:lstStyle/>
          <a:p>
            <a:pPr marL="552450" indent="-552450"/>
            <a:r>
              <a:rPr lang="en-US" altLang="en-US" sz="2500" smtClean="0"/>
              <a:t>Phase Plot</a:t>
            </a:r>
          </a:p>
          <a:p>
            <a:pPr marL="552450" indent="-552450"/>
            <a:endParaRPr lang="en-US" altLang="en-US" sz="2500" smtClean="0"/>
          </a:p>
        </p:txBody>
      </p:sp>
      <p:graphicFrame>
        <p:nvGraphicFramePr>
          <p:cNvPr id="190522" name="Group 58"/>
          <p:cNvGraphicFramePr>
            <a:graphicFrameLocks noGrp="1"/>
          </p:cNvGraphicFramePr>
          <p:nvPr>
            <p:ph sz="half" idx="2"/>
          </p:nvPr>
        </p:nvGraphicFramePr>
        <p:xfrm>
          <a:off x="1371600" y="1676400"/>
          <a:ext cx="4876800" cy="5106988"/>
        </p:xfrm>
        <a:graphic>
          <a:graphicData uri="http://schemas.openxmlformats.org/drawingml/2006/table">
            <a:tbl>
              <a:tblPr/>
              <a:tblGrid>
                <a:gridCol w="75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3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S.No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Angle (G(jw)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-90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-98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-134.42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-153.15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-161.36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-168.57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-172.79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4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6" marR="9143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0" marR="0" lvl="0" indent="-476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-180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350963" y="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cs typeface="Arial" panose="020B0604020202020204" pitchFamily="34" charset="0"/>
              </a:rPr>
              <a:t>Poles &amp; Zeros and Transfer Functions</a:t>
            </a: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441325" y="1143000"/>
            <a:ext cx="2078038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Transfer Function: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651125" y="1143000"/>
            <a:ext cx="58658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 transfer function is defined as the ratio of the Laplace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transform of the output to the input with all initial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conditions equal to zero.  Transfer functions are defined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only for linear time invariant systems.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2576513"/>
            <a:ext cx="177482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Considerations</a:t>
            </a:r>
            <a:r>
              <a:rPr lang="en-US" altLang="en-US" sz="20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574925" y="2590800"/>
            <a:ext cx="5865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Transfer functions can usually be expressed as the ratio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of two polynomials in the complex variable, s.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466725" y="3581400"/>
            <a:ext cx="15906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Factorization</a:t>
            </a:r>
            <a:r>
              <a:rPr lang="en-US" altLang="en-US" sz="20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651125" y="3581400"/>
            <a:ext cx="6224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 transfer function can be factored into the following form.</a:t>
            </a:r>
          </a:p>
        </p:txBody>
      </p:sp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3200400" y="4343400"/>
          <a:ext cx="3035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3035300" imgH="609600" progId="Equation.3">
                  <p:embed/>
                </p:oleObj>
              </mc:Choice>
              <mc:Fallback>
                <p:oleObj name="Equation" r:id="rId3" imgW="3035300" imgH="609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43400"/>
                        <a:ext cx="3035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2651125" y="5181600"/>
            <a:ext cx="622935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Times New Roman" panose="02020603050405020304" pitchFamily="18" charset="0"/>
              </a:rPr>
              <a:t>The roots of the numerator polynomial are called </a:t>
            </a:r>
            <a:r>
              <a:rPr lang="en-US" altLang="en-US" sz="2000" b="1" i="1" u="sng">
                <a:latin typeface="Times New Roman" panose="02020603050405020304" pitchFamily="18" charset="0"/>
              </a:rPr>
              <a:t>zeros.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i="1" u="sng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Times New Roman" panose="02020603050405020304" pitchFamily="18" charset="0"/>
              </a:rPr>
              <a:t>The roots of the denominator polynomial are called </a:t>
            </a:r>
            <a:r>
              <a:rPr lang="en-US" altLang="en-US" sz="2000" b="1" i="1" u="sng">
                <a:latin typeface="Times New Roman" panose="02020603050405020304" pitchFamily="18" charset="0"/>
              </a:rPr>
              <a:t>poles</a:t>
            </a:r>
            <a:r>
              <a:rPr lang="en-US" altLang="en-US" sz="2000" b="1" i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accent2"/>
                </a:solidFill>
              </a:rPr>
              <a:t>Phase Plot</a:t>
            </a:r>
          </a:p>
        </p:txBody>
      </p:sp>
      <p:pic>
        <p:nvPicPr>
          <p:cNvPr id="25604" name="Picture 4" descr="Exmp1 Phase do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16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accent2"/>
                </a:solidFill>
              </a:rPr>
              <a:t>Phase Plot …</a:t>
            </a:r>
          </a:p>
        </p:txBody>
      </p:sp>
      <p:pic>
        <p:nvPicPr>
          <p:cNvPr id="26628" name="Picture 4" descr="Exmp1 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540000"/>
            <a:ext cx="7315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551738" cy="827088"/>
          </a:xfrm>
        </p:spPr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A50021"/>
                </a:solidFill>
              </a:rPr>
              <a:t>Bode Plot Examples…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8200"/>
            <a:ext cx="8648700" cy="6019800"/>
          </a:xfrm>
        </p:spPr>
        <p:txBody>
          <a:bodyPr/>
          <a:lstStyle/>
          <a:p>
            <a:r>
              <a:rPr lang="en-US" altLang="en-US" b="1" smtClean="0">
                <a:solidFill>
                  <a:schemeClr val="accent2"/>
                </a:solidFill>
              </a:rPr>
              <a:t>So Complete Bode Plot</a:t>
            </a:r>
          </a:p>
          <a:p>
            <a:endParaRPr lang="en-US" altLang="en-US" b="1" smtClean="0">
              <a:solidFill>
                <a:schemeClr val="accent2"/>
              </a:solidFill>
            </a:endParaRPr>
          </a:p>
        </p:txBody>
      </p:sp>
      <p:pic>
        <p:nvPicPr>
          <p:cNvPr id="27652" name="Picture 4" descr="Exmp1 Magnitude+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73914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rgbClr val="A50021"/>
                </a:solidFill>
              </a:rPr>
              <a:t>References</a:t>
            </a:r>
            <a:r>
              <a:rPr lang="en-US" altLang="en-US" smtClean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Automatic Control System By Hasan Saeed</a:t>
            </a:r>
          </a:p>
          <a:p>
            <a:pPr lvl="1"/>
            <a:r>
              <a:rPr lang="en-US" altLang="en-US" smtClean="0"/>
              <a:t>Katson Publication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altLang="en-US" sz="3200" smtClean="0">
                <a:solidFill>
                  <a:srgbClr val="800000"/>
                </a:solidFill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143000"/>
            <a:ext cx="5638800" cy="55260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17300" smtClean="0">
                <a:solidFill>
                  <a:srgbClr val="A50021"/>
                </a:solidFill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rgbClr val="A50021"/>
                </a:solidFill>
              </a:rPr>
              <a:t>Poles, Zeros and S-Plane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17525" y="1309688"/>
            <a:ext cx="15303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An Example</a:t>
            </a:r>
            <a:r>
              <a:rPr lang="en-US" altLang="en-US" sz="20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270125" y="1309688"/>
            <a:ext cx="5932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You are given the following transfer function.  Show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poles and zeros in the s-plane.</a:t>
            </a:r>
          </a:p>
        </p:txBody>
      </p:sp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3276600" y="2133600"/>
          <a:ext cx="207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2070100" imgH="596900" progId="Equation.3">
                  <p:embed/>
                </p:oleObj>
              </mc:Choice>
              <mc:Fallback>
                <p:oleObj name="Equation" r:id="rId3" imgW="20701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207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1447800" y="4800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5257800" y="3048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781800" y="3657600"/>
            <a:ext cx="908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S - plane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5105400" y="4586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4343400" y="45720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3641725" y="4586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260725" y="4586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2651125" y="4586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5318125" y="4913313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4337050" y="487680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3651250" y="487680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-8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3124200" y="4876800"/>
            <a:ext cx="387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-10</a:t>
            </a:r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2584450" y="4876800"/>
            <a:ext cx="387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-14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5318125" y="4405313"/>
            <a:ext cx="671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origin</a:t>
            </a:r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7146925" y="4808538"/>
            <a:ext cx="728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 </a:t>
            </a:r>
            <a:r>
              <a:rPr lang="en-US" altLang="en-US" sz="1600">
                <a:latin typeface="Times New Roman" panose="02020603050405020304" pitchFamily="18" charset="0"/>
                <a:sym typeface="Symbol" panose="05050102010706020507" pitchFamily="18" charset="2"/>
              </a:rPr>
              <a:t>axis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5318125" y="2979738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j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5699125" y="30099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axis</a:t>
            </a:r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>
            <a:off x="784860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 flipV="1">
            <a:off x="525780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</a:t>
            </a:r>
            <a:r>
              <a:rPr lang="en-US" altLang="en-US" sz="3200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6934200" cy="4719638"/>
          </a:xfrm>
        </p:spPr>
        <p:txBody>
          <a:bodyPr/>
          <a:lstStyle/>
          <a:p>
            <a:r>
              <a:rPr lang="en-US" alt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graphical representation of transfer function to find out the stability of control system.</a:t>
            </a:r>
          </a:p>
          <a:p>
            <a:r>
              <a:rPr lang="en-US" alt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two plots </a:t>
            </a:r>
          </a:p>
          <a:p>
            <a:pPr lvl="1"/>
            <a:r>
              <a:rPr lang="en-US" altLang="en-US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 (in dB) Vs frequency plot </a:t>
            </a:r>
          </a:p>
          <a:p>
            <a:pPr lvl="1"/>
            <a:r>
              <a:rPr lang="en-US" altLang="en-US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angle Vs frequency plot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Plot…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696200" cy="5105400"/>
          </a:xfrm>
        </p:spPr>
        <p:txBody>
          <a:bodyPr/>
          <a:lstStyle/>
          <a:p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following T.F</a:t>
            </a:r>
          </a:p>
          <a:p>
            <a:pPr lvl="1"/>
            <a:endParaRPr lang="en-US" altLang="en-US" sz="2800" b="1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100" smtClean="0"/>
          </a:p>
          <a:p>
            <a:endParaRPr lang="en-US" altLang="en-US" sz="2100" smtClean="0"/>
          </a:p>
          <a:p>
            <a:r>
              <a:rPr lang="en-US" altLang="en-US" sz="2800" b="1" smtClean="0"/>
              <a:t>Put s=jw</a:t>
            </a:r>
          </a:p>
          <a:p>
            <a:endParaRPr lang="en-US" altLang="en-US" sz="2800" b="1" smtClean="0"/>
          </a:p>
          <a:p>
            <a:endParaRPr lang="en-US" altLang="en-US" sz="2100" smtClean="0"/>
          </a:p>
          <a:p>
            <a:endParaRPr lang="en-US" altLang="en-US" sz="1000" smtClean="0"/>
          </a:p>
          <a:p>
            <a:r>
              <a:rPr lang="en-US" altLang="en-US" sz="2800" b="1" smtClean="0"/>
              <a:t>Arrange in following form</a:t>
            </a:r>
          </a:p>
          <a:p>
            <a:pPr lvl="1"/>
            <a:endParaRPr lang="en-US" altLang="en-US" sz="2800" b="1" smtClean="0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3505200"/>
          <a:ext cx="67056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0134600" imgH="1739900" progId="Equation.3">
                  <p:embed/>
                </p:oleObj>
              </mc:Choice>
              <mc:Fallback>
                <p:oleObj name="Equation" r:id="rId3" imgW="10134600" imgH="173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67056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1828800"/>
          <a:ext cx="6781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8534400" imgH="1739900" progId="Equation.3">
                  <p:embed/>
                </p:oleObj>
              </mc:Choice>
              <mc:Fallback>
                <p:oleObj name="Equation" r:id="rId5" imgW="8534400" imgH="1739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781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9"/>
          <p:cNvGraphicFramePr>
            <a:graphicFrameLocks noChangeAspect="1"/>
          </p:cNvGraphicFramePr>
          <p:nvPr/>
        </p:nvGraphicFramePr>
        <p:xfrm>
          <a:off x="1295400" y="6324600"/>
          <a:ext cx="28956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5207000" imgH="546100" progId="Equation.3">
                  <p:embed/>
                </p:oleObj>
              </mc:Choice>
              <mc:Fallback>
                <p:oleObj name="Equation" r:id="rId7" imgW="5207000" imgH="546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324600"/>
                        <a:ext cx="28956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28"/>
          <p:cNvGraphicFramePr>
            <a:graphicFrameLocks noChangeAspect="1"/>
          </p:cNvGraphicFramePr>
          <p:nvPr>
            <p:ph sz="quarter" idx="4"/>
          </p:nvPr>
        </p:nvGraphicFramePr>
        <p:xfrm>
          <a:off x="1295400" y="5181600"/>
          <a:ext cx="6858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9" imgW="10426700" imgH="1739900" progId="Equation.3">
                  <p:embed/>
                </p:oleObj>
              </mc:Choice>
              <mc:Fallback>
                <p:oleObj name="Equation" r:id="rId9" imgW="10426700" imgH="17399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81600"/>
                        <a:ext cx="6858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7277100" cy="4719638"/>
          </a:xfrm>
        </p:spPr>
        <p:txBody>
          <a:bodyPr/>
          <a:lstStyle/>
          <a:p>
            <a:r>
              <a:rPr lang="en-US" altLang="en-US" sz="2800" b="1" smtClean="0"/>
              <a:t>So</a:t>
            </a:r>
          </a:p>
          <a:p>
            <a:endParaRPr lang="en-US" altLang="en-US" sz="2800" b="1" smtClean="0"/>
          </a:p>
          <a:p>
            <a:endParaRPr lang="en-US" altLang="en-US" sz="2500" smtClean="0"/>
          </a:p>
          <a:p>
            <a:endParaRPr lang="en-US" altLang="en-US" sz="2500" smtClean="0"/>
          </a:p>
          <a:p>
            <a:endParaRPr lang="en-US" altLang="en-US" sz="2500" smtClean="0"/>
          </a:p>
          <a:p>
            <a:r>
              <a:rPr lang="en-US" altLang="en-US" sz="2800" b="1" smtClean="0"/>
              <a:t>Hence Bode Plot consists of two plots</a:t>
            </a:r>
            <a:r>
              <a:rPr lang="en-US" altLang="en-US" sz="2500" smtClean="0"/>
              <a:t> </a:t>
            </a:r>
          </a:p>
          <a:p>
            <a:pPr lvl="1"/>
            <a:r>
              <a:rPr lang="en-US" altLang="en-US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 (                               dB) Vs frequency plot (w)</a:t>
            </a:r>
          </a:p>
          <a:p>
            <a:pPr lvl="1"/>
            <a:r>
              <a:rPr lang="en-US" altLang="en-US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angle (                 )Vs frequency plot (w)</a:t>
            </a:r>
          </a:p>
          <a:p>
            <a:pPr lvl="1"/>
            <a:endParaRPr lang="en-US" altLang="en-US" sz="2100" smtClean="0"/>
          </a:p>
          <a:p>
            <a:endParaRPr lang="en-US" altLang="en-US" sz="2500" smtClean="0"/>
          </a:p>
          <a:p>
            <a:endParaRPr lang="en-US" altLang="en-US" sz="2500" smtClean="0"/>
          </a:p>
          <a:p>
            <a:pPr lvl="1">
              <a:buFontTx/>
              <a:buNone/>
            </a:pPr>
            <a:endParaRPr lang="en-US" altLang="en-US" sz="2100" smtClean="0"/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085850" y="3124200"/>
          <a:ext cx="42481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7556500" imgH="584200" progId="Equation.3">
                  <p:embed/>
                </p:oleObj>
              </mc:Choice>
              <mc:Fallback>
                <p:oleObj name="Equation" r:id="rId3" imgW="7556500" imgH="584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124200"/>
                        <a:ext cx="424815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600200" y="1981200"/>
          <a:ext cx="28956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5" imgW="5207000" imgH="546100" progId="Equation.3">
                  <p:embed/>
                </p:oleObj>
              </mc:Choice>
              <mc:Fallback>
                <p:oleObj name="Equation" r:id="rId5" imgW="5207000" imgH="546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28956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2311400" y="25288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Magnitude 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683000" y="2528888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Phase Angle</a:t>
            </a: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V="1">
            <a:off x="3048000" y="2376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V="1">
            <a:off x="4191000" y="2376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4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667000" y="4572000"/>
          <a:ext cx="202882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7" imgW="3606800" imgH="584200" progId="Equation.3">
                  <p:embed/>
                </p:oleObj>
              </mc:Choice>
              <mc:Fallback>
                <p:oleObj name="Equation" r:id="rId7" imgW="3606800" imgH="584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202882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3"/>
          <p:cNvGraphicFramePr>
            <a:graphicFrameLocks noChangeAspect="1"/>
          </p:cNvGraphicFramePr>
          <p:nvPr/>
        </p:nvGraphicFramePr>
        <p:xfrm>
          <a:off x="2819400" y="4918075"/>
          <a:ext cx="9604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9" imgW="1726451" imgH="533169" progId="Equation.3">
                  <p:embed/>
                </p:oleObj>
              </mc:Choice>
              <mc:Fallback>
                <p:oleObj name="Equation" r:id="rId9" imgW="1726451" imgH="53316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18075"/>
                        <a:ext cx="9604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Plot…</a:t>
            </a:r>
          </a:p>
        </p:txBody>
      </p:sp>
      <p:grpSp>
        <p:nvGrpSpPr>
          <p:cNvPr id="12291" name="Group 11"/>
          <p:cNvGrpSpPr>
            <a:grpSpLocks/>
          </p:cNvGrpSpPr>
          <p:nvPr/>
        </p:nvGrpSpPr>
        <p:grpSpPr bwMode="auto">
          <a:xfrm>
            <a:off x="762000" y="1905000"/>
            <a:ext cx="8382000" cy="790575"/>
            <a:chOff x="480" y="2759"/>
            <a:chExt cx="3741" cy="406"/>
          </a:xfrm>
        </p:grpSpPr>
        <p:graphicFrame>
          <p:nvGraphicFramePr>
            <p:cNvPr id="12300" name="Object 4"/>
            <p:cNvGraphicFramePr>
              <a:graphicFrameLocks noChangeAspect="1"/>
            </p:cNvGraphicFramePr>
            <p:nvPr/>
          </p:nvGraphicFramePr>
          <p:xfrm>
            <a:off x="480" y="2759"/>
            <a:ext cx="2676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3" imgW="10718800" imgH="444500" progId="Equation.3">
                    <p:embed/>
                  </p:oleObj>
                </mc:Choice>
                <mc:Fallback>
                  <p:oleObj name="Equation" r:id="rId3" imgW="10718800" imgH="4445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759"/>
                          <a:ext cx="2676" cy="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7"/>
            <p:cNvGraphicFramePr>
              <a:graphicFrameLocks noChangeAspect="1"/>
            </p:cNvGraphicFramePr>
            <p:nvPr/>
          </p:nvGraphicFramePr>
          <p:xfrm>
            <a:off x="3168" y="2761"/>
            <a:ext cx="804" cy="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4" name="Equation" r:id="rId5" imgW="3365500" imgH="444500" progId="Equation.3">
                    <p:embed/>
                  </p:oleObj>
                </mc:Choice>
                <mc:Fallback>
                  <p:oleObj name="Equation" r:id="rId5" imgW="3365500" imgH="4445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761"/>
                          <a:ext cx="804" cy="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2" name="Object 10"/>
            <p:cNvGraphicFramePr>
              <a:graphicFrameLocks noChangeAspect="1"/>
            </p:cNvGraphicFramePr>
            <p:nvPr/>
          </p:nvGraphicFramePr>
          <p:xfrm>
            <a:off x="1461" y="3047"/>
            <a:ext cx="2760" cy="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5" name="Equation" r:id="rId7" imgW="10375900" imgH="444500" progId="Equation.3">
                    <p:embed/>
                  </p:oleObj>
                </mc:Choice>
                <mc:Fallback>
                  <p:oleObj name="Equation" r:id="rId7" imgW="10375900" imgH="4445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" y="3047"/>
                          <a:ext cx="2760" cy="1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685800" y="12954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Magnitude in dB</a:t>
            </a:r>
          </a:p>
        </p:txBody>
      </p: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685800" y="3138488"/>
            <a:ext cx="251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Phase Angle</a:t>
            </a:r>
          </a:p>
        </p:txBody>
      </p:sp>
      <p:grpSp>
        <p:nvGrpSpPr>
          <p:cNvPr id="12294" name="Group 42"/>
          <p:cNvGrpSpPr>
            <a:grpSpLocks/>
          </p:cNvGrpSpPr>
          <p:nvPr/>
        </p:nvGrpSpPr>
        <p:grpSpPr bwMode="auto">
          <a:xfrm>
            <a:off x="1752600" y="4800600"/>
            <a:ext cx="6400800" cy="762000"/>
            <a:chOff x="816" y="2784"/>
            <a:chExt cx="2850" cy="431"/>
          </a:xfrm>
        </p:grpSpPr>
        <p:graphicFrame>
          <p:nvGraphicFramePr>
            <p:cNvPr id="12298" name="Object 36"/>
            <p:cNvGraphicFramePr>
              <a:graphicFrameLocks noChangeAspect="1"/>
            </p:cNvGraphicFramePr>
            <p:nvPr/>
          </p:nvGraphicFramePr>
          <p:xfrm>
            <a:off x="816" y="2784"/>
            <a:ext cx="2737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6" name="Equation" r:id="rId9" imgW="7594600" imgH="520700" progId="Equation.3">
                    <p:embed/>
                  </p:oleObj>
                </mc:Choice>
                <mc:Fallback>
                  <p:oleObj name="Equation" r:id="rId9" imgW="7594600" imgH="5207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784"/>
                          <a:ext cx="2737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Object 37"/>
            <p:cNvGraphicFramePr>
              <a:graphicFrameLocks noChangeAspect="1"/>
            </p:cNvGraphicFramePr>
            <p:nvPr/>
          </p:nvGraphicFramePr>
          <p:xfrm>
            <a:off x="960" y="3024"/>
            <a:ext cx="270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7" name="Equation" r:id="rId11" imgW="7505700" imgH="520700" progId="Equation.3">
                    <p:embed/>
                  </p:oleObj>
                </mc:Choice>
                <mc:Fallback>
                  <p:oleObj name="Equation" r:id="rId11" imgW="7505700" imgH="5207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024"/>
                          <a:ext cx="2706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5" name="Group 41"/>
          <p:cNvGrpSpPr>
            <a:grpSpLocks/>
          </p:cNvGrpSpPr>
          <p:nvPr/>
        </p:nvGrpSpPr>
        <p:grpSpPr bwMode="auto">
          <a:xfrm>
            <a:off x="762000" y="3810000"/>
            <a:ext cx="6858000" cy="685800"/>
            <a:chOff x="336" y="2372"/>
            <a:chExt cx="3282" cy="367"/>
          </a:xfrm>
        </p:grpSpPr>
        <p:graphicFrame>
          <p:nvGraphicFramePr>
            <p:cNvPr id="12296" name="Object 39"/>
            <p:cNvGraphicFramePr>
              <a:graphicFrameLocks noChangeAspect="1"/>
            </p:cNvGraphicFramePr>
            <p:nvPr/>
          </p:nvGraphicFramePr>
          <p:xfrm>
            <a:off x="912" y="2592"/>
            <a:ext cx="2352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8" name="Equation" r:id="rId13" imgW="7150100" imgH="444500" progId="Equation.3">
                    <p:embed/>
                  </p:oleObj>
                </mc:Choice>
                <mc:Fallback>
                  <p:oleObj name="Equation" r:id="rId13" imgW="7150100" imgH="4445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592"/>
                          <a:ext cx="2352" cy="1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40"/>
            <p:cNvGraphicFramePr>
              <a:graphicFrameLocks noChangeAspect="1"/>
            </p:cNvGraphicFramePr>
            <p:nvPr/>
          </p:nvGraphicFramePr>
          <p:xfrm>
            <a:off x="336" y="2372"/>
            <a:ext cx="3282" cy="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15" imgW="9105900" imgH="444500" progId="Equation.3">
                    <p:embed/>
                  </p:oleObj>
                </mc:Choice>
                <mc:Fallback>
                  <p:oleObj name="Equation" r:id="rId15" imgW="9105900" imgH="44450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372"/>
                          <a:ext cx="3282" cy="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Plot…</a:t>
            </a:r>
          </a:p>
        </p:txBody>
      </p:sp>
      <p:graphicFrame>
        <p:nvGraphicFramePr>
          <p:cNvPr id="161877" name="Group 85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7886700" cy="4711700"/>
        </p:xfrm>
        <a:graphic>
          <a:graphicData uri="http://schemas.openxmlformats.org/drawingml/2006/table">
            <a:tbl>
              <a:tblPr/>
              <a:tblGrid>
                <a:gridCol w="225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7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Type of System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Initial Slope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Intersection with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 dB line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dB/dec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Parallel to 0 axis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-20dB/dec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-40dB/dec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=K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-60dB/dec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=K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-20NdB/dec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=K</a:t>
                      </a:r>
                      <a:r>
                        <a:rPr kumimoji="0" lang="en-US" sz="2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A50021"/>
                </a:solidFill>
              </a:rPr>
              <a:t>Bode Plot Procedure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8267700" cy="4719638"/>
          </a:xfrm>
        </p:spPr>
        <p:txBody>
          <a:bodyPr/>
          <a:lstStyle/>
          <a:p>
            <a:pPr marL="476250" indent="-476250"/>
            <a:r>
              <a:rPr lang="en-US" altLang="en-US" sz="2500" b="1" smtClean="0"/>
              <a:t>Steps to draw Bode Plot</a:t>
            </a:r>
          </a:p>
          <a:p>
            <a:pPr marL="857250" lvl="1" indent="-400050">
              <a:buFontTx/>
              <a:buAutoNum type="arabicPeriod"/>
            </a:pPr>
            <a:r>
              <a:rPr lang="en-US" altLang="en-US" sz="2100" b="1" smtClean="0"/>
              <a:t>Convert the TF in following standard form &amp; put s=jw</a:t>
            </a:r>
          </a:p>
          <a:p>
            <a:pPr marL="857250" lvl="1" indent="-400050">
              <a:buFontTx/>
              <a:buAutoNum type="arabicPeriod"/>
            </a:pPr>
            <a:endParaRPr lang="en-US" altLang="en-US" sz="2100" b="1" smtClean="0"/>
          </a:p>
          <a:p>
            <a:pPr marL="857250" lvl="1" indent="-400050">
              <a:buFontTx/>
              <a:buAutoNum type="arabicPeriod"/>
            </a:pPr>
            <a:endParaRPr lang="en-US" altLang="en-US" sz="2100" b="1" smtClean="0"/>
          </a:p>
          <a:p>
            <a:pPr marL="857250" lvl="1" indent="-400050">
              <a:buFontTx/>
              <a:buAutoNum type="arabicPeriod"/>
            </a:pPr>
            <a:endParaRPr lang="en-US" altLang="en-US" sz="2100" b="1" smtClean="0"/>
          </a:p>
          <a:p>
            <a:pPr marL="857250" lvl="1" indent="-400050">
              <a:buFontTx/>
              <a:buAutoNum type="arabicPeriod"/>
            </a:pPr>
            <a:r>
              <a:rPr lang="en-US" altLang="en-US" sz="2100" b="1" smtClean="0"/>
              <a:t>Find out corner frequencies by using 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2590800"/>
          <a:ext cx="5867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0426700" imgH="1739900" progId="Equation.3">
                  <p:embed/>
                </p:oleObj>
              </mc:Choice>
              <mc:Fallback>
                <p:oleObj name="Equation" r:id="rId3" imgW="10426700" imgH="173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5867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4191000"/>
          <a:ext cx="5791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5397500" imgH="977900" progId="Equation.3">
                  <p:embed/>
                </p:oleObj>
              </mc:Choice>
              <mc:Fallback>
                <p:oleObj name="Equation" r:id="rId5" imgW="5397500" imgH="977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5791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theme/theme1.xml><?xml version="1.0" encoding="utf-8"?>
<a:theme xmlns:a="http://schemas.openxmlformats.org/drawingml/2006/main" name="Worldwide design template">
  <a:themeElements>
    <a:clrScheme name="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Worldwide design template</Template>
  <TotalTime>1456</TotalTime>
  <Words>785</Words>
  <Application>Microsoft Office PowerPoint</Application>
  <PresentationFormat>On-screen Show (4:3)</PresentationFormat>
  <Paragraphs>208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Times New Roman</vt:lpstr>
      <vt:lpstr>Symbol</vt:lpstr>
      <vt:lpstr>Wingdings</vt:lpstr>
      <vt:lpstr>Worldwide design template</vt:lpstr>
      <vt:lpstr>Microsoft Equation 3.0</vt:lpstr>
      <vt:lpstr>Bode Plot</vt:lpstr>
      <vt:lpstr>PowerPoint Presentation</vt:lpstr>
      <vt:lpstr>Poles, Zeros and S-Plane</vt:lpstr>
      <vt:lpstr>Bode Plot </vt:lpstr>
      <vt:lpstr>Bode Plot…</vt:lpstr>
      <vt:lpstr>Bode Plot…</vt:lpstr>
      <vt:lpstr>Bode Plot…</vt:lpstr>
      <vt:lpstr>Bode Plot…</vt:lpstr>
      <vt:lpstr>Bode Plot Procedure </vt:lpstr>
      <vt:lpstr>Bode Plot Procedure …</vt:lpstr>
      <vt:lpstr>Bode Plot Procedure …</vt:lpstr>
      <vt:lpstr>Bode Plot GM &amp; PM</vt:lpstr>
      <vt:lpstr>Bode Plot GM &amp; PM</vt:lpstr>
      <vt:lpstr>Bode Plot &amp; Stability </vt:lpstr>
      <vt:lpstr>Bode Plot Examples</vt:lpstr>
      <vt:lpstr>Bode Plot Examples…</vt:lpstr>
      <vt:lpstr>Bode Plot Examples…</vt:lpstr>
      <vt:lpstr>Bode Plot Examples…</vt:lpstr>
      <vt:lpstr>Bode Plot Examples…</vt:lpstr>
      <vt:lpstr>Bode Plot Examples…</vt:lpstr>
      <vt:lpstr>Bode Plot Examples…</vt:lpstr>
      <vt:lpstr>Bode Plot Examples…</vt:lpstr>
      <vt:lpstr>References </vt:lpstr>
      <vt:lpstr>Questions?</vt:lpstr>
      <vt:lpstr>PowerPoint Presentation</vt:lpstr>
    </vt:vector>
  </TitlesOfParts>
  <Company>Mega Health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BASICS</dc:title>
  <dc:creator>Celal Alp Tunc</dc:creator>
  <cp:lastModifiedBy>nafees ahamad</cp:lastModifiedBy>
  <cp:revision>97</cp:revision>
  <dcterms:created xsi:type="dcterms:W3CDTF">2004-09-30T21:11:29Z</dcterms:created>
  <dcterms:modified xsi:type="dcterms:W3CDTF">2019-11-12T15:24:31Z</dcterms:modified>
</cp:coreProperties>
</file>