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3" r:id="rId15"/>
    <p:sldId id="274" r:id="rId16"/>
    <p:sldId id="270" r:id="rId17"/>
    <p:sldId id="271" r:id="rId18"/>
    <p:sldId id="275" r:id="rId19"/>
    <p:sldId id="276" r:id="rId20"/>
    <p:sldId id="277"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D69317-4821-4254-96D8-93C5A393C172}" type="datetimeFigureOut">
              <a:rPr lang="en-US" smtClean="0"/>
              <a:t>11/29/2019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0C9C1C-21CF-4899-A6A5-8BF1E3CB7F38}" type="slidenum">
              <a:rPr lang="en-US" smtClean="0"/>
              <a:t>‹#›</a:t>
            </a:fld>
            <a:endParaRPr lang="en-US"/>
          </a:p>
        </p:txBody>
      </p:sp>
    </p:spTree>
    <p:extLst>
      <p:ext uri="{BB962C8B-B14F-4D97-AF65-F5344CB8AC3E}">
        <p14:creationId xmlns:p14="http://schemas.microsoft.com/office/powerpoint/2010/main" val="984155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A6E32D92-F454-4B0F-981C-40700AF850DC}" type="datetime1">
              <a:rPr lang="en-US" smtClean="0"/>
              <a:t>11/29/2019</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r>
              <a:rPr lang="en-US" smtClean="0"/>
              <a:t>(c) Nafees Ahamad </a:t>
            </a:r>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CD4C9821-0562-4049-B616-05E9598F3274}"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869557925"/>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9B7959-7C4C-4F92-959C-3A0D3F9D1E18}" type="datetime1">
              <a:rPr lang="en-US" smtClean="0"/>
              <a:t>11/29/2019</a:t>
            </a:fld>
            <a:endParaRPr lang="en-US"/>
          </a:p>
        </p:txBody>
      </p:sp>
      <p:sp>
        <p:nvSpPr>
          <p:cNvPr id="5" name="Footer Placeholder 4"/>
          <p:cNvSpPr>
            <a:spLocks noGrp="1"/>
          </p:cNvSpPr>
          <p:nvPr>
            <p:ph type="ftr" sz="quarter" idx="11"/>
          </p:nvPr>
        </p:nvSpPr>
        <p:spPr/>
        <p:txBody>
          <a:bodyPr/>
          <a:lstStyle/>
          <a:p>
            <a:r>
              <a:rPr lang="en-US" smtClean="0"/>
              <a:t>(c) Nafees Ahamad </a:t>
            </a:r>
            <a:endParaRPr lang="en-US"/>
          </a:p>
        </p:txBody>
      </p:sp>
      <p:sp>
        <p:nvSpPr>
          <p:cNvPr id="6" name="Slide Number Placeholder 5"/>
          <p:cNvSpPr>
            <a:spLocks noGrp="1"/>
          </p:cNvSpPr>
          <p:nvPr>
            <p:ph type="sldNum" sz="quarter" idx="12"/>
          </p:nvPr>
        </p:nvSpPr>
        <p:spPr/>
        <p:txBody>
          <a:bodyPr/>
          <a:lstStyle/>
          <a:p>
            <a:fld id="{CD4C9821-0562-4049-B616-05E9598F3274}" type="slidenum">
              <a:rPr lang="en-US" smtClean="0"/>
              <a:t>‹#›</a:t>
            </a:fld>
            <a:endParaRPr lang="en-US"/>
          </a:p>
        </p:txBody>
      </p:sp>
    </p:spTree>
    <p:extLst>
      <p:ext uri="{BB962C8B-B14F-4D97-AF65-F5344CB8AC3E}">
        <p14:creationId xmlns:p14="http://schemas.microsoft.com/office/powerpoint/2010/main" val="1461934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F05AA572-29C2-43B4-92CE-346981097A83}" type="datetime1">
              <a:rPr lang="en-US" smtClean="0"/>
              <a:t>11/29/2019</a:t>
            </a:fld>
            <a:endParaRPr lang="en-US"/>
          </a:p>
        </p:txBody>
      </p:sp>
      <p:sp>
        <p:nvSpPr>
          <p:cNvPr id="5" name="Footer Placeholder 4"/>
          <p:cNvSpPr>
            <a:spLocks noGrp="1"/>
          </p:cNvSpPr>
          <p:nvPr>
            <p:ph type="ftr" sz="quarter" idx="11"/>
          </p:nvPr>
        </p:nvSpPr>
        <p:spPr>
          <a:xfrm>
            <a:off x="2933699" y="6296615"/>
            <a:ext cx="5959577" cy="365125"/>
          </a:xfrm>
        </p:spPr>
        <p:txBody>
          <a:bodyPr/>
          <a:lstStyle/>
          <a:p>
            <a:r>
              <a:rPr lang="en-US" smtClean="0"/>
              <a:t>(c) Nafees Ahamad </a:t>
            </a:r>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CD4C9821-0562-4049-B616-05E9598F3274}"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019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BD6B63-4112-45F2-8017-D96AD9A5EA75}" type="datetime1">
              <a:rPr lang="en-US" smtClean="0"/>
              <a:t>11/29/2019</a:t>
            </a:fld>
            <a:endParaRPr lang="en-US"/>
          </a:p>
        </p:txBody>
      </p:sp>
      <p:sp>
        <p:nvSpPr>
          <p:cNvPr id="5" name="Footer Placeholder 4"/>
          <p:cNvSpPr>
            <a:spLocks noGrp="1"/>
          </p:cNvSpPr>
          <p:nvPr>
            <p:ph type="ftr" sz="quarter" idx="11"/>
          </p:nvPr>
        </p:nvSpPr>
        <p:spPr/>
        <p:txBody>
          <a:bodyPr/>
          <a:lstStyle/>
          <a:p>
            <a:r>
              <a:rPr lang="en-US" smtClean="0"/>
              <a:t>(c) Nafees Ahamad </a:t>
            </a:r>
            <a:endParaRPr lang="en-US"/>
          </a:p>
        </p:txBody>
      </p:sp>
      <p:sp>
        <p:nvSpPr>
          <p:cNvPr id="6" name="Slide Number Placeholder 5"/>
          <p:cNvSpPr>
            <a:spLocks noGrp="1"/>
          </p:cNvSpPr>
          <p:nvPr>
            <p:ph type="sldNum" sz="quarter" idx="12"/>
          </p:nvPr>
        </p:nvSpPr>
        <p:spPr/>
        <p:txBody>
          <a:bodyPr/>
          <a:lstStyle/>
          <a:p>
            <a:fld id="{CD4C9821-0562-4049-B616-05E9598F3274}" type="slidenum">
              <a:rPr lang="en-US" smtClean="0"/>
              <a:t>‹#›</a:t>
            </a:fld>
            <a:endParaRPr lang="en-US"/>
          </a:p>
        </p:txBody>
      </p:sp>
    </p:spTree>
    <p:extLst>
      <p:ext uri="{BB962C8B-B14F-4D97-AF65-F5344CB8AC3E}">
        <p14:creationId xmlns:p14="http://schemas.microsoft.com/office/powerpoint/2010/main" val="1917147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6080BBDE-EABB-4986-9400-419DE5B92A54}" type="datetime1">
              <a:rPr lang="en-US" smtClean="0"/>
              <a:t>11/29/2019</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r>
              <a:rPr lang="en-US" smtClean="0"/>
              <a:t>(c) Nafees Ahamad </a:t>
            </a:r>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CD4C9821-0562-4049-B616-05E9598F3274}"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677818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CD62F0-6106-4E71-8DDA-A178D698F66E}" type="datetime1">
              <a:rPr lang="en-US" smtClean="0"/>
              <a:t>11/29/2019</a:t>
            </a:fld>
            <a:endParaRPr lang="en-US"/>
          </a:p>
        </p:txBody>
      </p:sp>
      <p:sp>
        <p:nvSpPr>
          <p:cNvPr id="6" name="Footer Placeholder 5"/>
          <p:cNvSpPr>
            <a:spLocks noGrp="1"/>
          </p:cNvSpPr>
          <p:nvPr>
            <p:ph type="ftr" sz="quarter" idx="11"/>
          </p:nvPr>
        </p:nvSpPr>
        <p:spPr/>
        <p:txBody>
          <a:bodyPr/>
          <a:lstStyle/>
          <a:p>
            <a:r>
              <a:rPr lang="en-US" smtClean="0"/>
              <a:t>(c) Nafees Ahamad </a:t>
            </a:r>
            <a:endParaRPr lang="en-US"/>
          </a:p>
        </p:txBody>
      </p:sp>
      <p:sp>
        <p:nvSpPr>
          <p:cNvPr id="7" name="Slide Number Placeholder 6"/>
          <p:cNvSpPr>
            <a:spLocks noGrp="1"/>
          </p:cNvSpPr>
          <p:nvPr>
            <p:ph type="sldNum" sz="quarter" idx="12"/>
          </p:nvPr>
        </p:nvSpPr>
        <p:spPr/>
        <p:txBody>
          <a:bodyPr/>
          <a:lstStyle/>
          <a:p>
            <a:fld id="{CD4C9821-0562-4049-B616-05E9598F3274}" type="slidenum">
              <a:rPr lang="en-US" smtClean="0"/>
              <a:t>‹#›</a:t>
            </a:fld>
            <a:endParaRPr lang="en-US"/>
          </a:p>
        </p:txBody>
      </p:sp>
    </p:spTree>
    <p:extLst>
      <p:ext uri="{BB962C8B-B14F-4D97-AF65-F5344CB8AC3E}">
        <p14:creationId xmlns:p14="http://schemas.microsoft.com/office/powerpoint/2010/main" val="4292263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616835-5607-43FA-A898-A6157F677B9D}" type="datetime1">
              <a:rPr lang="en-US" smtClean="0"/>
              <a:t>11/29/2019</a:t>
            </a:fld>
            <a:endParaRPr lang="en-US"/>
          </a:p>
        </p:txBody>
      </p:sp>
      <p:sp>
        <p:nvSpPr>
          <p:cNvPr id="8" name="Footer Placeholder 7"/>
          <p:cNvSpPr>
            <a:spLocks noGrp="1"/>
          </p:cNvSpPr>
          <p:nvPr>
            <p:ph type="ftr" sz="quarter" idx="11"/>
          </p:nvPr>
        </p:nvSpPr>
        <p:spPr/>
        <p:txBody>
          <a:bodyPr/>
          <a:lstStyle/>
          <a:p>
            <a:r>
              <a:rPr lang="en-US" smtClean="0"/>
              <a:t>(c) Nafees Ahamad </a:t>
            </a:r>
            <a:endParaRPr lang="en-US"/>
          </a:p>
        </p:txBody>
      </p:sp>
      <p:sp>
        <p:nvSpPr>
          <p:cNvPr id="9" name="Slide Number Placeholder 8"/>
          <p:cNvSpPr>
            <a:spLocks noGrp="1"/>
          </p:cNvSpPr>
          <p:nvPr>
            <p:ph type="sldNum" sz="quarter" idx="12"/>
          </p:nvPr>
        </p:nvSpPr>
        <p:spPr/>
        <p:txBody>
          <a:bodyPr/>
          <a:lstStyle/>
          <a:p>
            <a:fld id="{CD4C9821-0562-4049-B616-05E9598F3274}" type="slidenum">
              <a:rPr lang="en-US" smtClean="0"/>
              <a:t>‹#›</a:t>
            </a:fld>
            <a:endParaRPr lang="en-US"/>
          </a:p>
        </p:txBody>
      </p:sp>
    </p:spTree>
    <p:extLst>
      <p:ext uri="{BB962C8B-B14F-4D97-AF65-F5344CB8AC3E}">
        <p14:creationId xmlns:p14="http://schemas.microsoft.com/office/powerpoint/2010/main" val="2123216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5C78AE-A830-4AA4-8B89-7F7F64F4EBEF}" type="datetime1">
              <a:rPr lang="en-US" smtClean="0"/>
              <a:t>11/29/2019</a:t>
            </a:fld>
            <a:endParaRPr lang="en-US"/>
          </a:p>
        </p:txBody>
      </p:sp>
      <p:sp>
        <p:nvSpPr>
          <p:cNvPr id="4" name="Footer Placeholder 3"/>
          <p:cNvSpPr>
            <a:spLocks noGrp="1"/>
          </p:cNvSpPr>
          <p:nvPr>
            <p:ph type="ftr" sz="quarter" idx="11"/>
          </p:nvPr>
        </p:nvSpPr>
        <p:spPr/>
        <p:txBody>
          <a:bodyPr/>
          <a:lstStyle/>
          <a:p>
            <a:r>
              <a:rPr lang="en-US" smtClean="0"/>
              <a:t>(c) Nafees Ahamad </a:t>
            </a:r>
            <a:endParaRPr lang="en-US"/>
          </a:p>
        </p:txBody>
      </p:sp>
      <p:sp>
        <p:nvSpPr>
          <p:cNvPr id="5" name="Slide Number Placeholder 4"/>
          <p:cNvSpPr>
            <a:spLocks noGrp="1"/>
          </p:cNvSpPr>
          <p:nvPr>
            <p:ph type="sldNum" sz="quarter" idx="12"/>
          </p:nvPr>
        </p:nvSpPr>
        <p:spPr/>
        <p:txBody>
          <a:bodyPr/>
          <a:lstStyle/>
          <a:p>
            <a:fld id="{CD4C9821-0562-4049-B616-05E9598F3274}" type="slidenum">
              <a:rPr lang="en-US" smtClean="0"/>
              <a:t>‹#›</a:t>
            </a:fld>
            <a:endParaRPr lang="en-US"/>
          </a:p>
        </p:txBody>
      </p:sp>
    </p:spTree>
    <p:extLst>
      <p:ext uri="{BB962C8B-B14F-4D97-AF65-F5344CB8AC3E}">
        <p14:creationId xmlns:p14="http://schemas.microsoft.com/office/powerpoint/2010/main" val="215166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21C91F75-DB68-4DB3-AEA2-36F7D24356B9}" type="datetime1">
              <a:rPr lang="en-US" smtClean="0"/>
              <a:t>11/29/2019</a:t>
            </a:fld>
            <a:endParaRPr lang="en-US"/>
          </a:p>
        </p:txBody>
      </p:sp>
      <p:sp>
        <p:nvSpPr>
          <p:cNvPr id="3" name="Footer Placeholder 2"/>
          <p:cNvSpPr>
            <a:spLocks noGrp="1"/>
          </p:cNvSpPr>
          <p:nvPr>
            <p:ph type="ftr" sz="quarter" idx="11"/>
          </p:nvPr>
        </p:nvSpPr>
        <p:spPr/>
        <p:txBody>
          <a:bodyPr/>
          <a:lstStyle/>
          <a:p>
            <a:r>
              <a:rPr lang="en-US" smtClean="0"/>
              <a:t>(c) Nafees Ahamad </a:t>
            </a:r>
            <a:endParaRPr lang="en-US"/>
          </a:p>
        </p:txBody>
      </p:sp>
      <p:sp>
        <p:nvSpPr>
          <p:cNvPr id="4" name="Slide Number Placeholder 3"/>
          <p:cNvSpPr>
            <a:spLocks noGrp="1"/>
          </p:cNvSpPr>
          <p:nvPr>
            <p:ph type="sldNum" sz="quarter" idx="12"/>
          </p:nvPr>
        </p:nvSpPr>
        <p:spPr/>
        <p:txBody>
          <a:bodyPr/>
          <a:lstStyle/>
          <a:p>
            <a:fld id="{CD4C9821-0562-4049-B616-05E9598F3274}" type="slidenum">
              <a:rPr lang="en-US" smtClean="0"/>
              <a:t>‹#›</a:t>
            </a:fld>
            <a:endParaRPr lang="en-US"/>
          </a:p>
        </p:txBody>
      </p:sp>
    </p:spTree>
    <p:extLst>
      <p:ext uri="{BB962C8B-B14F-4D97-AF65-F5344CB8AC3E}">
        <p14:creationId xmlns:p14="http://schemas.microsoft.com/office/powerpoint/2010/main" val="2190471402"/>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F8F0E244-449C-4632-A619-35E2595FBC3C}" type="datetime1">
              <a:rPr lang="en-US" smtClean="0"/>
              <a:t>11/29/2019</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r>
              <a:rPr lang="en-US" smtClean="0"/>
              <a:t>(c) Nafees Ahamad </a:t>
            </a:r>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CD4C9821-0562-4049-B616-05E9598F3274}" type="slidenum">
              <a:rPr lang="en-US" smtClean="0"/>
              <a:t>‹#›</a:t>
            </a:fld>
            <a:endParaRPr lang="en-US"/>
          </a:p>
        </p:txBody>
      </p:sp>
    </p:spTree>
    <p:extLst>
      <p:ext uri="{BB962C8B-B14F-4D97-AF65-F5344CB8AC3E}">
        <p14:creationId xmlns:p14="http://schemas.microsoft.com/office/powerpoint/2010/main" val="2381707372"/>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D4C05D4C-E2A1-4C62-B6D2-6F96CC5E85C9}" type="datetime1">
              <a:rPr lang="en-US" smtClean="0"/>
              <a:t>11/29/2019</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r>
              <a:rPr lang="en-US" smtClean="0"/>
              <a:t>(c) Nafees Ahamad </a:t>
            </a:r>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CD4C9821-0562-4049-B616-05E9598F3274}" type="slidenum">
              <a:rPr lang="en-US" smtClean="0"/>
              <a:t>‹#›</a:t>
            </a:fld>
            <a:endParaRPr lang="en-US"/>
          </a:p>
        </p:txBody>
      </p:sp>
    </p:spTree>
    <p:extLst>
      <p:ext uri="{BB962C8B-B14F-4D97-AF65-F5344CB8AC3E}">
        <p14:creationId xmlns:p14="http://schemas.microsoft.com/office/powerpoint/2010/main" val="2181461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FE29F45F-4450-4852-B274-FAE6B9B02F3B}" type="datetime1">
              <a:rPr lang="en-US" smtClean="0"/>
              <a:t>11/29/2019</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r>
              <a:rPr lang="en-US" smtClean="0"/>
              <a:t>(c) Nafees Ahamad </a:t>
            </a:r>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CD4C9821-0562-4049-B616-05E9598F3274}"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40211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t>
            </a:r>
            <a:r>
              <a:rPr lang="en-US" dirty="0" smtClean="0"/>
              <a:t>ompensation Techniques</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By: Nafees Ahamad </a:t>
            </a:r>
          </a:p>
          <a:p>
            <a:r>
              <a:rPr lang="en-US" dirty="0" smtClean="0"/>
              <a:t>AP, Department of EECE, DIT University, </a:t>
            </a:r>
          </a:p>
          <a:p>
            <a:r>
              <a:rPr lang="en-US" dirty="0" smtClean="0"/>
              <a:t>Dehradun</a:t>
            </a:r>
          </a:p>
          <a:p>
            <a:endParaRPr lang="en-US" dirty="0"/>
          </a:p>
        </p:txBody>
      </p:sp>
      <p:sp>
        <p:nvSpPr>
          <p:cNvPr id="4" name="Footer Placeholder 3"/>
          <p:cNvSpPr>
            <a:spLocks noGrp="1"/>
          </p:cNvSpPr>
          <p:nvPr>
            <p:ph type="ftr" sz="quarter" idx="11"/>
          </p:nvPr>
        </p:nvSpPr>
        <p:spPr/>
        <p:txBody>
          <a:bodyPr/>
          <a:lstStyle/>
          <a:p>
            <a:r>
              <a:rPr lang="en-US" smtClean="0"/>
              <a:t>(c) Nafees Ahamad </a:t>
            </a:r>
            <a:endParaRPr lang="en-US"/>
          </a:p>
        </p:txBody>
      </p:sp>
    </p:spTree>
    <p:extLst>
      <p:ext uri="{BB962C8B-B14F-4D97-AF65-F5344CB8AC3E}">
        <p14:creationId xmlns:p14="http://schemas.microsoft.com/office/powerpoint/2010/main" val="2778318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Phase Lead </a:t>
            </a:r>
            <a:r>
              <a:rPr lang="en-US" b="1" dirty="0" smtClean="0"/>
              <a:t>Compensation…</a:t>
            </a:r>
            <a:r>
              <a:rPr lang="en-US" b="1" dirty="0"/>
              <a:t/>
            </a:r>
            <a:br>
              <a:rPr lang="en-US" b="1"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743201" y="2368061"/>
                <a:ext cx="9214338" cy="4131212"/>
              </a:xfrm>
            </p:spPr>
            <p:txBody>
              <a:bodyPr>
                <a:normAutofit/>
              </a:bodyPr>
              <a:lstStyle/>
              <a:p>
                <a:r>
                  <a:rPr lang="en-US" sz="2400" dirty="0" smtClean="0"/>
                  <a:t>So </a:t>
                </a:r>
                <a:r>
                  <a:rPr lang="en-US" sz="2400" dirty="0" smtClean="0">
                    <a:solidFill>
                      <a:schemeClr val="tx1"/>
                    </a:solidFill>
                  </a:rPr>
                  <a:t>taking Laplace transform </a:t>
                </a:r>
                <a:r>
                  <a:rPr lang="en-US" sz="2400" dirty="0" smtClean="0"/>
                  <a:t>of </a:t>
                </a:r>
                <a:r>
                  <a:rPr lang="en-US" sz="2400" dirty="0"/>
                  <a:t>both side of above </a:t>
                </a:r>
                <a:r>
                  <a:rPr lang="en-US" sz="2400" dirty="0" smtClean="0"/>
                  <a:t>equations</a:t>
                </a:r>
              </a:p>
              <a:p>
                <a14:m>
                  <m:oMath xmlns:m="http://schemas.openxmlformats.org/officeDocument/2006/math">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b="0" i="1" smtClean="0">
                                <a:latin typeface="Cambria Math" panose="02040503050406030204" pitchFamily="18" charset="0"/>
                              </a:rPr>
                              <m:t>𝐸</m:t>
                            </m:r>
                          </m:e>
                          <m:sub>
                            <m:r>
                              <a:rPr lang="en-US" sz="2400" i="1">
                                <a:latin typeface="Cambria Math" panose="02040503050406030204" pitchFamily="18" charset="0"/>
                              </a:rPr>
                              <m:t>0</m:t>
                            </m:r>
                          </m:sub>
                        </m:sSub>
                        <m:r>
                          <a:rPr lang="en-US" sz="2400" b="0" i="1" smtClean="0">
                            <a:latin typeface="Cambria Math" panose="02040503050406030204" pitchFamily="18" charset="0"/>
                          </a:rPr>
                          <m:t>(</m:t>
                        </m:r>
                        <m:r>
                          <a:rPr lang="en-US" sz="2400" b="0" i="1" smtClean="0">
                            <a:latin typeface="Cambria Math" panose="02040503050406030204" pitchFamily="18" charset="0"/>
                          </a:rPr>
                          <m:t>𝑠</m:t>
                        </m:r>
                        <m:r>
                          <a:rPr lang="en-US" sz="2400" b="0" i="1" smtClean="0">
                            <a:latin typeface="Cambria Math" panose="02040503050406030204" pitchFamily="18" charset="0"/>
                          </a:rPr>
                          <m:t>)</m:t>
                        </m:r>
                      </m:num>
                      <m:den>
                        <m:sSub>
                          <m:sSubPr>
                            <m:ctrlPr>
                              <a:rPr lang="en-US" sz="2400" i="1">
                                <a:latin typeface="Cambria Math" panose="02040503050406030204" pitchFamily="18" charset="0"/>
                              </a:rPr>
                            </m:ctrlPr>
                          </m:sSubPr>
                          <m:e>
                            <m:r>
                              <a:rPr lang="en-US" sz="2400" i="1">
                                <a:latin typeface="Cambria Math" panose="02040503050406030204" pitchFamily="18" charset="0"/>
                              </a:rPr>
                              <m:t>𝑅</m:t>
                            </m:r>
                          </m:e>
                          <m:sub>
                            <m:r>
                              <a:rPr lang="en-US" sz="2400" i="1">
                                <a:latin typeface="Cambria Math" panose="02040503050406030204" pitchFamily="18" charset="0"/>
                              </a:rPr>
                              <m:t>2</m:t>
                            </m:r>
                          </m:sub>
                        </m:sSub>
                      </m:den>
                    </m:f>
                    <m:r>
                      <a:rPr lang="en-US" sz="2400" i="1">
                        <a:latin typeface="Cambria Math" panose="02040503050406030204" pitchFamily="18" charset="0"/>
                      </a:rPr>
                      <m:t>=</m:t>
                    </m:r>
                    <m:r>
                      <a:rPr lang="en-US" sz="2400" i="1">
                        <a:latin typeface="Cambria Math" panose="02040503050406030204" pitchFamily="18" charset="0"/>
                      </a:rPr>
                      <m:t>𝐶𝑠</m:t>
                    </m:r>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b="0" i="1" smtClean="0">
                                <a:latin typeface="Cambria Math" panose="02040503050406030204" pitchFamily="18" charset="0"/>
                              </a:rPr>
                              <m:t>𝐸</m:t>
                            </m:r>
                          </m:e>
                          <m:sub>
                            <m:r>
                              <a:rPr lang="en-US" sz="2400" i="1">
                                <a:latin typeface="Cambria Math" panose="02040503050406030204" pitchFamily="18" charset="0"/>
                              </a:rPr>
                              <m:t>𝑖</m:t>
                            </m:r>
                          </m:sub>
                        </m:sSub>
                        <m:r>
                          <a:rPr lang="en-US" sz="2400" b="0" i="1" smtClean="0">
                            <a:latin typeface="Cambria Math" panose="02040503050406030204" pitchFamily="18" charset="0"/>
                          </a:rPr>
                          <m:t>(</m:t>
                        </m:r>
                        <m:r>
                          <a:rPr lang="en-US" sz="2400" b="0" i="1" smtClean="0">
                            <a:latin typeface="Cambria Math" panose="02040503050406030204" pitchFamily="18" charset="0"/>
                          </a:rPr>
                          <m:t>𝑠</m:t>
                        </m:r>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b="0" i="1" smtClean="0">
                                <a:latin typeface="Cambria Math" panose="02040503050406030204" pitchFamily="18" charset="0"/>
                              </a:rPr>
                              <m:t>𝐸</m:t>
                            </m:r>
                          </m:e>
                          <m:sub>
                            <m:r>
                              <a:rPr lang="en-US" sz="2400" i="1">
                                <a:latin typeface="Cambria Math" panose="02040503050406030204" pitchFamily="18" charset="0"/>
                              </a:rPr>
                              <m:t>0</m:t>
                            </m:r>
                          </m:sub>
                        </m:sSub>
                        <m:r>
                          <a:rPr lang="en-US" sz="2400" b="0" i="1" smtClean="0">
                            <a:latin typeface="Cambria Math" panose="02040503050406030204" pitchFamily="18" charset="0"/>
                          </a:rPr>
                          <m:t>(</m:t>
                        </m:r>
                        <m:r>
                          <a:rPr lang="en-US" sz="2400" b="0" i="1" smtClean="0">
                            <a:latin typeface="Cambria Math" panose="02040503050406030204" pitchFamily="18" charset="0"/>
                          </a:rPr>
                          <m:t>𝑠</m:t>
                        </m:r>
                        <m:r>
                          <a:rPr lang="en-US" sz="2400" b="0" i="1" smtClean="0">
                            <a:latin typeface="Cambria Math" panose="02040503050406030204" pitchFamily="18" charset="0"/>
                          </a:rPr>
                          <m:t>)</m:t>
                        </m:r>
                      </m:e>
                    </m:d>
                    <m:r>
                      <a:rPr lang="en-US" sz="2400" i="1">
                        <a:latin typeface="Cambria Math" panose="02040503050406030204" pitchFamily="18" charset="0"/>
                      </a:rPr>
                      <m:t>+</m:t>
                    </m:r>
                    <m:f>
                      <m:fPr>
                        <m:ctrlPr>
                          <a:rPr lang="en-US" sz="2400" i="1">
                            <a:latin typeface="Cambria Math" panose="02040503050406030204" pitchFamily="18" charset="0"/>
                          </a:rPr>
                        </m:ctrlPr>
                      </m:fPr>
                      <m:num>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𝐸</m:t>
                            </m:r>
                          </m:e>
                          <m:sub>
                            <m:r>
                              <a:rPr lang="en-US" sz="2400" b="0" i="1" smtClean="0">
                                <a:latin typeface="Cambria Math" panose="02040503050406030204" pitchFamily="18" charset="0"/>
                              </a:rPr>
                              <m:t>𝑖</m:t>
                            </m:r>
                          </m:sub>
                        </m:sSub>
                        <m:r>
                          <a:rPr lang="en-US" sz="2400" b="0" i="1" smtClean="0">
                            <a:latin typeface="Cambria Math" panose="02040503050406030204" pitchFamily="18" charset="0"/>
                          </a:rPr>
                          <m:t>(</m:t>
                        </m:r>
                        <m:r>
                          <a:rPr lang="en-US" sz="2400" b="0" i="1" smtClean="0">
                            <a:latin typeface="Cambria Math" panose="02040503050406030204" pitchFamily="18" charset="0"/>
                          </a:rPr>
                          <m:t>𝑠</m:t>
                        </m:r>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b="0" i="1" smtClean="0">
                                <a:latin typeface="Cambria Math" panose="02040503050406030204" pitchFamily="18" charset="0"/>
                              </a:rPr>
                              <m:t>𝐸</m:t>
                            </m:r>
                          </m:e>
                          <m:sub>
                            <m:r>
                              <a:rPr lang="en-US" sz="2400" i="1">
                                <a:latin typeface="Cambria Math" panose="02040503050406030204" pitchFamily="18" charset="0"/>
                              </a:rPr>
                              <m:t>0</m:t>
                            </m:r>
                          </m:sub>
                        </m:sSub>
                        <m:r>
                          <a:rPr lang="en-US" sz="2400" b="0" i="1" smtClean="0">
                            <a:latin typeface="Cambria Math" panose="02040503050406030204" pitchFamily="18" charset="0"/>
                          </a:rPr>
                          <m:t>(</m:t>
                        </m:r>
                        <m:r>
                          <a:rPr lang="en-US" sz="2400" b="0" i="1" smtClean="0">
                            <a:latin typeface="Cambria Math" panose="02040503050406030204" pitchFamily="18" charset="0"/>
                          </a:rPr>
                          <m:t>𝑠</m:t>
                        </m:r>
                        <m:r>
                          <a:rPr lang="en-US" sz="2400" b="0" i="1" smtClean="0">
                            <a:latin typeface="Cambria Math" panose="02040503050406030204" pitchFamily="18" charset="0"/>
                          </a:rPr>
                          <m:t>)</m:t>
                        </m:r>
                      </m:num>
                      <m:den>
                        <m:sSub>
                          <m:sSubPr>
                            <m:ctrlPr>
                              <a:rPr lang="en-US" sz="2400" i="1">
                                <a:latin typeface="Cambria Math" panose="02040503050406030204" pitchFamily="18" charset="0"/>
                              </a:rPr>
                            </m:ctrlPr>
                          </m:sSubPr>
                          <m:e>
                            <m:r>
                              <a:rPr lang="en-US" sz="2400" i="1">
                                <a:latin typeface="Cambria Math" panose="02040503050406030204" pitchFamily="18" charset="0"/>
                              </a:rPr>
                              <m:t>𝑅</m:t>
                            </m:r>
                          </m:e>
                          <m:sub>
                            <m:r>
                              <a:rPr lang="en-US" sz="2400" i="1">
                                <a:latin typeface="Cambria Math" panose="02040503050406030204" pitchFamily="18" charset="0"/>
                              </a:rPr>
                              <m:t>1</m:t>
                            </m:r>
                          </m:sub>
                        </m:sSub>
                      </m:den>
                    </m:f>
                  </m:oMath>
                </a14:m>
                <a:endParaRPr lang="en-US" sz="2400" dirty="0" smtClean="0"/>
              </a:p>
              <a:p>
                <a14:m>
                  <m:oMath xmlns:m="http://schemas.openxmlformats.org/officeDocument/2006/math">
                    <m:r>
                      <a:rPr lang="en-US" sz="2400" i="1" smtClean="0">
                        <a:latin typeface="Cambria Math" panose="02040503050406030204" pitchFamily="18" charset="0"/>
                        <a:ea typeface="Cambria Math" panose="02040503050406030204" pitchFamily="18" charset="0"/>
                      </a:rPr>
                      <m:t>⇒</m:t>
                    </m:r>
                    <m:f>
                      <m:fPr>
                        <m:ctrlPr>
                          <a:rPr lang="en-US" sz="2400" i="1" smtClean="0">
                            <a:latin typeface="Cambria Math" panose="02040503050406030204" pitchFamily="18" charset="0"/>
                            <a:ea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𝐸</m:t>
                            </m:r>
                          </m:e>
                          <m:sub>
                            <m:r>
                              <a:rPr lang="en-US" sz="2400" i="1">
                                <a:latin typeface="Cambria Math" panose="02040503050406030204" pitchFamily="18" charset="0"/>
                              </a:rPr>
                              <m:t>0</m:t>
                            </m:r>
                          </m:sub>
                        </m:sSub>
                        <m:r>
                          <a:rPr lang="en-US" sz="2400" i="1">
                            <a:latin typeface="Cambria Math" panose="02040503050406030204" pitchFamily="18" charset="0"/>
                          </a:rPr>
                          <m:t>(</m:t>
                        </m:r>
                        <m:r>
                          <a:rPr lang="en-US" sz="2400" i="1">
                            <a:latin typeface="Cambria Math" panose="02040503050406030204" pitchFamily="18" charset="0"/>
                          </a:rPr>
                          <m:t>𝑠</m:t>
                        </m:r>
                        <m:r>
                          <a:rPr lang="en-US" sz="2400" i="1">
                            <a:latin typeface="Cambria Math" panose="02040503050406030204" pitchFamily="18" charset="0"/>
                          </a:rPr>
                          <m:t>)</m:t>
                        </m:r>
                      </m:num>
                      <m:den>
                        <m:sSub>
                          <m:sSubPr>
                            <m:ctrlPr>
                              <a:rPr lang="en-US" sz="2400" i="1">
                                <a:latin typeface="Cambria Math" panose="02040503050406030204" pitchFamily="18" charset="0"/>
                              </a:rPr>
                            </m:ctrlPr>
                          </m:sSubPr>
                          <m:e>
                            <m:r>
                              <a:rPr lang="en-US" sz="2400" i="1">
                                <a:latin typeface="Cambria Math" panose="02040503050406030204" pitchFamily="18" charset="0"/>
                              </a:rPr>
                              <m:t>𝐸</m:t>
                            </m:r>
                          </m:e>
                          <m:sub>
                            <m:r>
                              <a:rPr lang="en-US" sz="2400" i="1">
                                <a:latin typeface="Cambria Math" panose="02040503050406030204" pitchFamily="18" charset="0"/>
                              </a:rPr>
                              <m:t>𝑖</m:t>
                            </m:r>
                          </m:sub>
                        </m:sSub>
                        <m:r>
                          <a:rPr lang="en-US" sz="2400" i="1">
                            <a:latin typeface="Cambria Math" panose="02040503050406030204" pitchFamily="18" charset="0"/>
                          </a:rPr>
                          <m:t>(</m:t>
                        </m:r>
                        <m:r>
                          <a:rPr lang="en-US" sz="2400" i="1">
                            <a:latin typeface="Cambria Math" panose="02040503050406030204" pitchFamily="18" charset="0"/>
                          </a:rPr>
                          <m:t>𝑠</m:t>
                        </m:r>
                        <m:r>
                          <a:rPr lang="en-US" sz="2400" i="1">
                            <a:latin typeface="Cambria Math" panose="02040503050406030204" pitchFamily="18" charset="0"/>
                          </a:rPr>
                          <m:t>)</m:t>
                        </m:r>
                      </m:den>
                    </m:f>
                    <m:r>
                      <a:rPr lang="en-US" sz="2400" b="0" i="1" smtClean="0">
                        <a:latin typeface="Cambria Math" panose="02040503050406030204" pitchFamily="18" charset="0"/>
                        <a:ea typeface="Cambria Math" panose="02040503050406030204" pitchFamily="18" charset="0"/>
                      </a:rPr>
                      <m:t>=</m:t>
                    </m:r>
                    <m:f>
                      <m:fPr>
                        <m:ctrlPr>
                          <a:rPr lang="en-US" sz="2400" b="0" i="1" smtClean="0">
                            <a:latin typeface="Cambria Math" panose="02040503050406030204" pitchFamily="18" charset="0"/>
                            <a:ea typeface="Cambria Math" panose="02040503050406030204" pitchFamily="18" charset="0"/>
                          </a:rPr>
                        </m:ctrlPr>
                      </m:fPr>
                      <m:num>
                        <m:f>
                          <m:fPr>
                            <m:ctrlPr>
                              <a:rPr lang="en-US" sz="2400" b="0" i="1" smtClean="0">
                                <a:latin typeface="Cambria Math" panose="02040503050406030204" pitchFamily="18" charset="0"/>
                                <a:ea typeface="Cambria Math" panose="02040503050406030204" pitchFamily="18" charset="0"/>
                              </a:rPr>
                            </m:ctrlPr>
                          </m:fPr>
                          <m:num>
                            <m:r>
                              <a:rPr lang="en-US" sz="2400" b="0" i="1" smtClean="0">
                                <a:latin typeface="Cambria Math" panose="02040503050406030204" pitchFamily="18" charset="0"/>
                                <a:ea typeface="Cambria Math" panose="02040503050406030204" pitchFamily="18" charset="0"/>
                              </a:rPr>
                              <m:t>1+</m:t>
                            </m:r>
                            <m:r>
                              <a:rPr lang="en-US" sz="2400" b="0" i="1" smtClean="0">
                                <a:latin typeface="Cambria Math" panose="02040503050406030204" pitchFamily="18" charset="0"/>
                                <a:ea typeface="Cambria Math" panose="02040503050406030204" pitchFamily="18" charset="0"/>
                              </a:rPr>
                              <m:t>𝑠𝐶</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𝑅</m:t>
                                </m:r>
                              </m:e>
                              <m:sub>
                                <m:r>
                                  <a:rPr lang="en-US" sz="2400" b="0" i="1" smtClean="0">
                                    <a:latin typeface="Cambria Math" panose="02040503050406030204" pitchFamily="18" charset="0"/>
                                    <a:ea typeface="Cambria Math" panose="02040503050406030204" pitchFamily="18" charset="0"/>
                                  </a:rPr>
                                  <m:t>1</m:t>
                                </m:r>
                              </m:sub>
                            </m:sSub>
                          </m:num>
                          <m:den>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𝑅</m:t>
                                </m:r>
                              </m:e>
                              <m:sub>
                                <m:r>
                                  <a:rPr lang="en-US" sz="2400" b="0" i="1" smtClean="0">
                                    <a:latin typeface="Cambria Math" panose="02040503050406030204" pitchFamily="18" charset="0"/>
                                    <a:ea typeface="Cambria Math" panose="02040503050406030204" pitchFamily="18" charset="0"/>
                                  </a:rPr>
                                  <m:t>1</m:t>
                                </m:r>
                              </m:sub>
                            </m:sSub>
                          </m:den>
                        </m:f>
                      </m:num>
                      <m:den>
                        <m:f>
                          <m:fPr>
                            <m:ctrlPr>
                              <a:rPr lang="en-US" sz="2400" b="0" i="1" smtClean="0">
                                <a:latin typeface="Cambria Math" panose="02040503050406030204" pitchFamily="18" charset="0"/>
                                <a:ea typeface="Cambria Math" panose="02040503050406030204" pitchFamily="18" charset="0"/>
                              </a:rPr>
                            </m:ctrlPr>
                          </m:fPr>
                          <m:num>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𝑅</m:t>
                                </m:r>
                              </m:e>
                              <m:sub>
                                <m:r>
                                  <a:rPr lang="en-US" sz="2400" i="1">
                                    <a:latin typeface="Cambria Math" panose="02040503050406030204" pitchFamily="18" charset="0"/>
                                    <a:ea typeface="Cambria Math" panose="02040503050406030204" pitchFamily="18" charset="0"/>
                                  </a:rPr>
                                  <m:t>1</m:t>
                                </m:r>
                              </m:sub>
                            </m:sSub>
                            <m:r>
                              <a:rPr lang="en-US" sz="2400" b="0" i="1" smtClean="0">
                                <a:latin typeface="Cambria Math" panose="02040503050406030204" pitchFamily="18" charset="0"/>
                                <a:ea typeface="Cambria Math" panose="02040503050406030204" pitchFamily="18" charset="0"/>
                              </a:rPr>
                              <m:t>+</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𝑅</m:t>
                                </m:r>
                              </m:e>
                              <m:sub>
                                <m:r>
                                  <a:rPr lang="en-US" sz="2400" b="0" i="1" smtClean="0">
                                    <a:latin typeface="Cambria Math" panose="02040503050406030204" pitchFamily="18" charset="0"/>
                                    <a:ea typeface="Cambria Math" panose="02040503050406030204" pitchFamily="18" charset="0"/>
                                  </a:rPr>
                                  <m:t>2</m:t>
                                </m:r>
                              </m:sub>
                            </m:sSub>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𝑠</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𝑅</m:t>
                                </m:r>
                              </m:e>
                              <m:sub>
                                <m:r>
                                  <a:rPr lang="en-US" sz="2400" i="1">
                                    <a:latin typeface="Cambria Math" panose="02040503050406030204" pitchFamily="18" charset="0"/>
                                    <a:ea typeface="Cambria Math" panose="02040503050406030204" pitchFamily="18" charset="0"/>
                                  </a:rPr>
                                  <m:t>1</m:t>
                                </m:r>
                              </m:sub>
                            </m:sSub>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𝑅</m:t>
                                </m:r>
                              </m:e>
                              <m:sub>
                                <m:r>
                                  <a:rPr lang="en-US" sz="2400" b="0" i="1" smtClean="0">
                                    <a:latin typeface="Cambria Math" panose="02040503050406030204" pitchFamily="18" charset="0"/>
                                    <a:ea typeface="Cambria Math" panose="02040503050406030204" pitchFamily="18" charset="0"/>
                                  </a:rPr>
                                  <m:t>2</m:t>
                                </m:r>
                              </m:sub>
                            </m:sSub>
                            <m:r>
                              <a:rPr lang="en-US" sz="2400" b="0" i="1" smtClean="0">
                                <a:latin typeface="Cambria Math" panose="02040503050406030204" pitchFamily="18" charset="0"/>
                                <a:ea typeface="Cambria Math" panose="02040503050406030204" pitchFamily="18" charset="0"/>
                              </a:rPr>
                              <m:t>𝐶</m:t>
                            </m:r>
                          </m:num>
                          <m:den>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𝑅</m:t>
                                </m:r>
                              </m:e>
                              <m:sub>
                                <m:r>
                                  <a:rPr lang="en-US" sz="2400" i="1">
                                    <a:latin typeface="Cambria Math" panose="02040503050406030204" pitchFamily="18" charset="0"/>
                                    <a:ea typeface="Cambria Math" panose="02040503050406030204" pitchFamily="18" charset="0"/>
                                  </a:rPr>
                                  <m:t>1</m:t>
                                </m:r>
                              </m:sub>
                            </m:sSub>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𝑅</m:t>
                                </m:r>
                              </m:e>
                              <m:sub>
                                <m:r>
                                  <a:rPr lang="en-US" sz="2400" b="0" i="1" smtClean="0">
                                    <a:latin typeface="Cambria Math" panose="02040503050406030204" pitchFamily="18" charset="0"/>
                                    <a:ea typeface="Cambria Math" panose="02040503050406030204" pitchFamily="18" charset="0"/>
                                  </a:rPr>
                                  <m:t>2</m:t>
                                </m:r>
                              </m:sub>
                            </m:sSub>
                          </m:den>
                        </m:f>
                      </m:den>
                    </m:f>
                  </m:oMath>
                </a14:m>
                <a:endParaRPr lang="en-US" sz="2400" dirty="0" smtClean="0"/>
              </a:p>
              <a:p>
                <a14:m>
                  <m:oMath xmlns:m="http://schemas.openxmlformats.org/officeDocument/2006/math">
                    <m:r>
                      <a:rPr lang="en-US" sz="2400" i="1">
                        <a:latin typeface="Cambria Math" panose="02040503050406030204" pitchFamily="18" charset="0"/>
                        <a:ea typeface="Cambria Math" panose="02040503050406030204" pitchFamily="18" charset="0"/>
                      </a:rPr>
                      <m:t>⇒</m:t>
                    </m:r>
                    <m:f>
                      <m:fPr>
                        <m:ctrlPr>
                          <a:rPr lang="en-US" sz="2400" i="1">
                            <a:latin typeface="Cambria Math" panose="02040503050406030204" pitchFamily="18" charset="0"/>
                            <a:ea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𝐸</m:t>
                            </m:r>
                          </m:e>
                          <m:sub>
                            <m:r>
                              <a:rPr lang="en-US" sz="2400" i="1">
                                <a:latin typeface="Cambria Math" panose="02040503050406030204" pitchFamily="18" charset="0"/>
                              </a:rPr>
                              <m:t>0</m:t>
                            </m:r>
                          </m:sub>
                        </m:sSub>
                        <m:r>
                          <a:rPr lang="en-US" sz="2400" i="1">
                            <a:latin typeface="Cambria Math" panose="02040503050406030204" pitchFamily="18" charset="0"/>
                          </a:rPr>
                          <m:t>(</m:t>
                        </m:r>
                        <m:r>
                          <a:rPr lang="en-US" sz="2400" i="1">
                            <a:latin typeface="Cambria Math" panose="02040503050406030204" pitchFamily="18" charset="0"/>
                          </a:rPr>
                          <m:t>𝑠</m:t>
                        </m:r>
                        <m:r>
                          <a:rPr lang="en-US" sz="2400" i="1">
                            <a:latin typeface="Cambria Math" panose="02040503050406030204" pitchFamily="18" charset="0"/>
                          </a:rPr>
                          <m:t>)</m:t>
                        </m:r>
                      </m:num>
                      <m:den>
                        <m:sSub>
                          <m:sSubPr>
                            <m:ctrlPr>
                              <a:rPr lang="en-US" sz="2400" i="1">
                                <a:latin typeface="Cambria Math" panose="02040503050406030204" pitchFamily="18" charset="0"/>
                              </a:rPr>
                            </m:ctrlPr>
                          </m:sSubPr>
                          <m:e>
                            <m:r>
                              <a:rPr lang="en-US" sz="2400" i="1">
                                <a:latin typeface="Cambria Math" panose="02040503050406030204" pitchFamily="18" charset="0"/>
                              </a:rPr>
                              <m:t>𝐸</m:t>
                            </m:r>
                          </m:e>
                          <m:sub>
                            <m:r>
                              <a:rPr lang="en-US" sz="2400" i="1">
                                <a:latin typeface="Cambria Math" panose="02040503050406030204" pitchFamily="18" charset="0"/>
                              </a:rPr>
                              <m:t>𝑖</m:t>
                            </m:r>
                          </m:sub>
                        </m:sSub>
                        <m:r>
                          <a:rPr lang="en-US" sz="2400" i="1">
                            <a:latin typeface="Cambria Math" panose="02040503050406030204" pitchFamily="18" charset="0"/>
                          </a:rPr>
                          <m:t>(</m:t>
                        </m:r>
                        <m:r>
                          <a:rPr lang="en-US" sz="2400" i="1">
                            <a:latin typeface="Cambria Math" panose="02040503050406030204" pitchFamily="18" charset="0"/>
                          </a:rPr>
                          <m:t>𝑠</m:t>
                        </m:r>
                        <m:r>
                          <a:rPr lang="en-US" sz="2400" i="1">
                            <a:latin typeface="Cambria Math" panose="02040503050406030204" pitchFamily="18" charset="0"/>
                          </a:rPr>
                          <m:t>)</m:t>
                        </m:r>
                      </m:den>
                    </m:f>
                    <m:r>
                      <a:rPr lang="en-US" sz="2400" i="1">
                        <a:latin typeface="Cambria Math" panose="02040503050406030204" pitchFamily="18" charset="0"/>
                        <a:ea typeface="Cambria Math" panose="02040503050406030204" pitchFamily="18" charset="0"/>
                      </a:rPr>
                      <m:t>=</m:t>
                    </m:r>
                    <m:f>
                      <m:fPr>
                        <m:ctrlPr>
                          <a:rPr lang="en-US" sz="2400" i="1" smtClean="0">
                            <a:latin typeface="Cambria Math" panose="02040503050406030204" pitchFamily="18" charset="0"/>
                            <a:ea typeface="Cambria Math" panose="02040503050406030204" pitchFamily="18" charset="0"/>
                          </a:rPr>
                        </m:ctrlPr>
                      </m:fPr>
                      <m:num>
                        <m:sSub>
                          <m:sSubPr>
                            <m:ctrlPr>
                              <a:rPr lang="en-US" sz="2400" i="1" smtClean="0">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𝑅</m:t>
                            </m:r>
                          </m:e>
                          <m:sub>
                            <m:r>
                              <a:rPr lang="en-US" sz="2400" b="0" i="1" smtClean="0">
                                <a:latin typeface="Cambria Math" panose="02040503050406030204" pitchFamily="18" charset="0"/>
                                <a:ea typeface="Cambria Math" panose="02040503050406030204" pitchFamily="18" charset="0"/>
                              </a:rPr>
                              <m:t>2</m:t>
                            </m:r>
                          </m:sub>
                        </m:sSub>
                      </m:num>
                      <m:den>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𝑅</m:t>
                            </m:r>
                          </m:e>
                          <m:sub>
                            <m:r>
                              <a:rPr lang="en-US" sz="2400" i="1">
                                <a:latin typeface="Cambria Math" panose="02040503050406030204" pitchFamily="18" charset="0"/>
                                <a:ea typeface="Cambria Math" panose="02040503050406030204" pitchFamily="18" charset="0"/>
                              </a:rPr>
                              <m:t>1</m:t>
                            </m:r>
                          </m:sub>
                        </m:sSub>
                        <m:r>
                          <a:rPr lang="en-US" sz="2400" b="0" i="1" smtClean="0">
                            <a:latin typeface="Cambria Math" panose="02040503050406030204" pitchFamily="18" charset="0"/>
                            <a:ea typeface="Cambria Math" panose="02040503050406030204" pitchFamily="18" charset="0"/>
                          </a:rPr>
                          <m:t>+</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𝑅</m:t>
                            </m:r>
                          </m:e>
                          <m:sub>
                            <m:r>
                              <a:rPr lang="en-US" sz="2400" b="0" i="1" smtClean="0">
                                <a:latin typeface="Cambria Math" panose="02040503050406030204" pitchFamily="18" charset="0"/>
                                <a:ea typeface="Cambria Math" panose="02040503050406030204" pitchFamily="18" charset="0"/>
                              </a:rPr>
                              <m:t>2</m:t>
                            </m:r>
                          </m:sub>
                        </m:sSub>
                      </m:den>
                    </m:f>
                    <m:d>
                      <m:dPr>
                        <m:begChr m:val="["/>
                        <m:endChr m:val="]"/>
                        <m:ctrlPr>
                          <a:rPr lang="en-US" sz="2400" i="1" smtClean="0">
                            <a:latin typeface="Cambria Math" panose="02040503050406030204" pitchFamily="18" charset="0"/>
                            <a:ea typeface="Cambria Math" panose="02040503050406030204" pitchFamily="18" charset="0"/>
                          </a:rPr>
                        </m:ctrlPr>
                      </m:dPr>
                      <m:e>
                        <m:f>
                          <m:fPr>
                            <m:ctrlPr>
                              <a:rPr lang="en-US" sz="2400" i="1" smtClean="0">
                                <a:latin typeface="Cambria Math" panose="02040503050406030204" pitchFamily="18" charset="0"/>
                                <a:ea typeface="Cambria Math" panose="02040503050406030204" pitchFamily="18" charset="0"/>
                              </a:rPr>
                            </m:ctrlPr>
                          </m:fPr>
                          <m:num>
                            <m:r>
                              <a:rPr lang="en-US" sz="2400" i="1">
                                <a:latin typeface="Cambria Math" panose="02040503050406030204" pitchFamily="18" charset="0"/>
                                <a:ea typeface="Cambria Math" panose="02040503050406030204" pitchFamily="18" charset="0"/>
                              </a:rPr>
                              <m:t>1+</m:t>
                            </m:r>
                            <m:r>
                              <a:rPr lang="en-US" sz="2400" i="1">
                                <a:latin typeface="Cambria Math" panose="02040503050406030204" pitchFamily="18" charset="0"/>
                                <a:ea typeface="Cambria Math" panose="02040503050406030204" pitchFamily="18" charset="0"/>
                              </a:rPr>
                              <m:t>𝑠𝐶</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𝑅</m:t>
                                </m:r>
                              </m:e>
                              <m:sub>
                                <m:r>
                                  <a:rPr lang="en-US" sz="2400" i="1">
                                    <a:latin typeface="Cambria Math" panose="02040503050406030204" pitchFamily="18" charset="0"/>
                                    <a:ea typeface="Cambria Math" panose="02040503050406030204" pitchFamily="18" charset="0"/>
                                  </a:rPr>
                                  <m:t>1</m:t>
                                </m:r>
                              </m:sub>
                            </m:sSub>
                          </m:num>
                          <m:den>
                            <m:r>
                              <a:rPr lang="en-US" sz="2400" b="0" i="1" smtClean="0">
                                <a:latin typeface="Cambria Math" panose="02040503050406030204" pitchFamily="18" charset="0"/>
                                <a:ea typeface="Cambria Math" panose="02040503050406030204" pitchFamily="18" charset="0"/>
                              </a:rPr>
                              <m:t>1+</m:t>
                            </m:r>
                            <m:f>
                              <m:fPr>
                                <m:ctrlPr>
                                  <a:rPr lang="en-US" sz="2400" b="0" i="1" smtClean="0">
                                    <a:latin typeface="Cambria Math" panose="02040503050406030204" pitchFamily="18" charset="0"/>
                                    <a:ea typeface="Cambria Math" panose="02040503050406030204" pitchFamily="18" charset="0"/>
                                  </a:rPr>
                                </m:ctrlPr>
                              </m:fPr>
                              <m:num>
                                <m:r>
                                  <a:rPr lang="en-US" sz="2400" i="1">
                                    <a:latin typeface="Cambria Math" panose="02040503050406030204" pitchFamily="18" charset="0"/>
                                    <a:ea typeface="Cambria Math" panose="02040503050406030204" pitchFamily="18" charset="0"/>
                                  </a:rPr>
                                  <m:t>𝑠</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𝑅</m:t>
                                    </m:r>
                                  </m:e>
                                  <m:sub>
                                    <m:r>
                                      <a:rPr lang="en-US" sz="2400" i="1">
                                        <a:latin typeface="Cambria Math" panose="02040503050406030204" pitchFamily="18" charset="0"/>
                                        <a:ea typeface="Cambria Math" panose="02040503050406030204" pitchFamily="18" charset="0"/>
                                      </a:rPr>
                                      <m:t>1</m:t>
                                    </m:r>
                                  </m:sub>
                                </m:sSub>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𝑅</m:t>
                                    </m:r>
                                  </m:e>
                                  <m:sub>
                                    <m:r>
                                      <a:rPr lang="en-US" sz="2400" i="1">
                                        <a:latin typeface="Cambria Math" panose="02040503050406030204" pitchFamily="18" charset="0"/>
                                        <a:ea typeface="Cambria Math" panose="02040503050406030204" pitchFamily="18" charset="0"/>
                                      </a:rPr>
                                      <m:t>2</m:t>
                                    </m:r>
                                  </m:sub>
                                </m:sSub>
                                <m:r>
                                  <a:rPr lang="en-US" sz="2400" i="1">
                                    <a:latin typeface="Cambria Math" panose="02040503050406030204" pitchFamily="18" charset="0"/>
                                    <a:ea typeface="Cambria Math" panose="02040503050406030204" pitchFamily="18" charset="0"/>
                                  </a:rPr>
                                  <m:t>𝐶</m:t>
                                </m:r>
                              </m:num>
                              <m:den>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𝑅</m:t>
                                    </m:r>
                                  </m:e>
                                  <m:sub>
                                    <m:r>
                                      <a:rPr lang="en-US" sz="2400" i="1">
                                        <a:latin typeface="Cambria Math" panose="02040503050406030204" pitchFamily="18" charset="0"/>
                                        <a:ea typeface="Cambria Math" panose="02040503050406030204" pitchFamily="18" charset="0"/>
                                      </a:rPr>
                                      <m:t>1</m:t>
                                    </m:r>
                                  </m:sub>
                                </m:sSub>
                                <m:r>
                                  <a:rPr lang="en-US" sz="2400" i="1">
                                    <a:latin typeface="Cambria Math" panose="02040503050406030204" pitchFamily="18" charset="0"/>
                                    <a:ea typeface="Cambria Math" panose="02040503050406030204" pitchFamily="18" charset="0"/>
                                  </a:rPr>
                                  <m:t>+</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𝑅</m:t>
                                    </m:r>
                                  </m:e>
                                  <m:sub>
                                    <m:r>
                                      <a:rPr lang="en-US" sz="2400" i="1">
                                        <a:latin typeface="Cambria Math" panose="02040503050406030204" pitchFamily="18" charset="0"/>
                                        <a:ea typeface="Cambria Math" panose="02040503050406030204" pitchFamily="18" charset="0"/>
                                      </a:rPr>
                                      <m:t>2</m:t>
                                    </m:r>
                                  </m:sub>
                                </m:sSub>
                              </m:den>
                            </m:f>
                          </m:den>
                        </m:f>
                      </m:e>
                    </m:d>
                  </m:oMath>
                </a14:m>
                <a:endParaRPr lang="en-US" sz="2400" dirty="0" smtClean="0"/>
              </a:p>
              <a:p>
                <a14:m>
                  <m:oMath xmlns:m="http://schemas.openxmlformats.org/officeDocument/2006/math">
                    <m:r>
                      <a:rPr lang="en-US" sz="2400" i="1">
                        <a:latin typeface="Cambria Math" panose="02040503050406030204" pitchFamily="18" charset="0"/>
                        <a:ea typeface="Cambria Math" panose="02040503050406030204" pitchFamily="18" charset="0"/>
                      </a:rPr>
                      <m:t>⇒</m:t>
                    </m:r>
                    <m:f>
                      <m:fPr>
                        <m:ctrlPr>
                          <a:rPr lang="en-US" sz="2400" i="1">
                            <a:latin typeface="Cambria Math" panose="02040503050406030204" pitchFamily="18" charset="0"/>
                            <a:ea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𝐸</m:t>
                            </m:r>
                          </m:e>
                          <m:sub>
                            <m:r>
                              <a:rPr lang="en-US" sz="2400" i="1">
                                <a:latin typeface="Cambria Math" panose="02040503050406030204" pitchFamily="18" charset="0"/>
                              </a:rPr>
                              <m:t>0</m:t>
                            </m:r>
                          </m:sub>
                        </m:sSub>
                        <m:r>
                          <a:rPr lang="en-US" sz="2400" i="1">
                            <a:latin typeface="Cambria Math" panose="02040503050406030204" pitchFamily="18" charset="0"/>
                          </a:rPr>
                          <m:t>(</m:t>
                        </m:r>
                        <m:r>
                          <a:rPr lang="en-US" sz="2400" i="1">
                            <a:latin typeface="Cambria Math" panose="02040503050406030204" pitchFamily="18" charset="0"/>
                          </a:rPr>
                          <m:t>𝑠</m:t>
                        </m:r>
                        <m:r>
                          <a:rPr lang="en-US" sz="2400" i="1">
                            <a:latin typeface="Cambria Math" panose="02040503050406030204" pitchFamily="18" charset="0"/>
                          </a:rPr>
                          <m:t>)</m:t>
                        </m:r>
                      </m:num>
                      <m:den>
                        <m:sSub>
                          <m:sSubPr>
                            <m:ctrlPr>
                              <a:rPr lang="en-US" sz="2400" i="1">
                                <a:latin typeface="Cambria Math" panose="02040503050406030204" pitchFamily="18" charset="0"/>
                              </a:rPr>
                            </m:ctrlPr>
                          </m:sSubPr>
                          <m:e>
                            <m:r>
                              <a:rPr lang="en-US" sz="2400" i="1">
                                <a:latin typeface="Cambria Math" panose="02040503050406030204" pitchFamily="18" charset="0"/>
                              </a:rPr>
                              <m:t>𝐸</m:t>
                            </m:r>
                          </m:e>
                          <m:sub>
                            <m:r>
                              <a:rPr lang="en-US" sz="2400" i="1">
                                <a:latin typeface="Cambria Math" panose="02040503050406030204" pitchFamily="18" charset="0"/>
                              </a:rPr>
                              <m:t>𝑖</m:t>
                            </m:r>
                          </m:sub>
                        </m:sSub>
                        <m:r>
                          <a:rPr lang="en-US" sz="2400" i="1">
                            <a:latin typeface="Cambria Math" panose="02040503050406030204" pitchFamily="18" charset="0"/>
                          </a:rPr>
                          <m:t>(</m:t>
                        </m:r>
                        <m:r>
                          <a:rPr lang="en-US" sz="2400" i="1">
                            <a:latin typeface="Cambria Math" panose="02040503050406030204" pitchFamily="18" charset="0"/>
                          </a:rPr>
                          <m:t>𝑠</m:t>
                        </m:r>
                        <m:r>
                          <a:rPr lang="en-US" sz="2400" i="1">
                            <a:latin typeface="Cambria Math" panose="02040503050406030204" pitchFamily="18" charset="0"/>
                          </a:rPr>
                          <m:t>)</m:t>
                        </m:r>
                      </m:den>
                    </m:f>
                    <m:r>
                      <a:rPr lang="en-US" sz="2400" i="1">
                        <a:latin typeface="Cambria Math" panose="02040503050406030204" pitchFamily="18" charset="0"/>
                        <a:ea typeface="Cambria Math" panose="02040503050406030204" pitchFamily="18" charset="0"/>
                      </a:rPr>
                      <m:t>=</m:t>
                    </m:r>
                    <m:f>
                      <m:fPr>
                        <m:ctrlPr>
                          <a:rPr lang="en-US" sz="2400" i="1">
                            <a:latin typeface="Cambria Math" panose="02040503050406030204" pitchFamily="18" charset="0"/>
                            <a:ea typeface="Cambria Math" panose="02040503050406030204" pitchFamily="18" charset="0"/>
                          </a:rPr>
                        </m:ctrlPr>
                      </m:fPr>
                      <m:num>
                        <m:r>
                          <a:rPr lang="en-US" sz="2400" b="0" i="1" smtClean="0">
                            <a:latin typeface="Cambria Math" panose="02040503050406030204" pitchFamily="18" charset="0"/>
                            <a:ea typeface="Cambria Math" panose="02040503050406030204" pitchFamily="18" charset="0"/>
                          </a:rPr>
                          <m:t>1</m:t>
                        </m:r>
                      </m:num>
                      <m:den>
                        <m:r>
                          <a:rPr lang="en-US" sz="2400" i="1">
                            <a:latin typeface="Cambria Math" panose="02040503050406030204" pitchFamily="18" charset="0"/>
                            <a:ea typeface="Cambria Math" panose="02040503050406030204" pitchFamily="18" charset="0"/>
                          </a:rPr>
                          <m:t>𝛼</m:t>
                        </m:r>
                      </m:den>
                    </m:f>
                    <m:d>
                      <m:dPr>
                        <m:begChr m:val="["/>
                        <m:endChr m:val="]"/>
                        <m:ctrlPr>
                          <a:rPr lang="en-US" sz="2400" i="1">
                            <a:latin typeface="Cambria Math" panose="02040503050406030204" pitchFamily="18" charset="0"/>
                            <a:ea typeface="Cambria Math" panose="02040503050406030204" pitchFamily="18" charset="0"/>
                          </a:rPr>
                        </m:ctrlPr>
                      </m:dPr>
                      <m:e>
                        <m:f>
                          <m:fPr>
                            <m:ctrlPr>
                              <a:rPr lang="en-US" sz="2400" i="1">
                                <a:latin typeface="Cambria Math" panose="02040503050406030204" pitchFamily="18" charset="0"/>
                                <a:ea typeface="Cambria Math" panose="02040503050406030204" pitchFamily="18" charset="0"/>
                              </a:rPr>
                            </m:ctrlPr>
                          </m:fPr>
                          <m:num>
                            <m:r>
                              <a:rPr lang="en-US" sz="2400" i="1">
                                <a:latin typeface="Cambria Math" panose="02040503050406030204" pitchFamily="18" charset="0"/>
                                <a:ea typeface="Cambria Math" panose="02040503050406030204" pitchFamily="18" charset="0"/>
                              </a:rPr>
                              <m:t>1+</m:t>
                            </m:r>
                            <m:r>
                              <a:rPr lang="en-US" sz="2400" i="1" smtClean="0">
                                <a:latin typeface="Cambria Math" panose="02040503050406030204" pitchFamily="18" charset="0"/>
                                <a:ea typeface="Cambria Math" panose="02040503050406030204" pitchFamily="18" charset="0"/>
                              </a:rPr>
                              <m:t>𝛼</m:t>
                            </m:r>
                            <m:r>
                              <a:rPr lang="en-US" sz="2400" b="0" i="1" smtClean="0">
                                <a:latin typeface="Cambria Math" panose="02040503050406030204" pitchFamily="18" charset="0"/>
                                <a:ea typeface="Cambria Math" panose="02040503050406030204" pitchFamily="18" charset="0"/>
                              </a:rPr>
                              <m:t>𝑠𝑇</m:t>
                            </m:r>
                          </m:num>
                          <m:den>
                            <m:r>
                              <a:rPr lang="en-US" sz="2400" i="1">
                                <a:latin typeface="Cambria Math" panose="02040503050406030204" pitchFamily="18" charset="0"/>
                                <a:ea typeface="Cambria Math" panose="02040503050406030204" pitchFamily="18" charset="0"/>
                              </a:rPr>
                              <m:t>1+</m:t>
                            </m:r>
                            <m:r>
                              <a:rPr lang="en-US" sz="2400" b="0" i="1" smtClean="0">
                                <a:latin typeface="Cambria Math" panose="02040503050406030204" pitchFamily="18" charset="0"/>
                                <a:ea typeface="Cambria Math" panose="02040503050406030204" pitchFamily="18" charset="0"/>
                              </a:rPr>
                              <m:t>𝑠𝑇</m:t>
                            </m:r>
                          </m:den>
                        </m:f>
                      </m:e>
                    </m:d>
                    <m:r>
                      <a:rPr lang="en-US" sz="2400" b="0" i="1" smtClean="0">
                        <a:latin typeface="Cambria Math" panose="02040503050406030204" pitchFamily="18" charset="0"/>
                        <a:ea typeface="Cambria Math" panose="02040503050406030204" pitchFamily="18" charset="0"/>
                      </a:rPr>
                      <m:t>−−−(1)</m:t>
                    </m:r>
                  </m:oMath>
                </a14:m>
                <a:endParaRPr lang="en-US" sz="24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743201" y="2368061"/>
                <a:ext cx="9214338" cy="4131212"/>
              </a:xfrm>
              <a:blipFill>
                <a:blip r:embed="rId2"/>
                <a:stretch>
                  <a:fillRect l="-1058" t="-8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7188591" y="4923692"/>
                <a:ext cx="4768948" cy="660630"/>
              </a:xfrm>
              <a:prstGeom prst="rect">
                <a:avLst/>
              </a:prstGeom>
              <a:noFill/>
            </p:spPr>
            <p:txBody>
              <a:bodyPr wrap="square" rtlCol="0">
                <a:spAutoFit/>
              </a:bodyPr>
              <a:lstStyle/>
              <a:p>
                <a:r>
                  <a:rPr lang="en-US" sz="2400" dirty="0" smtClean="0"/>
                  <a:t>Put </a:t>
                </a:r>
                <a14:m>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α</m:t>
                    </m:r>
                    <m:r>
                      <a:rPr lang="en-US" sz="2400" b="0" i="1" smtClean="0">
                        <a:latin typeface="Cambria Math" panose="02040503050406030204" pitchFamily="18" charset="0"/>
                        <a:ea typeface="Cambria Math" panose="02040503050406030204" pitchFamily="18" charset="0"/>
                      </a:rPr>
                      <m:t>=</m:t>
                    </m:r>
                    <m:f>
                      <m:fPr>
                        <m:ctrlPr>
                          <a:rPr lang="en-US" sz="2400" i="1">
                            <a:latin typeface="Cambria Math" panose="02040503050406030204" pitchFamily="18" charset="0"/>
                            <a:ea typeface="Cambria Math" panose="02040503050406030204" pitchFamily="18" charset="0"/>
                          </a:rPr>
                        </m:ctrlPr>
                      </m:fPr>
                      <m:num>
                        <m:sSub>
                          <m:sSubPr>
                            <m:ctrlPr>
                              <a:rPr lang="en-US" sz="2400" i="1" smtClean="0">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𝑅</m:t>
                            </m:r>
                          </m:e>
                          <m:sub>
                            <m:r>
                              <a:rPr lang="en-US" sz="2400" i="1">
                                <a:latin typeface="Cambria Math" panose="02040503050406030204" pitchFamily="18" charset="0"/>
                                <a:ea typeface="Cambria Math" panose="02040503050406030204" pitchFamily="18" charset="0"/>
                              </a:rPr>
                              <m:t>1</m:t>
                            </m:r>
                          </m:sub>
                        </m:sSub>
                        <m:r>
                          <a:rPr lang="en-US" sz="2400" i="1">
                            <a:latin typeface="Cambria Math" panose="02040503050406030204" pitchFamily="18" charset="0"/>
                            <a:ea typeface="Cambria Math" panose="02040503050406030204" pitchFamily="18" charset="0"/>
                          </a:rPr>
                          <m:t>+</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𝑅</m:t>
                            </m:r>
                          </m:e>
                          <m:sub>
                            <m:r>
                              <a:rPr lang="en-US" sz="2400" i="1">
                                <a:latin typeface="Cambria Math" panose="02040503050406030204" pitchFamily="18" charset="0"/>
                                <a:ea typeface="Cambria Math" panose="02040503050406030204" pitchFamily="18" charset="0"/>
                              </a:rPr>
                              <m:t>2</m:t>
                            </m:r>
                          </m:sub>
                        </m:sSub>
                      </m:num>
                      <m:den>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𝑅</m:t>
                            </m:r>
                          </m:e>
                          <m:sub>
                            <m:r>
                              <a:rPr lang="en-US" sz="2400" i="1">
                                <a:latin typeface="Cambria Math" panose="02040503050406030204" pitchFamily="18" charset="0"/>
                                <a:ea typeface="Cambria Math" panose="02040503050406030204" pitchFamily="18" charset="0"/>
                              </a:rPr>
                              <m:t>2</m:t>
                            </m:r>
                          </m:sub>
                        </m:sSub>
                      </m:den>
                    </m:f>
                    <m:r>
                      <a:rPr lang="en-US" sz="2400" b="0" i="1" smtClean="0">
                        <a:latin typeface="Cambria Math" panose="02040503050406030204" pitchFamily="18" charset="0"/>
                        <a:ea typeface="Cambria Math" panose="02040503050406030204" pitchFamily="18" charset="0"/>
                      </a:rPr>
                      <m:t>&gt;1</m:t>
                    </m:r>
                  </m:oMath>
                </a14:m>
                <a:r>
                  <a:rPr lang="en-US" sz="2400" dirty="0" smtClean="0"/>
                  <a:t>  and </a:t>
                </a:r>
                <a14:m>
                  <m:oMath xmlns:m="http://schemas.openxmlformats.org/officeDocument/2006/math">
                    <m:r>
                      <m:rPr>
                        <m:sty m:val="p"/>
                      </m:rPr>
                      <a:rPr lang="en-US" sz="2400" b="0" i="0" smtClean="0">
                        <a:latin typeface="Cambria Math" panose="02040503050406030204" pitchFamily="18" charset="0"/>
                        <a:ea typeface="Cambria Math" panose="02040503050406030204" pitchFamily="18" charset="0"/>
                      </a:rPr>
                      <m:t>T</m:t>
                    </m:r>
                    <m:r>
                      <a:rPr lang="en-US" sz="2400" b="0" i="0" smtClean="0">
                        <a:latin typeface="Cambria Math" panose="02040503050406030204" pitchFamily="18" charset="0"/>
                        <a:ea typeface="Cambria Math" panose="02040503050406030204" pitchFamily="18" charset="0"/>
                      </a:rPr>
                      <m:t>=</m:t>
                    </m:r>
                    <m:f>
                      <m:fPr>
                        <m:ctrlPr>
                          <a:rPr lang="en-US" sz="2400" i="1">
                            <a:latin typeface="Cambria Math" panose="02040503050406030204" pitchFamily="18" charset="0"/>
                            <a:ea typeface="Cambria Math" panose="02040503050406030204" pitchFamily="18" charset="0"/>
                          </a:rPr>
                        </m:ctrlPr>
                      </m:fPr>
                      <m:num>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𝑅</m:t>
                            </m:r>
                          </m:e>
                          <m:sub>
                            <m:r>
                              <a:rPr lang="en-US" sz="2400" i="1">
                                <a:latin typeface="Cambria Math" panose="02040503050406030204" pitchFamily="18" charset="0"/>
                                <a:ea typeface="Cambria Math" panose="02040503050406030204" pitchFamily="18" charset="0"/>
                              </a:rPr>
                              <m:t>1</m:t>
                            </m:r>
                          </m:sub>
                        </m:sSub>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𝑅</m:t>
                            </m:r>
                          </m:e>
                          <m:sub>
                            <m:r>
                              <a:rPr lang="en-US" sz="2400" i="1">
                                <a:latin typeface="Cambria Math" panose="02040503050406030204" pitchFamily="18" charset="0"/>
                                <a:ea typeface="Cambria Math" panose="02040503050406030204" pitchFamily="18" charset="0"/>
                              </a:rPr>
                              <m:t>2</m:t>
                            </m:r>
                          </m:sub>
                        </m:sSub>
                      </m:num>
                      <m:den>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𝑅</m:t>
                            </m:r>
                          </m:e>
                          <m:sub>
                            <m:r>
                              <a:rPr lang="en-US" sz="2400" i="1">
                                <a:latin typeface="Cambria Math" panose="02040503050406030204" pitchFamily="18" charset="0"/>
                                <a:ea typeface="Cambria Math" panose="02040503050406030204" pitchFamily="18" charset="0"/>
                              </a:rPr>
                              <m:t>1</m:t>
                            </m:r>
                          </m:sub>
                        </m:sSub>
                        <m:r>
                          <a:rPr lang="en-US" sz="2400" i="1">
                            <a:latin typeface="Cambria Math" panose="02040503050406030204" pitchFamily="18" charset="0"/>
                            <a:ea typeface="Cambria Math" panose="02040503050406030204" pitchFamily="18" charset="0"/>
                          </a:rPr>
                          <m:t>+</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𝑅</m:t>
                            </m:r>
                          </m:e>
                          <m:sub>
                            <m:r>
                              <a:rPr lang="en-US" sz="2400" i="1">
                                <a:latin typeface="Cambria Math" panose="02040503050406030204" pitchFamily="18" charset="0"/>
                                <a:ea typeface="Cambria Math" panose="02040503050406030204" pitchFamily="18" charset="0"/>
                              </a:rPr>
                              <m:t>2</m:t>
                            </m:r>
                          </m:sub>
                        </m:sSub>
                      </m:den>
                    </m:f>
                    <m:r>
                      <a:rPr lang="en-US" sz="2400" b="0" i="1" smtClean="0">
                        <a:latin typeface="Cambria Math" panose="02040503050406030204" pitchFamily="18" charset="0"/>
                        <a:ea typeface="Cambria Math" panose="02040503050406030204" pitchFamily="18" charset="0"/>
                      </a:rPr>
                      <m:t>𝐶</m:t>
                    </m:r>
                  </m:oMath>
                </a14:m>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7188591" y="4923692"/>
                <a:ext cx="4768948" cy="660630"/>
              </a:xfrm>
              <a:prstGeom prst="rect">
                <a:avLst/>
              </a:prstGeom>
              <a:blipFill>
                <a:blip r:embed="rId3"/>
                <a:stretch>
                  <a:fillRect l="-1916" b="-2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7188591" y="5687854"/>
                <a:ext cx="4140591" cy="707886"/>
              </a:xfrm>
              <a:prstGeom prst="rect">
                <a:avLst/>
              </a:prstGeom>
              <a:noFill/>
            </p:spPr>
            <p:txBody>
              <a:bodyPr wrap="square" rtlCol="0">
                <a:spAutoFit/>
              </a:bodyPr>
              <a:lstStyle/>
              <a:p>
                <a14:m>
                  <m:oMath xmlns:m="http://schemas.openxmlformats.org/officeDocument/2006/math">
                    <m:r>
                      <a:rPr lang="en-US" sz="2000" i="1" smtClean="0">
                        <a:latin typeface="Cambria Math" panose="02040503050406030204" pitchFamily="18" charset="0"/>
                        <a:ea typeface="Cambria Math" panose="02040503050406030204" pitchFamily="18" charset="0"/>
                      </a:rPr>
                      <m:t>𝛼</m:t>
                    </m:r>
                    <m:r>
                      <a:rPr lang="en-US" sz="2000" b="0" i="1" smtClean="0">
                        <a:latin typeface="Cambria Math" panose="02040503050406030204" pitchFamily="18" charset="0"/>
                        <a:ea typeface="Cambria Math" panose="02040503050406030204" pitchFamily="18" charset="0"/>
                      </a:rPr>
                      <m:t>=</m:t>
                    </m:r>
                    <m:r>
                      <m:rPr>
                        <m:sty m:val="p"/>
                      </m:rPr>
                      <a:rPr lang="en-US" sz="2000" b="0" i="0" smtClean="0">
                        <a:latin typeface="Cambria Math" panose="02040503050406030204" pitchFamily="18" charset="0"/>
                        <a:ea typeface="Cambria Math" panose="02040503050406030204" pitchFamily="18" charset="0"/>
                      </a:rPr>
                      <m:t>Attenuation</m:t>
                    </m:r>
                    <m:r>
                      <a:rPr lang="en-US" sz="2000" b="0" i="0" smtClean="0">
                        <a:latin typeface="Cambria Math" panose="02040503050406030204" pitchFamily="18" charset="0"/>
                        <a:ea typeface="Cambria Math" panose="02040503050406030204" pitchFamily="18" charset="0"/>
                      </a:rPr>
                      <m:t> </m:t>
                    </m:r>
                    <m:r>
                      <m:rPr>
                        <m:sty m:val="p"/>
                      </m:rPr>
                      <a:rPr lang="en-US" sz="2000" b="0" i="0" smtClean="0">
                        <a:latin typeface="Cambria Math" panose="02040503050406030204" pitchFamily="18" charset="0"/>
                        <a:ea typeface="Cambria Math" panose="02040503050406030204" pitchFamily="18" charset="0"/>
                      </a:rPr>
                      <m:t>Constanat</m:t>
                    </m:r>
                  </m:oMath>
                </a14:m>
                <a:r>
                  <a:rPr lang="en-US" sz="2000" dirty="0" smtClean="0"/>
                  <a:t>, </a:t>
                </a:r>
              </a:p>
              <a:p>
                <a:r>
                  <a:rPr lang="en-US" sz="2000" dirty="0" smtClean="0"/>
                  <a:t>T = Time constant</a:t>
                </a:r>
                <a:endParaRPr lang="en-US" sz="2000" dirty="0"/>
              </a:p>
            </p:txBody>
          </p:sp>
        </mc:Choice>
        <mc:Fallback xmlns="">
          <p:sp>
            <p:nvSpPr>
              <p:cNvPr id="6" name="TextBox 5"/>
              <p:cNvSpPr txBox="1">
                <a:spLocks noRot="1" noChangeAspect="1" noMove="1" noResize="1" noEditPoints="1" noAdjustHandles="1" noChangeArrowheads="1" noChangeShapeType="1" noTextEdit="1"/>
              </p:cNvSpPr>
              <p:nvPr/>
            </p:nvSpPr>
            <p:spPr>
              <a:xfrm>
                <a:off x="7188591" y="5687854"/>
                <a:ext cx="4140591" cy="707886"/>
              </a:xfrm>
              <a:prstGeom prst="rect">
                <a:avLst/>
              </a:prstGeom>
              <a:blipFill>
                <a:blip r:embed="rId4"/>
                <a:stretch>
                  <a:fillRect l="-1473" t="-4310" b="-14655"/>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(c) Nafees Ahamad </a:t>
            </a:r>
            <a:endParaRPr lang="en-US"/>
          </a:p>
        </p:txBody>
      </p:sp>
    </p:spTree>
    <p:extLst>
      <p:ext uri="{BB962C8B-B14F-4D97-AF65-F5344CB8AC3E}">
        <p14:creationId xmlns:p14="http://schemas.microsoft.com/office/powerpoint/2010/main" val="325135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Phase Lead </a:t>
            </a:r>
            <a:r>
              <a:rPr lang="en-US" b="1" dirty="0" smtClean="0"/>
              <a:t>Compensation…</a:t>
            </a:r>
            <a:r>
              <a:rPr lang="en-US" b="1" dirty="0"/>
              <a:t/>
            </a:r>
            <a:br>
              <a:rPr lang="en-US" b="1" dirty="0"/>
            </a:br>
            <a:endParaRPr lang="en-US" dirty="0"/>
          </a:p>
        </p:txBody>
      </p:sp>
      <p:sp>
        <p:nvSpPr>
          <p:cNvPr id="3" name="Content Placeholder 2"/>
          <p:cNvSpPr>
            <a:spLocks noGrp="1"/>
          </p:cNvSpPr>
          <p:nvPr>
            <p:ph idx="1"/>
          </p:nvPr>
        </p:nvSpPr>
        <p:spPr>
          <a:xfrm>
            <a:off x="6547459" y="2460543"/>
            <a:ext cx="5368315" cy="3754519"/>
          </a:xfrm>
        </p:spPr>
        <p:txBody>
          <a:bodyPr>
            <a:normAutofit/>
          </a:bodyPr>
          <a:lstStyle/>
          <a:p>
            <a:r>
              <a:rPr lang="en-US" sz="2400" dirty="0"/>
              <a:t>The above network can be visualized as an amplifier with a gain of </a:t>
            </a:r>
            <a:r>
              <a:rPr lang="en-US" sz="2400" dirty="0" smtClean="0"/>
              <a:t>1/α.</a:t>
            </a:r>
          </a:p>
          <a:p>
            <a:r>
              <a:rPr lang="en-US" dirty="0"/>
              <a:t>Clearly </a:t>
            </a:r>
            <a:r>
              <a:rPr lang="en-US" dirty="0" smtClean="0"/>
              <a:t> -</a:t>
            </a:r>
            <a:r>
              <a:rPr lang="en-US" dirty="0"/>
              <a:t>1/T </a:t>
            </a:r>
            <a:r>
              <a:rPr lang="en-US" dirty="0" smtClean="0"/>
              <a:t>(Zero) </a:t>
            </a:r>
            <a:r>
              <a:rPr lang="en-US" dirty="0"/>
              <a:t>is closer to origin than the -</a:t>
            </a:r>
            <a:r>
              <a:rPr lang="en-US" dirty="0" smtClean="0"/>
              <a:t>1/αT (Pole).</a:t>
            </a:r>
          </a:p>
          <a:p>
            <a:r>
              <a:rPr lang="en-US" dirty="0"/>
              <a:t>Thus we can say in the lead compensator zero is more dominating than the </a:t>
            </a:r>
            <a:r>
              <a:rPr lang="en-US" dirty="0" smtClean="0"/>
              <a:t>pole.</a:t>
            </a:r>
          </a:p>
          <a:p>
            <a:r>
              <a:rPr lang="en-US" dirty="0"/>
              <a:t>B</a:t>
            </a:r>
            <a:r>
              <a:rPr lang="en-US" dirty="0" smtClean="0"/>
              <a:t>ecause </a:t>
            </a:r>
            <a:r>
              <a:rPr lang="en-US" dirty="0"/>
              <a:t>of this lead network introduces positive phase angle to the system when connected in series.</a:t>
            </a:r>
            <a:endParaRPr lang="en-US" sz="2800" i="1" dirty="0" smtClean="0">
              <a:latin typeface="Cambria Math" panose="02040503050406030204" pitchFamily="18" charset="0"/>
            </a:endParaRPr>
          </a:p>
        </p:txBody>
      </p:sp>
      <p:grpSp>
        <p:nvGrpSpPr>
          <p:cNvPr id="48" name="Group 47"/>
          <p:cNvGrpSpPr/>
          <p:nvPr/>
        </p:nvGrpSpPr>
        <p:grpSpPr>
          <a:xfrm>
            <a:off x="1400175" y="2936261"/>
            <a:ext cx="3959989" cy="2268855"/>
            <a:chOff x="6486525" y="2717483"/>
            <a:chExt cx="3959989" cy="2268855"/>
          </a:xfrm>
        </p:grpSpPr>
        <p:cxnSp>
          <p:nvCxnSpPr>
            <p:cNvPr id="13" name="Straight Arrow Connector 12"/>
            <p:cNvCxnSpPr/>
            <p:nvPr/>
          </p:nvCxnSpPr>
          <p:spPr>
            <a:xfrm flipV="1">
              <a:off x="6486525" y="3976417"/>
              <a:ext cx="3588135" cy="8167"/>
            </a:xfrm>
            <a:prstGeom prst="straightConnector1">
              <a:avLst/>
            </a:prstGeom>
            <a:ln w="22225">
              <a:tailEnd type="stealth" w="lg" len="lg"/>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flipH="1" flipV="1">
              <a:off x="8957309" y="2837709"/>
              <a:ext cx="8091" cy="2148629"/>
            </a:xfrm>
            <a:prstGeom prst="straightConnector1">
              <a:avLst/>
            </a:prstGeom>
            <a:ln w="22225">
              <a:tailEnd type="stealth" w="lg" len="lg"/>
            </a:ln>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9702806" y="3984584"/>
              <a:ext cx="743708" cy="461665"/>
            </a:xfrm>
            <a:prstGeom prst="rect">
              <a:avLst/>
            </a:prstGeom>
            <a:noFill/>
          </p:spPr>
          <p:txBody>
            <a:bodyPr wrap="square" rtlCol="0">
              <a:spAutoFit/>
            </a:bodyPr>
            <a:lstStyle/>
            <a:p>
              <a:r>
                <a:rPr lang="en-US" sz="2400" dirty="0" smtClean="0"/>
                <a:t>Re</a:t>
              </a:r>
              <a:endParaRPr lang="en-US" sz="2400" dirty="0"/>
            </a:p>
          </p:txBody>
        </p:sp>
        <p:sp>
          <p:nvSpPr>
            <p:cNvPr id="16" name="TextBox 15"/>
            <p:cNvSpPr txBox="1"/>
            <p:nvPr/>
          </p:nvSpPr>
          <p:spPr>
            <a:xfrm>
              <a:off x="9068588" y="2717483"/>
              <a:ext cx="743708" cy="461665"/>
            </a:xfrm>
            <a:prstGeom prst="rect">
              <a:avLst/>
            </a:prstGeom>
            <a:noFill/>
          </p:spPr>
          <p:txBody>
            <a:bodyPr wrap="square" rtlCol="0">
              <a:spAutoFit/>
            </a:bodyPr>
            <a:lstStyle/>
            <a:p>
              <a:r>
                <a:rPr lang="en-US" sz="2400" dirty="0" err="1" smtClean="0"/>
                <a:t>Im</a:t>
              </a:r>
              <a:endParaRPr lang="en-US" sz="2400" dirty="0"/>
            </a:p>
          </p:txBody>
        </p:sp>
      </p:grpSp>
      <p:grpSp>
        <p:nvGrpSpPr>
          <p:cNvPr id="46" name="Group 45"/>
          <p:cNvGrpSpPr/>
          <p:nvPr/>
        </p:nvGrpSpPr>
        <p:grpSpPr>
          <a:xfrm>
            <a:off x="1483489" y="4117996"/>
            <a:ext cx="983469" cy="1028525"/>
            <a:chOff x="6569839" y="3899218"/>
            <a:chExt cx="983469" cy="1028525"/>
          </a:xfrm>
        </p:grpSpPr>
        <p:sp>
          <p:nvSpPr>
            <p:cNvPr id="33" name="Cross 32"/>
            <p:cNvSpPr/>
            <p:nvPr/>
          </p:nvSpPr>
          <p:spPr>
            <a:xfrm rot="2700000">
              <a:off x="6857799" y="3899217"/>
              <a:ext cx="168812" cy="168813"/>
            </a:xfrm>
            <a:prstGeom prst="plus">
              <a:avLst>
                <a:gd name="adj" fmla="val 50000"/>
              </a:avLst>
            </a:prstGeom>
            <a:solidFill>
              <a:srgbClr val="FF0000"/>
            </a:solidFill>
            <a:ln w="25400">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34" name="TextBox 33"/>
            <p:cNvSpPr txBox="1"/>
            <p:nvPr/>
          </p:nvSpPr>
          <p:spPr>
            <a:xfrm>
              <a:off x="6569839" y="4096746"/>
              <a:ext cx="983469" cy="830997"/>
            </a:xfrm>
            <a:prstGeom prst="rect">
              <a:avLst/>
            </a:prstGeom>
            <a:noFill/>
          </p:spPr>
          <p:txBody>
            <a:bodyPr wrap="square" rtlCol="0">
              <a:spAutoFit/>
            </a:bodyPr>
            <a:lstStyle/>
            <a:p>
              <a:r>
                <a:rPr lang="en-US" sz="2400" dirty="0" smtClean="0"/>
                <a:t>-1/T</a:t>
              </a:r>
              <a:endParaRPr lang="en-US" sz="2800" i="1" dirty="0" smtClean="0">
                <a:latin typeface="Cambria Math" panose="02040503050406030204" pitchFamily="18" charset="0"/>
              </a:endParaRPr>
            </a:p>
            <a:p>
              <a:endParaRPr lang="en-US" sz="2400" dirty="0"/>
            </a:p>
          </p:txBody>
        </p:sp>
      </p:grpSp>
      <p:grpSp>
        <p:nvGrpSpPr>
          <p:cNvPr id="45" name="Group 44"/>
          <p:cNvGrpSpPr/>
          <p:nvPr/>
        </p:nvGrpSpPr>
        <p:grpSpPr>
          <a:xfrm>
            <a:off x="2612005" y="4111609"/>
            <a:ext cx="890251" cy="683756"/>
            <a:chOff x="7698355" y="3892831"/>
            <a:chExt cx="890251" cy="683756"/>
          </a:xfrm>
        </p:grpSpPr>
        <p:sp>
          <p:nvSpPr>
            <p:cNvPr id="35" name="TextBox 34"/>
            <p:cNvSpPr txBox="1"/>
            <p:nvPr/>
          </p:nvSpPr>
          <p:spPr>
            <a:xfrm>
              <a:off x="7698355" y="4114922"/>
              <a:ext cx="890251" cy="461665"/>
            </a:xfrm>
            <a:prstGeom prst="rect">
              <a:avLst/>
            </a:prstGeom>
            <a:noFill/>
          </p:spPr>
          <p:txBody>
            <a:bodyPr wrap="square" rtlCol="0">
              <a:spAutoFit/>
            </a:bodyPr>
            <a:lstStyle/>
            <a:p>
              <a:r>
                <a:rPr lang="en-US" sz="2400" dirty="0" smtClean="0"/>
                <a:t>-</a:t>
              </a:r>
              <a:r>
                <a:rPr lang="en-US" sz="2400" dirty="0"/>
                <a:t>1/αT</a:t>
              </a:r>
            </a:p>
          </p:txBody>
        </p:sp>
        <p:sp>
          <p:nvSpPr>
            <p:cNvPr id="44" name="Oval 43"/>
            <p:cNvSpPr/>
            <p:nvPr/>
          </p:nvSpPr>
          <p:spPr>
            <a:xfrm>
              <a:off x="7943409" y="3892831"/>
              <a:ext cx="182880" cy="182880"/>
            </a:xfrm>
            <a:prstGeom prst="ellipse">
              <a:avLst/>
            </a:prstGeom>
            <a:noFill/>
            <a:ln w="349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Box 48"/>
          <p:cNvSpPr txBox="1"/>
          <p:nvPr/>
        </p:nvSpPr>
        <p:spPr>
          <a:xfrm>
            <a:off x="400050" y="5478004"/>
            <a:ext cx="6285401" cy="461665"/>
          </a:xfrm>
          <a:prstGeom prst="rect">
            <a:avLst/>
          </a:prstGeom>
          <a:noFill/>
        </p:spPr>
        <p:txBody>
          <a:bodyPr wrap="square" rtlCol="0">
            <a:spAutoFit/>
          </a:bodyPr>
          <a:lstStyle/>
          <a:p>
            <a:r>
              <a:rPr lang="en-US" sz="2400" dirty="0" smtClean="0"/>
              <a:t>Pole-Zero Plot of Lead Compensating Network </a:t>
            </a:r>
            <a:endParaRPr lang="en-US" sz="2400" dirty="0"/>
          </a:p>
        </p:txBody>
      </p:sp>
      <p:sp>
        <p:nvSpPr>
          <p:cNvPr id="4" name="Footer Placeholder 3"/>
          <p:cNvSpPr>
            <a:spLocks noGrp="1"/>
          </p:cNvSpPr>
          <p:nvPr>
            <p:ph type="ftr" sz="quarter" idx="11"/>
          </p:nvPr>
        </p:nvSpPr>
        <p:spPr/>
        <p:txBody>
          <a:bodyPr/>
          <a:lstStyle/>
          <a:p>
            <a:r>
              <a:rPr lang="en-US" smtClean="0"/>
              <a:t>(c) Nafees Ahamad </a:t>
            </a:r>
            <a:endParaRPr lang="en-US"/>
          </a:p>
        </p:txBody>
      </p:sp>
    </p:spTree>
    <p:extLst>
      <p:ext uri="{BB962C8B-B14F-4D97-AF65-F5344CB8AC3E}">
        <p14:creationId xmlns:p14="http://schemas.microsoft.com/office/powerpoint/2010/main" val="2225747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Phase Lead Compensation…</a:t>
            </a:r>
            <a:br>
              <a:rPr lang="en-US" b="1"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933700" y="2438400"/>
                <a:ext cx="8770571" cy="4145280"/>
              </a:xfrm>
            </p:spPr>
            <p:txBody>
              <a:bodyPr>
                <a:noAutofit/>
              </a:bodyPr>
              <a:lstStyle/>
              <a:p>
                <a:r>
                  <a:rPr lang="en-US" sz="2400" dirty="0" smtClean="0"/>
                  <a:t>Put </a:t>
                </a:r>
                <a14:m>
                  <m:oMath xmlns:m="http://schemas.openxmlformats.org/officeDocument/2006/math">
                    <m:r>
                      <a:rPr lang="en-US" sz="2400" b="0" i="1" smtClean="0">
                        <a:latin typeface="Cambria Math" panose="02040503050406030204" pitchFamily="18" charset="0"/>
                      </a:rPr>
                      <m:t>𝑠</m:t>
                    </m:r>
                    <m:r>
                      <a:rPr lang="en-US" sz="2400" b="0" i="1" smtClean="0">
                        <a:latin typeface="Cambria Math" panose="02040503050406030204" pitchFamily="18" charset="0"/>
                      </a:rPr>
                      <m:t>=</m:t>
                    </m:r>
                    <m:r>
                      <a:rPr lang="en-US" sz="2400" b="0" i="1" smtClean="0">
                        <a:latin typeface="Cambria Math" panose="02040503050406030204" pitchFamily="18" charset="0"/>
                      </a:rPr>
                      <m:t>𝑗</m:t>
                    </m:r>
                    <m:r>
                      <a:rPr lang="en-US" sz="2400" b="0" i="1" smtClean="0">
                        <a:latin typeface="Cambria Math" panose="02040503050406030204" pitchFamily="18" charset="0"/>
                        <a:ea typeface="Cambria Math" panose="02040503050406030204" pitchFamily="18" charset="0"/>
                      </a:rPr>
                      <m:t>𝜔</m:t>
                    </m:r>
                  </m:oMath>
                </a14:m>
                <a:r>
                  <a:rPr lang="en-US" sz="2400" dirty="0" smtClean="0"/>
                  <a:t> in Eq. (1)  and find its angle </a:t>
                </a:r>
              </a:p>
              <a:p>
                <a14:m>
                  <m:oMath xmlns:m="http://schemas.openxmlformats.org/officeDocument/2006/math">
                    <m:r>
                      <a:rPr lang="en-US" sz="2400" b="0" i="1" smtClean="0">
                        <a:latin typeface="Cambria Math" panose="02040503050406030204" pitchFamily="18" charset="0"/>
                        <a:ea typeface="Cambria Math" panose="02040503050406030204" pitchFamily="18" charset="0"/>
                      </a:rPr>
                      <m:t>∠</m:t>
                    </m:r>
                    <m:f>
                      <m:fPr>
                        <m:ctrlPr>
                          <a:rPr lang="en-US" sz="2400" i="1">
                            <a:latin typeface="Cambria Math" panose="02040503050406030204" pitchFamily="18" charset="0"/>
                            <a:ea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𝐸</m:t>
                            </m:r>
                          </m:e>
                          <m:sub>
                            <m:r>
                              <a:rPr lang="en-US" sz="2400" i="1">
                                <a:latin typeface="Cambria Math" panose="02040503050406030204" pitchFamily="18" charset="0"/>
                              </a:rPr>
                              <m:t>0</m:t>
                            </m:r>
                          </m:sub>
                        </m:sSub>
                        <m:d>
                          <m:dPr>
                            <m:ctrlPr>
                              <a:rPr lang="en-US" sz="2400" i="1">
                                <a:latin typeface="Cambria Math" panose="02040503050406030204" pitchFamily="18" charset="0"/>
                              </a:rPr>
                            </m:ctrlPr>
                          </m:dPr>
                          <m:e>
                            <m:r>
                              <a:rPr lang="en-US" sz="2400" i="1">
                                <a:latin typeface="Cambria Math" panose="02040503050406030204" pitchFamily="18" charset="0"/>
                              </a:rPr>
                              <m:t>𝑠</m:t>
                            </m:r>
                          </m:e>
                        </m:d>
                      </m:num>
                      <m:den>
                        <m:sSub>
                          <m:sSubPr>
                            <m:ctrlPr>
                              <a:rPr lang="en-US" sz="2400" i="1">
                                <a:latin typeface="Cambria Math" panose="02040503050406030204" pitchFamily="18" charset="0"/>
                              </a:rPr>
                            </m:ctrlPr>
                          </m:sSubPr>
                          <m:e>
                            <m:r>
                              <a:rPr lang="en-US" sz="2400" i="1">
                                <a:latin typeface="Cambria Math" panose="02040503050406030204" pitchFamily="18" charset="0"/>
                              </a:rPr>
                              <m:t>𝐸</m:t>
                            </m:r>
                          </m:e>
                          <m:sub>
                            <m:r>
                              <a:rPr lang="en-US" sz="2400" i="1">
                                <a:latin typeface="Cambria Math" panose="02040503050406030204" pitchFamily="18" charset="0"/>
                              </a:rPr>
                              <m:t>𝑖</m:t>
                            </m:r>
                          </m:sub>
                        </m:sSub>
                        <m:d>
                          <m:dPr>
                            <m:ctrlPr>
                              <a:rPr lang="en-US" sz="2400" i="1">
                                <a:latin typeface="Cambria Math" panose="02040503050406030204" pitchFamily="18" charset="0"/>
                              </a:rPr>
                            </m:ctrlPr>
                          </m:dPr>
                          <m:e>
                            <m:r>
                              <a:rPr lang="en-US" sz="2400" i="1">
                                <a:latin typeface="Cambria Math" panose="02040503050406030204" pitchFamily="18" charset="0"/>
                              </a:rPr>
                              <m:t>𝑠</m:t>
                            </m:r>
                          </m:e>
                        </m:d>
                      </m:den>
                    </m:f>
                    <m:r>
                      <a:rPr lang="en-US" sz="2400" b="0" i="1" smtClean="0">
                        <a:latin typeface="Cambria Math" panose="02040503050406030204" pitchFamily="18" charset="0"/>
                      </a:rPr>
                      <m:t>=</m:t>
                    </m:r>
                    <m:r>
                      <a:rPr lang="en-US" sz="2400" i="1">
                        <a:latin typeface="Cambria Math" panose="02040503050406030204" pitchFamily="18" charset="0"/>
                        <a:ea typeface="Cambria Math" panose="02040503050406030204" pitchFamily="18" charset="0"/>
                      </a:rPr>
                      <m:t>𝜙</m:t>
                    </m:r>
                    <m:d>
                      <m:dPr>
                        <m:ctrlPr>
                          <a:rPr lang="en-US" sz="2400" i="1">
                            <a:latin typeface="Cambria Math" panose="02040503050406030204" pitchFamily="18" charset="0"/>
                            <a:ea typeface="Cambria Math" panose="02040503050406030204" pitchFamily="18" charset="0"/>
                          </a:rPr>
                        </m:ctrlPr>
                      </m:dPr>
                      <m:e>
                        <m:r>
                          <a:rPr lang="en-US" sz="2400" i="1">
                            <a:latin typeface="Cambria Math" panose="02040503050406030204" pitchFamily="18" charset="0"/>
                            <a:ea typeface="Cambria Math" panose="02040503050406030204" pitchFamily="18" charset="0"/>
                          </a:rPr>
                          <m:t>𝜔</m:t>
                        </m:r>
                      </m:e>
                    </m:d>
                    <m:r>
                      <a:rPr lang="en-US" sz="2400" i="1">
                        <a:latin typeface="Cambria Math" panose="02040503050406030204" pitchFamily="18" charset="0"/>
                        <a:ea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𝑡𝑎𝑛</m:t>
                        </m:r>
                      </m:e>
                      <m:sup>
                        <m:r>
                          <a:rPr lang="en-US" sz="2400" b="0" i="1" smtClean="0">
                            <a:latin typeface="Cambria Math" panose="02040503050406030204" pitchFamily="18" charset="0"/>
                          </a:rPr>
                          <m:t>−1</m:t>
                        </m:r>
                      </m:sup>
                    </m:sSup>
                    <m:r>
                      <a:rPr lang="en-US" sz="2400" i="1">
                        <a:latin typeface="Cambria Math" panose="02040503050406030204" pitchFamily="18" charset="0"/>
                        <a:ea typeface="Cambria Math" panose="02040503050406030204" pitchFamily="18" charset="0"/>
                      </a:rPr>
                      <m:t>𝛼</m:t>
                    </m:r>
                    <m:r>
                      <a:rPr lang="en-US" sz="2400" i="1" smtClean="0">
                        <a:latin typeface="Cambria Math" panose="02040503050406030204" pitchFamily="18" charset="0"/>
                        <a:ea typeface="Cambria Math" panose="02040503050406030204" pitchFamily="18" charset="0"/>
                      </a:rPr>
                      <m:t>𝜔</m:t>
                    </m:r>
                    <m:r>
                      <a:rPr lang="en-US" sz="2400" i="1">
                        <a:latin typeface="Cambria Math" panose="02040503050406030204" pitchFamily="18" charset="0"/>
                        <a:ea typeface="Cambria Math" panose="02040503050406030204" pitchFamily="18" charset="0"/>
                      </a:rPr>
                      <m:t>𝑇</m:t>
                    </m:r>
                    <m:r>
                      <a:rPr lang="en-US" sz="2400" b="0" i="1" smtClean="0">
                        <a:latin typeface="Cambria Math" panose="02040503050406030204" pitchFamily="18" charset="0"/>
                        <a:ea typeface="Cambria Math" panose="02040503050406030204" pitchFamily="18" charset="0"/>
                      </a:rPr>
                      <m:t>−</m:t>
                    </m:r>
                    <m:sSup>
                      <m:sSupPr>
                        <m:ctrlPr>
                          <a:rPr lang="en-US" sz="2400" i="1">
                            <a:latin typeface="Cambria Math" panose="02040503050406030204" pitchFamily="18" charset="0"/>
                          </a:rPr>
                        </m:ctrlPr>
                      </m:sSupPr>
                      <m:e>
                        <m:r>
                          <a:rPr lang="en-US" sz="2400" i="1">
                            <a:latin typeface="Cambria Math" panose="02040503050406030204" pitchFamily="18" charset="0"/>
                          </a:rPr>
                          <m:t>𝑡𝑎𝑛</m:t>
                        </m:r>
                      </m:e>
                      <m:sup>
                        <m:r>
                          <a:rPr lang="en-US" sz="2400" i="1">
                            <a:latin typeface="Cambria Math" panose="02040503050406030204" pitchFamily="18" charset="0"/>
                          </a:rPr>
                          <m:t>−1</m:t>
                        </m:r>
                      </m:sup>
                    </m:sSup>
                    <m:r>
                      <a:rPr lang="en-US" sz="2400" i="1">
                        <a:latin typeface="Cambria Math" panose="02040503050406030204" pitchFamily="18" charset="0"/>
                        <a:ea typeface="Cambria Math" panose="02040503050406030204" pitchFamily="18" charset="0"/>
                      </a:rPr>
                      <m:t>𝜔</m:t>
                    </m:r>
                    <m:r>
                      <a:rPr lang="en-US" sz="2400" i="1">
                        <a:latin typeface="Cambria Math" panose="02040503050406030204" pitchFamily="18" charset="0"/>
                        <a:ea typeface="Cambria Math" panose="02040503050406030204" pitchFamily="18" charset="0"/>
                      </a:rPr>
                      <m:t>𝑇</m:t>
                    </m:r>
                    <m:r>
                      <a:rPr lang="en-US" sz="2400" b="0" i="1" smtClean="0">
                        <a:latin typeface="Cambria Math" panose="02040503050406030204" pitchFamily="18" charset="0"/>
                        <a:ea typeface="Cambria Math" panose="02040503050406030204" pitchFamily="18" charset="0"/>
                      </a:rPr>
                      <m:t>−−−(2)</m:t>
                    </m:r>
                  </m:oMath>
                </a14:m>
                <a:endParaRPr lang="en-US" sz="2400" dirty="0" smtClean="0"/>
              </a:p>
              <a:p>
                <a:r>
                  <a:rPr lang="en-US" sz="2400" dirty="0" smtClean="0"/>
                  <a:t>To find out the value of </a:t>
                </a:r>
                <a14:m>
                  <m:oMath xmlns:m="http://schemas.openxmlformats.org/officeDocument/2006/math">
                    <m:r>
                      <a:rPr lang="en-US" sz="2400" i="1">
                        <a:latin typeface="Cambria Math" panose="02040503050406030204" pitchFamily="18" charset="0"/>
                        <a:ea typeface="Cambria Math" panose="02040503050406030204" pitchFamily="18" charset="0"/>
                      </a:rPr>
                      <m:t>𝜔</m:t>
                    </m:r>
                  </m:oMath>
                </a14:m>
                <a:r>
                  <a:rPr lang="en-US" sz="2400" dirty="0" smtClean="0"/>
                  <a:t> at which </a:t>
                </a:r>
                <a14:m>
                  <m:oMath xmlns:m="http://schemas.openxmlformats.org/officeDocument/2006/math">
                    <m:r>
                      <a:rPr lang="en-US" sz="2400" i="1">
                        <a:latin typeface="Cambria Math" panose="02040503050406030204" pitchFamily="18" charset="0"/>
                        <a:ea typeface="Cambria Math" panose="02040503050406030204" pitchFamily="18" charset="0"/>
                      </a:rPr>
                      <m:t>𝜙</m:t>
                    </m:r>
                    <m:d>
                      <m:dPr>
                        <m:ctrlPr>
                          <a:rPr lang="en-US" sz="2400" i="1">
                            <a:latin typeface="Cambria Math" panose="02040503050406030204" pitchFamily="18" charset="0"/>
                            <a:ea typeface="Cambria Math" panose="02040503050406030204" pitchFamily="18" charset="0"/>
                          </a:rPr>
                        </m:ctrlPr>
                      </m:dPr>
                      <m:e>
                        <m:r>
                          <a:rPr lang="en-US" sz="2400" i="1">
                            <a:latin typeface="Cambria Math" panose="02040503050406030204" pitchFamily="18" charset="0"/>
                            <a:ea typeface="Cambria Math" panose="02040503050406030204" pitchFamily="18" charset="0"/>
                          </a:rPr>
                          <m:t>𝜔</m:t>
                        </m:r>
                      </m:e>
                    </m:d>
                  </m:oMath>
                </a14:m>
                <a:r>
                  <a:rPr lang="en-US" sz="2400" dirty="0" smtClean="0"/>
                  <a:t> is maximum, take the derivative of above Eq. (2) and put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𝑑</m:t>
                        </m:r>
                        <m:r>
                          <a:rPr lang="en-US" sz="2400" i="1">
                            <a:latin typeface="Cambria Math" panose="02040503050406030204" pitchFamily="18" charset="0"/>
                            <a:ea typeface="Cambria Math" panose="02040503050406030204" pitchFamily="18" charset="0"/>
                          </a:rPr>
                          <m:t>𝜙</m:t>
                        </m:r>
                        <m:d>
                          <m:dPr>
                            <m:ctrlPr>
                              <a:rPr lang="en-US" sz="2400" i="1">
                                <a:latin typeface="Cambria Math" panose="02040503050406030204" pitchFamily="18" charset="0"/>
                                <a:ea typeface="Cambria Math" panose="02040503050406030204" pitchFamily="18" charset="0"/>
                              </a:rPr>
                            </m:ctrlPr>
                          </m:dPr>
                          <m:e>
                            <m:r>
                              <a:rPr lang="en-US" sz="2400" i="1">
                                <a:latin typeface="Cambria Math" panose="02040503050406030204" pitchFamily="18" charset="0"/>
                                <a:ea typeface="Cambria Math" panose="02040503050406030204" pitchFamily="18" charset="0"/>
                              </a:rPr>
                              <m:t>𝜔</m:t>
                            </m:r>
                          </m:e>
                        </m:d>
                      </m:num>
                      <m:den>
                        <m:r>
                          <a:rPr lang="en-US" sz="2400" i="1" smtClean="0">
                            <a:latin typeface="Cambria Math" panose="02040503050406030204" pitchFamily="18" charset="0"/>
                            <a:ea typeface="Cambria Math" panose="02040503050406030204" pitchFamily="18" charset="0"/>
                          </a:rPr>
                          <m:t>𝜔</m:t>
                        </m:r>
                      </m:den>
                    </m:f>
                    <m:r>
                      <a:rPr lang="en-US" sz="2400" b="0" i="1" smtClean="0">
                        <a:latin typeface="Cambria Math" panose="02040503050406030204" pitchFamily="18" charset="0"/>
                      </a:rPr>
                      <m:t>=0</m:t>
                    </m:r>
                  </m:oMath>
                </a14:m>
                <a:r>
                  <a:rPr lang="en-US" sz="2400" dirty="0" smtClean="0"/>
                  <a:t> </a:t>
                </a:r>
                <a:endParaRPr lang="en-US" sz="2400" dirty="0"/>
              </a:p>
              <a:p>
                <a:r>
                  <a:rPr lang="en-US" sz="2400" dirty="0" smtClean="0"/>
                  <a:t>We get </a:t>
                </a:r>
                <a14:m>
                  <m:oMath xmlns:m="http://schemas.openxmlformats.org/officeDocument/2006/math">
                    <m:sSub>
                      <m:sSubPr>
                        <m:ctrlPr>
                          <a:rPr lang="en-US" sz="2400" i="1" smtClean="0">
                            <a:latin typeface="Cambria Math" panose="02040503050406030204" pitchFamily="18" charset="0"/>
                          </a:rPr>
                        </m:ctrlPr>
                      </m:sSubPr>
                      <m:e>
                        <m:r>
                          <a:rPr lang="en-US" sz="2400" i="1" smtClean="0">
                            <a:latin typeface="Cambria Math" panose="02040503050406030204" pitchFamily="18" charset="0"/>
                            <a:ea typeface="Cambria Math" panose="02040503050406030204" pitchFamily="18" charset="0"/>
                          </a:rPr>
                          <m:t>𝜔</m:t>
                        </m:r>
                      </m:e>
                      <m:sub>
                        <m:r>
                          <a:rPr lang="en-US" sz="2400" b="0" i="1" smtClean="0">
                            <a:latin typeface="Cambria Math" panose="02040503050406030204" pitchFamily="18" charset="0"/>
                          </a:rPr>
                          <m:t>𝑚</m:t>
                        </m:r>
                      </m:sub>
                    </m:sSub>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1</m:t>
                        </m:r>
                      </m:num>
                      <m:den>
                        <m:rad>
                          <m:radPr>
                            <m:degHide m:val="on"/>
                            <m:ctrlPr>
                              <a:rPr lang="en-US" sz="2400" b="0" i="1" smtClean="0">
                                <a:latin typeface="Cambria Math" panose="02040503050406030204" pitchFamily="18" charset="0"/>
                                <a:ea typeface="Cambria Math" panose="02040503050406030204" pitchFamily="18" charset="0"/>
                              </a:rPr>
                            </m:ctrlPr>
                          </m:radPr>
                          <m:deg/>
                          <m:e>
                            <m:r>
                              <a:rPr lang="en-US" sz="2400" b="0" i="1" smtClean="0">
                                <a:latin typeface="Cambria Math" panose="02040503050406030204" pitchFamily="18" charset="0"/>
                                <a:ea typeface="Cambria Math" panose="02040503050406030204" pitchFamily="18" charset="0"/>
                              </a:rPr>
                              <m:t>𝛼</m:t>
                            </m:r>
                          </m:e>
                        </m:rad>
                        <m:r>
                          <a:rPr lang="en-US" sz="2400" b="0" i="1" smtClean="0">
                            <a:latin typeface="Cambria Math" panose="02040503050406030204" pitchFamily="18" charset="0"/>
                            <a:ea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𝑇</m:t>
                        </m:r>
                      </m:den>
                    </m:f>
                  </m:oMath>
                </a14:m>
                <a:endParaRPr lang="en-US" sz="2400" dirty="0" smtClean="0"/>
              </a:p>
              <a:p>
                <a:r>
                  <a:rPr lang="en-US" sz="2400" dirty="0" smtClean="0"/>
                  <a:t>Now, put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𝜔</m:t>
                        </m:r>
                      </m:e>
                      <m:sub>
                        <m:r>
                          <a:rPr lang="en-US" sz="2400" i="1">
                            <a:latin typeface="Cambria Math" panose="02040503050406030204" pitchFamily="18" charset="0"/>
                          </a:rPr>
                          <m:t>𝑚</m:t>
                        </m:r>
                      </m:sub>
                    </m:sSub>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1</m:t>
                        </m:r>
                      </m:num>
                      <m:den>
                        <m:rad>
                          <m:radPr>
                            <m:degHide m:val="on"/>
                            <m:ctrlPr>
                              <a:rPr lang="en-US" sz="2400" i="1">
                                <a:latin typeface="Cambria Math" panose="02040503050406030204" pitchFamily="18" charset="0"/>
                                <a:ea typeface="Cambria Math" panose="02040503050406030204" pitchFamily="18" charset="0"/>
                              </a:rPr>
                            </m:ctrlPr>
                          </m:radPr>
                          <m:deg/>
                          <m:e>
                            <m:r>
                              <a:rPr lang="en-US" sz="2400" i="1">
                                <a:latin typeface="Cambria Math" panose="02040503050406030204" pitchFamily="18" charset="0"/>
                                <a:ea typeface="Cambria Math" panose="02040503050406030204" pitchFamily="18" charset="0"/>
                              </a:rPr>
                              <m:t>𝛼</m:t>
                            </m:r>
                          </m:e>
                        </m:rad>
                        <m:r>
                          <a:rPr lang="en-US" sz="2400" i="1">
                            <a:latin typeface="Cambria Math" panose="02040503050406030204" pitchFamily="18" charset="0"/>
                            <a:ea typeface="Cambria Math" panose="02040503050406030204" pitchFamily="18" charset="0"/>
                          </a:rPr>
                          <m:t> </m:t>
                        </m:r>
                        <m:r>
                          <a:rPr lang="en-US" sz="2400" i="1">
                            <a:latin typeface="Cambria Math" panose="02040503050406030204" pitchFamily="18" charset="0"/>
                            <a:ea typeface="Cambria Math" panose="02040503050406030204" pitchFamily="18" charset="0"/>
                          </a:rPr>
                          <m:t>𝑇</m:t>
                        </m:r>
                      </m:den>
                    </m:f>
                  </m:oMath>
                </a14:m>
                <a:r>
                  <a:rPr lang="en-US" sz="2400" dirty="0" smtClean="0"/>
                  <a:t> in above equation, we get,  </a:t>
                </a:r>
                <a14:m>
                  <m:oMath xmlns:m="http://schemas.openxmlformats.org/officeDocument/2006/math">
                    <m:r>
                      <a:rPr lang="en-US" sz="2400" i="1" smtClean="0">
                        <a:latin typeface="Cambria Math" panose="02040503050406030204" pitchFamily="18" charset="0"/>
                        <a:ea typeface="Cambria Math" panose="02040503050406030204" pitchFamily="18" charset="0"/>
                      </a:rPr>
                      <m:t>𝛼</m:t>
                    </m:r>
                    <m:r>
                      <a:rPr lang="en-US" sz="2400" b="0" i="1" smtClean="0">
                        <a:latin typeface="Cambria Math" panose="02040503050406030204" pitchFamily="18" charset="0"/>
                        <a:ea typeface="Cambria Math" panose="02040503050406030204" pitchFamily="18" charset="0"/>
                      </a:rPr>
                      <m:t>=</m:t>
                    </m:r>
                    <m:f>
                      <m:fPr>
                        <m:ctrlPr>
                          <a:rPr lang="en-US" sz="2400" b="0" i="1" smtClean="0">
                            <a:latin typeface="Cambria Math" panose="02040503050406030204" pitchFamily="18" charset="0"/>
                            <a:ea typeface="Cambria Math" panose="02040503050406030204" pitchFamily="18" charset="0"/>
                          </a:rPr>
                        </m:ctrlPr>
                      </m:fPr>
                      <m:num>
                        <m:r>
                          <a:rPr lang="en-US" sz="2400" b="0" i="1" smtClean="0">
                            <a:latin typeface="Cambria Math" panose="02040503050406030204" pitchFamily="18" charset="0"/>
                            <a:ea typeface="Cambria Math" panose="02040503050406030204" pitchFamily="18" charset="0"/>
                          </a:rPr>
                          <m:t>1+</m:t>
                        </m:r>
                        <m:r>
                          <a:rPr lang="en-US" sz="2400" b="0" i="1" smtClean="0">
                            <a:latin typeface="Cambria Math" panose="02040503050406030204" pitchFamily="18" charset="0"/>
                            <a:ea typeface="Cambria Math" panose="02040503050406030204" pitchFamily="18" charset="0"/>
                          </a:rPr>
                          <m:t>𝑆𝑖𝑛</m:t>
                        </m:r>
                        <m:sSub>
                          <m:sSubPr>
                            <m:ctrlPr>
                              <a:rPr lang="en-US" sz="2400" b="0" i="1" smtClean="0">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𝜙</m:t>
                            </m:r>
                          </m:e>
                          <m:sub>
                            <m:r>
                              <a:rPr lang="en-US" sz="2400" b="0" i="1" smtClean="0">
                                <a:latin typeface="Cambria Math" panose="02040503050406030204" pitchFamily="18" charset="0"/>
                                <a:ea typeface="Cambria Math" panose="02040503050406030204" pitchFamily="18" charset="0"/>
                              </a:rPr>
                              <m:t>𝑚</m:t>
                            </m:r>
                          </m:sub>
                        </m:sSub>
                      </m:num>
                      <m:den>
                        <m:r>
                          <a:rPr lang="en-US" sz="2400" i="1">
                            <a:latin typeface="Cambria Math" panose="02040503050406030204" pitchFamily="18" charset="0"/>
                            <a:ea typeface="Cambria Math" panose="02040503050406030204" pitchFamily="18" charset="0"/>
                          </a:rPr>
                          <m:t>1</m:t>
                        </m:r>
                        <m:r>
                          <a:rPr lang="en-US" sz="2400" b="0" i="1" smtClean="0">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𝑆𝑖𝑛</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𝜙</m:t>
                            </m:r>
                          </m:e>
                          <m:sub>
                            <m:r>
                              <a:rPr lang="en-US" sz="2400" i="1">
                                <a:latin typeface="Cambria Math" panose="02040503050406030204" pitchFamily="18" charset="0"/>
                                <a:ea typeface="Cambria Math" panose="02040503050406030204" pitchFamily="18" charset="0"/>
                              </a:rPr>
                              <m:t>𝑚</m:t>
                            </m:r>
                          </m:sub>
                        </m:sSub>
                      </m:den>
                    </m:f>
                  </m:oMath>
                </a14:m>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933700" y="2438400"/>
                <a:ext cx="8770571" cy="4145280"/>
              </a:xfrm>
              <a:blipFill>
                <a:blip r:embed="rId2"/>
                <a:stretch>
                  <a:fillRect l="-1112" t="-882"/>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(c) Nafees Ahamad </a:t>
            </a:r>
            <a:endParaRPr lang="en-US"/>
          </a:p>
        </p:txBody>
      </p:sp>
    </p:spTree>
    <p:extLst>
      <p:ext uri="{BB962C8B-B14F-4D97-AF65-F5344CB8AC3E}">
        <p14:creationId xmlns:p14="http://schemas.microsoft.com/office/powerpoint/2010/main" val="2924492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Design steps of Phase </a:t>
            </a:r>
            <a:r>
              <a:rPr lang="en-US" sz="3600" b="1" dirty="0"/>
              <a:t>Lead </a:t>
            </a:r>
            <a:r>
              <a:rPr lang="en-US" sz="3600" b="1" dirty="0" smtClean="0"/>
              <a:t>Compensation in frequency domain </a:t>
            </a:r>
            <a:endParaRPr lang="en-US" sz="36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941342" y="2438400"/>
                <a:ext cx="9762929" cy="3651504"/>
              </a:xfrm>
            </p:spPr>
            <p:txBody>
              <a:bodyPr>
                <a:noAutofit/>
              </a:bodyPr>
              <a:lstStyle/>
              <a:p>
                <a:r>
                  <a:rPr lang="en-US" sz="2400" dirty="0" smtClean="0"/>
                  <a:t>Design step of phase lead compensation </a:t>
                </a:r>
              </a:p>
              <a:p>
                <a:r>
                  <a:rPr lang="en-US" sz="2400" b="1" dirty="0" smtClean="0"/>
                  <a:t>Step 1: </a:t>
                </a:r>
                <a:r>
                  <a:rPr lang="en-US" sz="2400" dirty="0" smtClean="0"/>
                  <a:t>The magnitude and phase vs frequency cures are plotted (Bode Plot) for G(s) of the uncompensated system, with gain constant K set according to steady state error requirement. </a:t>
                </a:r>
              </a:p>
              <a:p>
                <a:r>
                  <a:rPr lang="en-US" sz="2400" b="1" dirty="0" smtClean="0"/>
                  <a:t>Step 2: </a:t>
                </a:r>
                <a:r>
                  <a:rPr lang="en-US" sz="2400" dirty="0" smtClean="0"/>
                  <a:t>From the </a:t>
                </a:r>
                <a:r>
                  <a:rPr lang="en-US" sz="2400" dirty="0" err="1" smtClean="0"/>
                  <a:t>Bode’s</a:t>
                </a:r>
                <a:r>
                  <a:rPr lang="en-US" sz="2400" dirty="0" smtClean="0"/>
                  <a:t> plot determine the phase margin and gain margin. Let  </a:t>
                </a:r>
                <a14:m>
                  <m:oMath xmlns:m="http://schemas.openxmlformats.org/officeDocument/2006/math">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𝑃h𝑎𝑠𝑒</m:t>
                    </m:r>
                    <m:r>
                      <a:rPr lang="en-US" sz="2400" b="0" i="1" smtClean="0">
                        <a:latin typeface="Cambria Math" panose="02040503050406030204" pitchFamily="18" charset="0"/>
                        <a:ea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𝑚𝑎𝑔𝑖𝑛</m:t>
                    </m:r>
                    <m:r>
                      <a:rPr lang="en-US" sz="2400" b="0" i="1" smtClean="0">
                        <a:latin typeface="Cambria Math" panose="02040503050406030204" pitchFamily="18" charset="0"/>
                        <a:ea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𝑜𝑓</m:t>
                    </m:r>
                    <m:r>
                      <a:rPr lang="en-US" sz="2400" b="0" i="1" smtClean="0">
                        <a:latin typeface="Cambria Math" panose="02040503050406030204" pitchFamily="18" charset="0"/>
                        <a:ea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𝑢𝑛𝑐𝑜𝑚𝑝𝑒𝑛𝑠𝑎𝑡𝑒𝑑</m:t>
                    </m:r>
                    <m:r>
                      <a:rPr lang="en-US" sz="2400" b="0" i="1" smtClean="0">
                        <a:latin typeface="Cambria Math" panose="02040503050406030204" pitchFamily="18" charset="0"/>
                        <a:ea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𝑠𝑦𝑠𝑡𝑒𝑚</m:t>
                    </m:r>
                    <m:r>
                      <a:rPr lang="en-US" sz="2400" b="0" i="1" smtClean="0">
                        <a:latin typeface="Cambria Math" panose="02040503050406030204" pitchFamily="18" charset="0"/>
                        <a:ea typeface="Cambria Math" panose="02040503050406030204" pitchFamily="18" charset="0"/>
                      </a:rPr>
                      <m:t> </m:t>
                    </m:r>
                  </m:oMath>
                </a14:m>
                <a:endParaRPr lang="en-US" sz="2400" b="0" i="1" dirty="0" smtClean="0">
                  <a:latin typeface="Cambria Math" panose="02040503050406030204" pitchFamily="18" charset="0"/>
                  <a:ea typeface="Cambria Math" panose="02040503050406030204" pitchFamily="18" charset="0"/>
                </a:endParaRPr>
              </a:p>
              <a:p>
                <a:pPr marL="0" indent="0" algn="ctr">
                  <a:buNone/>
                </a:pPr>
                <a14:m>
                  <m:oMath xmlns:m="http://schemas.openxmlformats.org/officeDocument/2006/math">
                    <m:sSub>
                      <m:sSubPr>
                        <m:ctrlPr>
                          <a:rPr lang="en-US" sz="2400" i="1" smtClean="0">
                            <a:latin typeface="Cambria Math" panose="02040503050406030204" pitchFamily="18" charset="0"/>
                          </a:rPr>
                        </m:ctrlPr>
                      </m:sSubPr>
                      <m:e>
                        <m:r>
                          <a:rPr lang="en-US" sz="2400" i="1" smtClean="0">
                            <a:latin typeface="Cambria Math" panose="02040503050406030204" pitchFamily="18" charset="0"/>
                            <a:ea typeface="Cambria Math" panose="02040503050406030204" pitchFamily="18" charset="0"/>
                          </a:rPr>
                          <m:t>∅</m:t>
                        </m:r>
                      </m:e>
                      <m:sub>
                        <m:r>
                          <a:rPr lang="en-US" sz="2400" b="0" i="1" smtClean="0">
                            <a:latin typeface="Cambria Math" panose="02040503050406030204" pitchFamily="18" charset="0"/>
                          </a:rPr>
                          <m:t>𝑠</m:t>
                        </m:r>
                      </m:sub>
                    </m:sSub>
                    <m:r>
                      <a:rPr lang="en-US" sz="2400" b="0" i="1" smtClean="0">
                        <a:latin typeface="Cambria Math" panose="02040503050406030204" pitchFamily="18" charset="0"/>
                      </a:rPr>
                      <m:t>=</m:t>
                    </m:r>
                    <m:r>
                      <a:rPr lang="en-US" sz="2400" b="0" i="1" smtClean="0">
                        <a:latin typeface="Cambria Math" panose="02040503050406030204" pitchFamily="18" charset="0"/>
                      </a:rPr>
                      <m:t>𝑆𝑝𝑒𝑐𝑖𝑓𝑖𝑒𝑑</m:t>
                    </m:r>
                    <m:r>
                      <a:rPr lang="en-US" sz="2400" b="0" i="1" smtClean="0">
                        <a:latin typeface="Cambria Math" panose="02040503050406030204" pitchFamily="18" charset="0"/>
                      </a:rPr>
                      <m:t> </m:t>
                    </m:r>
                    <m:r>
                      <a:rPr lang="en-US" sz="2400" b="0" i="1" smtClean="0">
                        <a:latin typeface="Cambria Math" panose="02040503050406030204" pitchFamily="18" charset="0"/>
                      </a:rPr>
                      <m:t>𝑝h𝑎𝑠𝑒</m:t>
                    </m:r>
                    <m:r>
                      <a:rPr lang="en-US" sz="2400" b="0" i="1" smtClean="0">
                        <a:latin typeface="Cambria Math" panose="02040503050406030204" pitchFamily="18" charset="0"/>
                      </a:rPr>
                      <m:t> </m:t>
                    </m:r>
                    <m:r>
                      <a:rPr lang="en-US" sz="2400" b="0" i="1" smtClean="0">
                        <a:latin typeface="Cambria Math" panose="02040503050406030204" pitchFamily="18" charset="0"/>
                      </a:rPr>
                      <m:t>𝑚𝑎𝑟𝑔𝑖𝑛</m:t>
                    </m:r>
                    <m:r>
                      <a:rPr lang="en-US" sz="2400" b="0" i="1" smtClean="0">
                        <a:latin typeface="Cambria Math" panose="02040503050406030204" pitchFamily="18" charset="0"/>
                      </a:rPr>
                      <m:t> </m:t>
                    </m:r>
                  </m:oMath>
                </a14:m>
                <a:r>
                  <a:rPr lang="en-US" sz="2400" b="0" dirty="0" smtClean="0"/>
                  <a:t> </a:t>
                </a:r>
              </a:p>
              <a:p>
                <a:pPr marL="0" indent="0" algn="ctr">
                  <a:buNone/>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ea typeface="Cambria Math" panose="02040503050406030204" pitchFamily="18" charset="0"/>
                        </a:rPr>
                        <m:t>𝜀</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𝑀𝑎𝑟𝑔𝑖𝑛</m:t>
                      </m:r>
                      <m:r>
                        <a:rPr lang="en-US" sz="2400" b="0" i="1" smtClean="0">
                          <a:latin typeface="Cambria Math" panose="02040503050406030204" pitchFamily="18" charset="0"/>
                          <a:ea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𝑜𝑓</m:t>
                      </m:r>
                      <m:r>
                        <a:rPr lang="en-US" sz="2400" b="0" i="1" smtClean="0">
                          <a:latin typeface="Cambria Math" panose="02040503050406030204" pitchFamily="18" charset="0"/>
                          <a:ea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𝑠𝑎𝑓𝑒𝑡𝑦</m:t>
                      </m:r>
                      <m:r>
                        <a:rPr lang="en-US" sz="2400" b="0" i="1" smtClean="0">
                          <a:latin typeface="Cambria Math" panose="02040503050406030204" pitchFamily="18" charset="0"/>
                          <a:ea typeface="Cambria Math" panose="02040503050406030204" pitchFamily="18" charset="0"/>
                        </a:rPr>
                        <m:t> </m:t>
                      </m:r>
                    </m:oMath>
                  </m:oMathPara>
                </a14:m>
                <a:endParaRPr lang="en-US" sz="2400" b="0" dirty="0" smtClean="0">
                  <a:ea typeface="Cambria Math" panose="020405030504060302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941342" y="2438400"/>
                <a:ext cx="9762929" cy="3651504"/>
              </a:xfrm>
              <a:blipFill>
                <a:blip r:embed="rId2"/>
                <a:stretch>
                  <a:fillRect l="-999" t="-1002" r="-1248"/>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(c) Nafees Ahamad </a:t>
            </a:r>
            <a:endParaRPr lang="en-US"/>
          </a:p>
        </p:txBody>
      </p:sp>
    </p:spTree>
    <p:extLst>
      <p:ext uri="{BB962C8B-B14F-4D97-AF65-F5344CB8AC3E}">
        <p14:creationId xmlns:p14="http://schemas.microsoft.com/office/powerpoint/2010/main" val="3574803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Design steps of Phase Lead Compensation in frequency domain …</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r>
                  <a:rPr lang="en-US" sz="2400" dirty="0" smtClean="0"/>
                  <a:t>Then,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m:t>
                        </m:r>
                      </m:e>
                      <m:sub>
                        <m:r>
                          <a:rPr lang="en-US" sz="2400" i="1">
                            <a:latin typeface="Cambria Math" panose="02040503050406030204" pitchFamily="18" charset="0"/>
                          </a:rPr>
                          <m:t>𝑚</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m:t>
                        </m:r>
                      </m:e>
                      <m:sub>
                        <m:r>
                          <a:rPr lang="en-US" sz="2400" i="1">
                            <a:latin typeface="Cambria Math" panose="02040503050406030204" pitchFamily="18" charset="0"/>
                          </a:rPr>
                          <m:t>𝑠</m:t>
                        </m:r>
                      </m:sub>
                    </m:sSub>
                    <m:r>
                      <a:rPr lang="en-US" sz="2400" i="1">
                        <a:latin typeface="Cambria Math" panose="02040503050406030204" pitchFamily="18" charset="0"/>
                      </a:rPr>
                      <m:t>−</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𝜀</m:t>
                    </m:r>
                  </m:oMath>
                </a14:m>
                <a:endParaRPr lang="en-US" sz="2400" dirty="0">
                  <a:ea typeface="Cambria Math" panose="02040503050406030204" pitchFamily="18" charset="0"/>
                </a:endParaRPr>
              </a:p>
              <a:p>
                <a:pPr marL="0" indent="0">
                  <a:buNone/>
                </a:pPr>
                <a:r>
                  <a:rPr lang="en-US" sz="2400" dirty="0" smtClean="0"/>
                  <a:t>If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m:t>
                        </m:r>
                      </m:e>
                      <m:sub>
                        <m:r>
                          <a:rPr lang="en-US" sz="2400" i="1">
                            <a:latin typeface="Cambria Math" panose="02040503050406030204" pitchFamily="18" charset="0"/>
                          </a:rPr>
                          <m:t>𝑚</m:t>
                        </m:r>
                      </m:sub>
                    </m:sSub>
                    <m:r>
                      <a:rPr lang="en-US" sz="2400" i="1">
                        <a:latin typeface="Cambria Math" panose="02040503050406030204" pitchFamily="18" charset="0"/>
                        <a:ea typeface="Cambria Math" panose="02040503050406030204" pitchFamily="18" charset="0"/>
                      </a:rPr>
                      <m:t>&gt;</m:t>
                    </m:r>
                    <m:sSup>
                      <m:sSupPr>
                        <m:ctrlPr>
                          <a:rPr lang="en-US" sz="2400" i="1">
                            <a:latin typeface="Cambria Math" panose="02040503050406030204" pitchFamily="18" charset="0"/>
                            <a:ea typeface="Cambria Math" panose="02040503050406030204" pitchFamily="18" charset="0"/>
                          </a:rPr>
                        </m:ctrlPr>
                      </m:sSupPr>
                      <m:e>
                        <m:r>
                          <a:rPr lang="en-US" sz="2400" i="1">
                            <a:latin typeface="Cambria Math" panose="02040503050406030204" pitchFamily="18" charset="0"/>
                            <a:ea typeface="Cambria Math" panose="02040503050406030204" pitchFamily="18" charset="0"/>
                          </a:rPr>
                          <m:t>60</m:t>
                        </m:r>
                      </m:e>
                      <m:sup>
                        <m:r>
                          <a:rPr lang="en-US" sz="2400" i="1">
                            <a:latin typeface="Cambria Math" panose="02040503050406030204" pitchFamily="18" charset="0"/>
                            <a:ea typeface="Cambria Math" panose="02040503050406030204" pitchFamily="18" charset="0"/>
                          </a:rPr>
                          <m:t>0</m:t>
                        </m:r>
                      </m:sup>
                    </m:sSup>
                  </m:oMath>
                </a14:m>
                <a:r>
                  <a:rPr lang="en-US" sz="2400" dirty="0"/>
                  <a:t>, two identical network each contributing maximum phase lead of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m:t>
                        </m:r>
                      </m:e>
                      <m:sub>
                        <m:r>
                          <a:rPr lang="en-US" sz="2400" i="1">
                            <a:latin typeface="Cambria Math" panose="02040503050406030204" pitchFamily="18" charset="0"/>
                          </a:rPr>
                          <m:t>𝑚</m:t>
                        </m:r>
                      </m:sub>
                    </m:sSub>
                    <m:r>
                      <a:rPr lang="en-US" sz="2400" i="1">
                        <a:latin typeface="Cambria Math" panose="02040503050406030204" pitchFamily="18" charset="0"/>
                      </a:rPr>
                      <m:t>/2</m:t>
                    </m:r>
                  </m:oMath>
                </a14:m>
                <a:r>
                  <a:rPr lang="en-US" sz="2400" dirty="0"/>
                  <a:t> are </a:t>
                </a:r>
                <a:r>
                  <a:rPr lang="en-US" sz="2400" dirty="0" smtClean="0"/>
                  <a:t>used.</a:t>
                </a:r>
              </a:p>
              <a:p>
                <a:r>
                  <a:rPr lang="en-US" sz="2400" b="1" dirty="0" smtClean="0"/>
                  <a:t>Step 3: </a:t>
                </a:r>
                <a:r>
                  <a:rPr lang="en-US" sz="2400" dirty="0" smtClean="0"/>
                  <a:t>Use  </a:t>
                </a:r>
                <a14:m>
                  <m:oMath xmlns:m="http://schemas.openxmlformats.org/officeDocument/2006/math">
                    <m:r>
                      <a:rPr lang="en-US" sz="2400" i="1">
                        <a:latin typeface="Cambria Math" panose="02040503050406030204" pitchFamily="18" charset="0"/>
                        <a:ea typeface="Cambria Math" panose="02040503050406030204" pitchFamily="18" charset="0"/>
                      </a:rPr>
                      <m:t>𝛼</m:t>
                    </m:r>
                    <m:r>
                      <a:rPr lang="en-US" sz="2400" i="1">
                        <a:latin typeface="Cambria Math" panose="02040503050406030204" pitchFamily="18" charset="0"/>
                        <a:ea typeface="Cambria Math" panose="02040503050406030204" pitchFamily="18" charset="0"/>
                      </a:rPr>
                      <m:t>=</m:t>
                    </m:r>
                    <m:f>
                      <m:fPr>
                        <m:ctrlPr>
                          <a:rPr lang="en-US" sz="2400" i="1">
                            <a:latin typeface="Cambria Math" panose="02040503050406030204" pitchFamily="18" charset="0"/>
                            <a:ea typeface="Cambria Math" panose="02040503050406030204" pitchFamily="18" charset="0"/>
                          </a:rPr>
                        </m:ctrlPr>
                      </m:fPr>
                      <m:num>
                        <m:r>
                          <a:rPr lang="en-US" sz="2400" i="1">
                            <a:latin typeface="Cambria Math" panose="02040503050406030204" pitchFamily="18" charset="0"/>
                            <a:ea typeface="Cambria Math" panose="02040503050406030204" pitchFamily="18" charset="0"/>
                          </a:rPr>
                          <m:t>1+</m:t>
                        </m:r>
                        <m:r>
                          <a:rPr lang="en-US" sz="2400" i="1">
                            <a:latin typeface="Cambria Math" panose="02040503050406030204" pitchFamily="18" charset="0"/>
                            <a:ea typeface="Cambria Math" panose="02040503050406030204" pitchFamily="18" charset="0"/>
                          </a:rPr>
                          <m:t>𝑆𝑖𝑛</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𝜙</m:t>
                            </m:r>
                          </m:e>
                          <m:sub>
                            <m:r>
                              <a:rPr lang="en-US" sz="2400" i="1">
                                <a:latin typeface="Cambria Math" panose="02040503050406030204" pitchFamily="18" charset="0"/>
                                <a:ea typeface="Cambria Math" panose="02040503050406030204" pitchFamily="18" charset="0"/>
                              </a:rPr>
                              <m:t>𝑚</m:t>
                            </m:r>
                          </m:sub>
                        </m:sSub>
                      </m:num>
                      <m:den>
                        <m:r>
                          <a:rPr lang="en-US" sz="2400" i="1">
                            <a:latin typeface="Cambria Math" panose="02040503050406030204" pitchFamily="18" charset="0"/>
                            <a:ea typeface="Cambria Math" panose="02040503050406030204" pitchFamily="18" charset="0"/>
                          </a:rPr>
                          <m:t>1−</m:t>
                        </m:r>
                        <m:r>
                          <a:rPr lang="en-US" sz="2400" i="1">
                            <a:latin typeface="Cambria Math" panose="02040503050406030204" pitchFamily="18" charset="0"/>
                            <a:ea typeface="Cambria Math" panose="02040503050406030204" pitchFamily="18" charset="0"/>
                          </a:rPr>
                          <m:t>𝑆𝑖𝑛</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𝜙</m:t>
                            </m:r>
                          </m:e>
                          <m:sub>
                            <m:r>
                              <a:rPr lang="en-US" sz="2400" i="1">
                                <a:latin typeface="Cambria Math" panose="02040503050406030204" pitchFamily="18" charset="0"/>
                                <a:ea typeface="Cambria Math" panose="02040503050406030204" pitchFamily="18" charset="0"/>
                              </a:rPr>
                              <m:t>𝑚</m:t>
                            </m:r>
                          </m:sub>
                        </m:sSub>
                      </m:den>
                    </m:f>
                  </m:oMath>
                </a14:m>
                <a:r>
                  <a:rPr lang="en-US" sz="2400" dirty="0" smtClean="0"/>
                  <a:t>  and calculate </a:t>
                </a:r>
                <a14:m>
                  <m:oMath xmlns:m="http://schemas.openxmlformats.org/officeDocument/2006/math">
                    <m:r>
                      <a:rPr lang="en-US" sz="2400" i="1">
                        <a:latin typeface="Cambria Math" panose="02040503050406030204" pitchFamily="18" charset="0"/>
                        <a:ea typeface="Cambria Math" panose="02040503050406030204" pitchFamily="18" charset="0"/>
                      </a:rPr>
                      <m:t>𝛼</m:t>
                    </m:r>
                  </m:oMath>
                </a14:m>
                <a:r>
                  <a:rPr lang="en-US" sz="2400" dirty="0" smtClean="0"/>
                  <a:t>.</a:t>
                </a:r>
              </a:p>
              <a:p>
                <a:r>
                  <a:rPr lang="en-US" sz="2400" b="1" dirty="0" smtClean="0"/>
                  <a:t>Step 4: </a:t>
                </a:r>
                <a:r>
                  <a:rPr lang="en-US" sz="2400" dirty="0" smtClean="0"/>
                  <a:t>Calculate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𝜔</m:t>
                        </m:r>
                      </m:e>
                      <m:sub>
                        <m:r>
                          <a:rPr lang="en-US" sz="2400" i="1">
                            <a:latin typeface="Cambria Math" panose="02040503050406030204" pitchFamily="18" charset="0"/>
                          </a:rPr>
                          <m:t>𝑚</m:t>
                        </m:r>
                      </m:sub>
                    </m:sSub>
                  </m:oMath>
                </a14:m>
                <a:r>
                  <a:rPr lang="en-US" sz="2400" dirty="0" smtClean="0"/>
                  <a:t> at which uncompensated system will have a gain equal to  </a:t>
                </a:r>
                <a14:m>
                  <m:oMath xmlns:m="http://schemas.openxmlformats.org/officeDocument/2006/math">
                    <m:r>
                      <a:rPr lang="en-US" sz="2400" b="0" i="1" smtClean="0">
                        <a:latin typeface="Cambria Math" panose="02040503050406030204" pitchFamily="18" charset="0"/>
                      </a:rPr>
                      <m:t>−10</m:t>
                    </m:r>
                    <m:r>
                      <a:rPr lang="en-US" sz="2400" b="0" i="1" smtClean="0">
                        <a:latin typeface="Cambria Math" panose="02040503050406030204" pitchFamily="18" charset="0"/>
                      </a:rPr>
                      <m:t>𝑙𝑜𝑔</m:t>
                    </m:r>
                    <m:r>
                      <a:rPr lang="en-US" sz="2400" i="1">
                        <a:latin typeface="Cambria Math" panose="02040503050406030204" pitchFamily="18" charset="0"/>
                        <a:ea typeface="Cambria Math" panose="02040503050406030204" pitchFamily="18" charset="0"/>
                      </a:rPr>
                      <m:t>𝛼</m:t>
                    </m:r>
                  </m:oMath>
                </a14:m>
                <a:r>
                  <a:rPr lang="en-US" sz="2400" dirty="0" smtClean="0"/>
                  <a:t>.</a:t>
                </a:r>
                <a:endParaRPr lang="en-US" sz="2400" dirty="0"/>
              </a:p>
              <a:p>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112" t="-835"/>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(c) Nafees Ahamad </a:t>
            </a:r>
            <a:endParaRPr lang="en-US"/>
          </a:p>
        </p:txBody>
      </p:sp>
    </p:spTree>
    <p:extLst>
      <p:ext uri="{BB962C8B-B14F-4D97-AF65-F5344CB8AC3E}">
        <p14:creationId xmlns:p14="http://schemas.microsoft.com/office/powerpoint/2010/main" val="417539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Design steps of Phase Lead Compensation in frequency domain …</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2400" b="1" dirty="0" smtClean="0"/>
                  <a:t>Step 5: </a:t>
                </a:r>
                <a:r>
                  <a:rPr lang="en-US" sz="2400" dirty="0" smtClean="0"/>
                  <a:t>Once </a:t>
                </a:r>
                <a:r>
                  <a:rPr lang="en-US" sz="2400" dirty="0"/>
                  <a:t> </a:t>
                </a:r>
                <a14:m>
                  <m:oMath xmlns:m="http://schemas.openxmlformats.org/officeDocument/2006/math">
                    <m:r>
                      <a:rPr lang="en-US" sz="2400" i="1">
                        <a:latin typeface="Cambria Math" panose="02040503050406030204" pitchFamily="18" charset="0"/>
                        <a:ea typeface="Cambria Math" panose="02040503050406030204" pitchFamily="18" charset="0"/>
                      </a:rPr>
                      <m:t>𝛼</m:t>
                    </m:r>
                  </m:oMath>
                </a14:m>
                <a:r>
                  <a:rPr lang="en-US" sz="2400" dirty="0" smtClean="0"/>
                  <a:t> is determined, calculate the value of T from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𝜔</m:t>
                        </m:r>
                      </m:e>
                      <m:sub>
                        <m:r>
                          <a:rPr lang="en-US" sz="2400" i="1">
                            <a:latin typeface="Cambria Math" panose="02040503050406030204" pitchFamily="18" charset="0"/>
                          </a:rPr>
                          <m:t>𝑚</m:t>
                        </m:r>
                      </m:sub>
                    </m:sSub>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1</m:t>
                        </m:r>
                      </m:num>
                      <m:den>
                        <m:rad>
                          <m:radPr>
                            <m:degHide m:val="on"/>
                            <m:ctrlPr>
                              <a:rPr lang="en-US" sz="2400" i="1">
                                <a:latin typeface="Cambria Math" panose="02040503050406030204" pitchFamily="18" charset="0"/>
                                <a:ea typeface="Cambria Math" panose="02040503050406030204" pitchFamily="18" charset="0"/>
                              </a:rPr>
                            </m:ctrlPr>
                          </m:radPr>
                          <m:deg/>
                          <m:e>
                            <m:r>
                              <a:rPr lang="en-US" sz="2400" i="1">
                                <a:latin typeface="Cambria Math" panose="02040503050406030204" pitchFamily="18" charset="0"/>
                                <a:ea typeface="Cambria Math" panose="02040503050406030204" pitchFamily="18" charset="0"/>
                              </a:rPr>
                              <m:t>𝛼</m:t>
                            </m:r>
                          </m:e>
                        </m:rad>
                        <m:r>
                          <a:rPr lang="en-US" sz="2400" i="1">
                            <a:latin typeface="Cambria Math" panose="02040503050406030204" pitchFamily="18" charset="0"/>
                            <a:ea typeface="Cambria Math" panose="02040503050406030204" pitchFamily="18" charset="0"/>
                          </a:rPr>
                          <m:t> </m:t>
                        </m:r>
                        <m:r>
                          <a:rPr lang="en-US" sz="2400" i="1">
                            <a:latin typeface="Cambria Math" panose="02040503050406030204" pitchFamily="18" charset="0"/>
                            <a:ea typeface="Cambria Math" panose="02040503050406030204" pitchFamily="18" charset="0"/>
                          </a:rPr>
                          <m:t>𝑇</m:t>
                        </m:r>
                      </m:den>
                    </m:f>
                  </m:oMath>
                </a14:m>
                <a:r>
                  <a:rPr lang="en-US" sz="2400" dirty="0" smtClean="0"/>
                  <a:t>.</a:t>
                </a:r>
              </a:p>
              <a:p>
                <a:r>
                  <a:rPr lang="en-US" sz="2400" b="1" dirty="0" smtClean="0"/>
                  <a:t>Step 6: </a:t>
                </a:r>
                <a:r>
                  <a:rPr lang="en-US" sz="2400" dirty="0" smtClean="0"/>
                  <a:t>Transfer function of phase lead network is determined from the values of </a:t>
                </a:r>
                <a14:m>
                  <m:oMath xmlns:m="http://schemas.openxmlformats.org/officeDocument/2006/math">
                    <m:r>
                      <a:rPr lang="en-US" sz="2400" i="1">
                        <a:latin typeface="Cambria Math" panose="02040503050406030204" pitchFamily="18" charset="0"/>
                        <a:ea typeface="Cambria Math" panose="02040503050406030204" pitchFamily="18" charset="0"/>
                      </a:rPr>
                      <m:t>𝛼</m:t>
                    </m:r>
                  </m:oMath>
                </a14:m>
                <a:r>
                  <a:rPr lang="en-US" sz="2400" dirty="0"/>
                  <a:t>  </a:t>
                </a:r>
                <a:r>
                  <a:rPr lang="en-US" sz="2400" dirty="0" smtClean="0"/>
                  <a:t>and T. </a:t>
                </a:r>
              </a:p>
              <a:p>
                <a:r>
                  <a:rPr lang="en-US" sz="2400" b="1" dirty="0" smtClean="0"/>
                  <a:t>Step 7: </a:t>
                </a:r>
                <a:r>
                  <a:rPr lang="en-US" sz="2400" dirty="0" smtClean="0"/>
                  <a:t>Draw the Bode plot of the compensated system and check that all performance specifications are met or not. If not, a new value of </a:t>
                </a:r>
                <a:r>
                  <a:rPr lang="en-US" sz="2400" dirty="0"/>
                  <a:t>of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m:t>
                        </m:r>
                      </m:e>
                      <m:sub>
                        <m:r>
                          <a:rPr lang="en-US" sz="2400" i="1">
                            <a:latin typeface="Cambria Math" panose="02040503050406030204" pitchFamily="18" charset="0"/>
                          </a:rPr>
                          <m:t>𝑚</m:t>
                        </m:r>
                      </m:sub>
                    </m:sSub>
                  </m:oMath>
                </a14:m>
                <a:r>
                  <a:rPr lang="en-US" sz="2400" dirty="0" smtClean="0"/>
                  <a:t> must be estimated. </a:t>
                </a: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112" t="-1002" r="-278"/>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(c) Nafees Ahamad </a:t>
            </a:r>
            <a:endParaRPr lang="en-US"/>
          </a:p>
        </p:txBody>
      </p:sp>
    </p:spTree>
    <p:extLst>
      <p:ext uri="{BB962C8B-B14F-4D97-AF65-F5344CB8AC3E}">
        <p14:creationId xmlns:p14="http://schemas.microsoft.com/office/powerpoint/2010/main" val="2517243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Effect of Phase Lead Compensation</a:t>
            </a:r>
            <a:br>
              <a:rPr lang="en-US" b="1" dirty="0"/>
            </a:br>
            <a:endParaRPr lang="en-US" dirty="0"/>
          </a:p>
        </p:txBody>
      </p:sp>
      <p:sp>
        <p:nvSpPr>
          <p:cNvPr id="3" name="Content Placeholder 2"/>
          <p:cNvSpPr>
            <a:spLocks noGrp="1"/>
          </p:cNvSpPr>
          <p:nvPr>
            <p:ph idx="1"/>
          </p:nvPr>
        </p:nvSpPr>
        <p:spPr/>
        <p:txBody>
          <a:bodyPr>
            <a:normAutofit/>
          </a:bodyPr>
          <a:lstStyle/>
          <a:p>
            <a:r>
              <a:rPr lang="en-US" sz="2400" dirty="0" smtClean="0"/>
              <a:t>The </a:t>
            </a:r>
            <a:r>
              <a:rPr lang="en-US" sz="2400" dirty="0"/>
              <a:t>velocity constant </a:t>
            </a:r>
            <a:r>
              <a:rPr lang="en-US" sz="2400" dirty="0" err="1"/>
              <a:t>K</a:t>
            </a:r>
            <a:r>
              <a:rPr lang="en-US" sz="2400" baseline="-25000" dirty="0" err="1"/>
              <a:t>v</a:t>
            </a:r>
            <a:r>
              <a:rPr lang="en-US" sz="2400" dirty="0"/>
              <a:t> increases.</a:t>
            </a:r>
          </a:p>
          <a:p>
            <a:r>
              <a:rPr lang="en-US" sz="2400" dirty="0"/>
              <a:t>The slope of the magnitude plot reduces at the gain crossover frequency so that relative stability improves and error decrease due to error is directly proportional to the slope.</a:t>
            </a:r>
          </a:p>
          <a:p>
            <a:r>
              <a:rPr lang="en-US" sz="2400" dirty="0"/>
              <a:t>Phase margin increases.</a:t>
            </a:r>
          </a:p>
          <a:p>
            <a:r>
              <a:rPr lang="en-US" sz="2400" dirty="0"/>
              <a:t>Response become faster.</a:t>
            </a:r>
          </a:p>
        </p:txBody>
      </p:sp>
      <p:sp>
        <p:nvSpPr>
          <p:cNvPr id="4" name="Footer Placeholder 3"/>
          <p:cNvSpPr>
            <a:spLocks noGrp="1"/>
          </p:cNvSpPr>
          <p:nvPr>
            <p:ph type="ftr" sz="quarter" idx="11"/>
          </p:nvPr>
        </p:nvSpPr>
        <p:spPr/>
        <p:txBody>
          <a:bodyPr/>
          <a:lstStyle/>
          <a:p>
            <a:r>
              <a:rPr lang="en-US" smtClean="0"/>
              <a:t>(c) Nafees Ahamad </a:t>
            </a:r>
            <a:endParaRPr lang="en-US"/>
          </a:p>
        </p:txBody>
      </p:sp>
    </p:spTree>
    <p:extLst>
      <p:ext uri="{BB962C8B-B14F-4D97-AF65-F5344CB8AC3E}">
        <p14:creationId xmlns:p14="http://schemas.microsoft.com/office/powerpoint/2010/main" val="114030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Advantages of Phase Lead Compensation</a:t>
            </a:r>
            <a:br>
              <a:rPr lang="en-US" b="1" dirty="0"/>
            </a:br>
            <a:endParaRPr lang="en-US" dirty="0"/>
          </a:p>
        </p:txBody>
      </p:sp>
      <p:sp>
        <p:nvSpPr>
          <p:cNvPr id="3" name="Content Placeholder 2"/>
          <p:cNvSpPr>
            <a:spLocks noGrp="1"/>
          </p:cNvSpPr>
          <p:nvPr>
            <p:ph idx="1"/>
          </p:nvPr>
        </p:nvSpPr>
        <p:spPr/>
        <p:txBody>
          <a:bodyPr>
            <a:normAutofit lnSpcReduction="10000"/>
          </a:bodyPr>
          <a:lstStyle/>
          <a:p>
            <a:r>
              <a:rPr lang="en-US" sz="2400" dirty="0" smtClean="0"/>
              <a:t>Let </a:t>
            </a:r>
            <a:r>
              <a:rPr lang="en-US" sz="2400" dirty="0"/>
              <a:t>us discuss some of the advantages of the phase lead compensation-</a:t>
            </a:r>
          </a:p>
          <a:p>
            <a:r>
              <a:rPr lang="en-US" sz="2400" dirty="0"/>
              <a:t>Due to the presence of phase lead network the speed of the system increases because it shifts gain crossover frequency to a higher value.</a:t>
            </a:r>
          </a:p>
          <a:p>
            <a:r>
              <a:rPr lang="en-US" sz="2400" dirty="0"/>
              <a:t>Due to the presence of phase lead compensation maximum overshoot of the system decreases</a:t>
            </a:r>
            <a:r>
              <a:rPr lang="en-US" sz="2400" dirty="0" smtClean="0"/>
              <a:t>.</a:t>
            </a:r>
          </a:p>
          <a:p>
            <a:r>
              <a:rPr lang="en-US" sz="2400" dirty="0" smtClean="0"/>
              <a:t>Steady state error is not improved (Disadvantage) </a:t>
            </a:r>
            <a:endParaRPr lang="en-US" sz="2400" dirty="0"/>
          </a:p>
          <a:p>
            <a:endParaRPr lang="en-US" sz="2400" dirty="0"/>
          </a:p>
        </p:txBody>
      </p:sp>
      <p:sp>
        <p:nvSpPr>
          <p:cNvPr id="4" name="Footer Placeholder 3"/>
          <p:cNvSpPr>
            <a:spLocks noGrp="1"/>
          </p:cNvSpPr>
          <p:nvPr>
            <p:ph type="ftr" sz="quarter" idx="11"/>
          </p:nvPr>
        </p:nvSpPr>
        <p:spPr/>
        <p:txBody>
          <a:bodyPr/>
          <a:lstStyle/>
          <a:p>
            <a:r>
              <a:rPr lang="en-US" smtClean="0"/>
              <a:t>(c) Nafees Ahamad </a:t>
            </a:r>
            <a:endParaRPr lang="en-US"/>
          </a:p>
        </p:txBody>
      </p:sp>
    </p:spTree>
    <p:extLst>
      <p:ext uri="{BB962C8B-B14F-4D97-AF65-F5344CB8AC3E}">
        <p14:creationId xmlns:p14="http://schemas.microsoft.com/office/powerpoint/2010/main" val="2368504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Phase </a:t>
            </a:r>
            <a:r>
              <a:rPr lang="en-US" b="1" dirty="0" smtClean="0"/>
              <a:t>Lag </a:t>
            </a:r>
            <a:r>
              <a:rPr lang="en-US" b="1" dirty="0"/>
              <a:t>Compensation</a:t>
            </a:r>
            <a:endParaRPr lang="en-US" dirty="0"/>
          </a:p>
        </p:txBody>
      </p:sp>
      <p:sp>
        <p:nvSpPr>
          <p:cNvPr id="3" name="Content Placeholder 2"/>
          <p:cNvSpPr>
            <a:spLocks noGrp="1"/>
          </p:cNvSpPr>
          <p:nvPr>
            <p:ph idx="1"/>
          </p:nvPr>
        </p:nvSpPr>
        <p:spPr/>
        <p:txBody>
          <a:bodyPr/>
          <a:lstStyle/>
          <a:p>
            <a:r>
              <a:rPr lang="en-US" dirty="0" smtClean="0"/>
              <a:t>Do it yourself</a:t>
            </a:r>
          </a:p>
          <a:p>
            <a:r>
              <a:rPr lang="en-US" dirty="0" smtClean="0"/>
              <a:t>Similar to Phase Lead Compensation</a:t>
            </a:r>
            <a:endParaRPr lang="en-US" dirty="0"/>
          </a:p>
        </p:txBody>
      </p:sp>
      <p:sp>
        <p:nvSpPr>
          <p:cNvPr id="4" name="Footer Placeholder 3"/>
          <p:cNvSpPr>
            <a:spLocks noGrp="1"/>
          </p:cNvSpPr>
          <p:nvPr>
            <p:ph type="ftr" sz="quarter" idx="11"/>
          </p:nvPr>
        </p:nvSpPr>
        <p:spPr/>
        <p:txBody>
          <a:bodyPr/>
          <a:lstStyle/>
          <a:p>
            <a:r>
              <a:rPr lang="en-US" smtClean="0"/>
              <a:t>(c) Nafees Ahamad </a:t>
            </a:r>
            <a:endParaRPr lang="en-US"/>
          </a:p>
        </p:txBody>
      </p:sp>
    </p:spTree>
    <p:extLst>
      <p:ext uri="{BB962C8B-B14F-4D97-AF65-F5344CB8AC3E}">
        <p14:creationId xmlns:p14="http://schemas.microsoft.com/office/powerpoint/2010/main" val="708279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Phase </a:t>
            </a:r>
            <a:r>
              <a:rPr lang="en-US" sz="4000" b="1" dirty="0" smtClean="0"/>
              <a:t>Lead-Lag </a:t>
            </a:r>
            <a:r>
              <a:rPr lang="en-US" sz="4000" b="1" dirty="0"/>
              <a:t>Compensation</a:t>
            </a:r>
            <a:endParaRPr lang="en-US" sz="4000" dirty="0"/>
          </a:p>
        </p:txBody>
      </p:sp>
      <p:sp>
        <p:nvSpPr>
          <p:cNvPr id="3" name="Content Placeholder 2"/>
          <p:cNvSpPr>
            <a:spLocks noGrp="1"/>
          </p:cNvSpPr>
          <p:nvPr>
            <p:ph idx="1"/>
          </p:nvPr>
        </p:nvSpPr>
        <p:spPr/>
        <p:txBody>
          <a:bodyPr/>
          <a:lstStyle/>
          <a:p>
            <a:r>
              <a:rPr lang="en-US" dirty="0"/>
              <a:t>Do it yourself</a:t>
            </a:r>
          </a:p>
          <a:p>
            <a:r>
              <a:rPr lang="en-US"/>
              <a:t>Similar to Phase Lead Compensation</a:t>
            </a:r>
          </a:p>
          <a:p>
            <a:endParaRPr lang="en-US"/>
          </a:p>
        </p:txBody>
      </p:sp>
      <p:sp>
        <p:nvSpPr>
          <p:cNvPr id="4" name="Footer Placeholder 3"/>
          <p:cNvSpPr>
            <a:spLocks noGrp="1"/>
          </p:cNvSpPr>
          <p:nvPr>
            <p:ph type="ftr" sz="quarter" idx="11"/>
          </p:nvPr>
        </p:nvSpPr>
        <p:spPr/>
        <p:txBody>
          <a:bodyPr/>
          <a:lstStyle/>
          <a:p>
            <a:r>
              <a:rPr lang="en-US" smtClean="0"/>
              <a:t>(c) Nafees Ahamad </a:t>
            </a:r>
            <a:endParaRPr lang="en-US"/>
          </a:p>
        </p:txBody>
      </p:sp>
    </p:spTree>
    <p:extLst>
      <p:ext uri="{BB962C8B-B14F-4D97-AF65-F5344CB8AC3E}">
        <p14:creationId xmlns:p14="http://schemas.microsoft.com/office/powerpoint/2010/main" val="1601998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a:bodyPr>
          <a:lstStyle/>
          <a:p>
            <a:r>
              <a:rPr lang="en-US" sz="2400" dirty="0"/>
              <a:t>Control system compensation is the strategy used by the control system designer to improve system dynamic performance through the addition of dynamic elements in order to mitigate some of the undesirable features of the control elements present in the system. </a:t>
            </a:r>
          </a:p>
        </p:txBody>
      </p:sp>
      <p:sp>
        <p:nvSpPr>
          <p:cNvPr id="4" name="Footer Placeholder 3"/>
          <p:cNvSpPr>
            <a:spLocks noGrp="1"/>
          </p:cNvSpPr>
          <p:nvPr>
            <p:ph type="ftr" sz="quarter" idx="11"/>
          </p:nvPr>
        </p:nvSpPr>
        <p:spPr/>
        <p:txBody>
          <a:bodyPr/>
          <a:lstStyle/>
          <a:p>
            <a:r>
              <a:rPr lang="en-US" smtClean="0"/>
              <a:t>(c) Nafees Ahamad </a:t>
            </a:r>
            <a:endParaRPr lang="en-US"/>
          </a:p>
        </p:txBody>
      </p:sp>
    </p:spTree>
    <p:extLst>
      <p:ext uri="{BB962C8B-B14F-4D97-AF65-F5344CB8AC3E}">
        <p14:creationId xmlns:p14="http://schemas.microsoft.com/office/powerpoint/2010/main" val="25636138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Referecnes</a:t>
            </a:r>
            <a:r>
              <a:rPr lang="en-US" dirty="0" smtClean="0"/>
              <a:t> </a:t>
            </a:r>
            <a:endParaRPr lang="en-US" dirty="0"/>
          </a:p>
        </p:txBody>
      </p:sp>
      <p:sp>
        <p:nvSpPr>
          <p:cNvPr id="3" name="Content Placeholder 2"/>
          <p:cNvSpPr>
            <a:spLocks noGrp="1"/>
          </p:cNvSpPr>
          <p:nvPr>
            <p:ph idx="1"/>
          </p:nvPr>
        </p:nvSpPr>
        <p:spPr/>
        <p:txBody>
          <a:bodyPr/>
          <a:lstStyle/>
          <a:p>
            <a:r>
              <a:rPr lang="en-US" dirty="0" smtClean="0"/>
              <a:t>Automatic control system by S. Hasan Saeed, </a:t>
            </a:r>
            <a:r>
              <a:rPr lang="en-US" dirty="0" err="1" smtClean="0"/>
              <a:t>Katson</a:t>
            </a:r>
            <a:r>
              <a:rPr lang="en-US" dirty="0" smtClean="0"/>
              <a:t> Publications</a:t>
            </a:r>
            <a:endParaRPr lang="en-US" dirty="0"/>
          </a:p>
        </p:txBody>
      </p:sp>
      <p:sp>
        <p:nvSpPr>
          <p:cNvPr id="4" name="Footer Placeholder 3"/>
          <p:cNvSpPr>
            <a:spLocks noGrp="1"/>
          </p:cNvSpPr>
          <p:nvPr>
            <p:ph type="ftr" sz="quarter" idx="11"/>
          </p:nvPr>
        </p:nvSpPr>
        <p:spPr/>
        <p:txBody>
          <a:bodyPr/>
          <a:lstStyle/>
          <a:p>
            <a:r>
              <a:rPr lang="en-US" smtClean="0"/>
              <a:t>(c) Nafees Ahamad </a:t>
            </a:r>
            <a:endParaRPr lang="en-US"/>
          </a:p>
        </p:txBody>
      </p:sp>
    </p:spTree>
    <p:extLst>
      <p:ext uri="{BB962C8B-B14F-4D97-AF65-F5344CB8AC3E}">
        <p14:creationId xmlns:p14="http://schemas.microsoft.com/office/powerpoint/2010/main" val="2945724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2093" y="3105788"/>
            <a:ext cx="3977179" cy="1569660"/>
          </a:xfrm>
          <a:prstGeom prst="rect">
            <a:avLst/>
          </a:prstGeom>
        </p:spPr>
        <p:txBody>
          <a:bodyPr wrap="none">
            <a:spAutoFit/>
          </a:bodyPr>
          <a:lstStyle/>
          <a:p>
            <a:r>
              <a:rPr lang="en-US" sz="9600" dirty="0"/>
              <a:t>Thanks </a:t>
            </a:r>
          </a:p>
        </p:txBody>
      </p:sp>
      <p:sp>
        <p:nvSpPr>
          <p:cNvPr id="2" name="Footer Placeholder 1"/>
          <p:cNvSpPr>
            <a:spLocks noGrp="1"/>
          </p:cNvSpPr>
          <p:nvPr>
            <p:ph type="ftr" sz="quarter" idx="11"/>
          </p:nvPr>
        </p:nvSpPr>
        <p:spPr/>
        <p:txBody>
          <a:bodyPr/>
          <a:lstStyle/>
          <a:p>
            <a:r>
              <a:rPr lang="en-US" smtClean="0"/>
              <a:t>(c) Nafees Ahamad </a:t>
            </a:r>
            <a:endParaRPr lang="en-US"/>
          </a:p>
        </p:txBody>
      </p:sp>
    </p:spTree>
    <p:extLst>
      <p:ext uri="{BB962C8B-B14F-4D97-AF65-F5344CB8AC3E}">
        <p14:creationId xmlns:p14="http://schemas.microsoft.com/office/powerpoint/2010/main" val="1391647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Need </a:t>
            </a:r>
            <a:r>
              <a:rPr lang="en-US" b="1" dirty="0"/>
              <a:t>of Compensation</a:t>
            </a:r>
            <a:br>
              <a:rPr lang="en-US" b="1" dirty="0"/>
            </a:br>
            <a:endParaRPr lang="en-US" dirty="0"/>
          </a:p>
        </p:txBody>
      </p:sp>
      <p:sp>
        <p:nvSpPr>
          <p:cNvPr id="3" name="Content Placeholder 2"/>
          <p:cNvSpPr>
            <a:spLocks noGrp="1"/>
          </p:cNvSpPr>
          <p:nvPr>
            <p:ph idx="1"/>
          </p:nvPr>
        </p:nvSpPr>
        <p:spPr>
          <a:xfrm>
            <a:off x="359166" y="2295525"/>
            <a:ext cx="11690251" cy="4419600"/>
          </a:xfrm>
        </p:spPr>
        <p:txBody>
          <a:bodyPr>
            <a:noAutofit/>
          </a:bodyPr>
          <a:lstStyle/>
          <a:p>
            <a:r>
              <a:rPr lang="en-US" sz="2400" dirty="0"/>
              <a:t>In order to obtain the desired performance of the system, we use compensating networks. </a:t>
            </a:r>
            <a:endParaRPr lang="en-US" sz="2400" dirty="0" smtClean="0"/>
          </a:p>
          <a:p>
            <a:r>
              <a:rPr lang="en-US" sz="2400" dirty="0"/>
              <a:t>Compensate a unstable system to make it stable</a:t>
            </a:r>
            <a:r>
              <a:rPr lang="en-US" sz="2400" dirty="0" smtClean="0"/>
              <a:t>.</a:t>
            </a:r>
          </a:p>
          <a:p>
            <a:r>
              <a:rPr lang="en-US" sz="2400" dirty="0"/>
              <a:t>A compensating network is used to minimize overshoot</a:t>
            </a:r>
            <a:r>
              <a:rPr lang="en-US" sz="2400" dirty="0" smtClean="0"/>
              <a:t>.</a:t>
            </a:r>
          </a:p>
          <a:p>
            <a:r>
              <a:rPr lang="en-US" sz="2400" dirty="0"/>
              <a:t>These compensating networks increase the steady state accuracy of the system. An important point to be noted here is that the increase in the steady state accuracy brings instability to the system</a:t>
            </a:r>
            <a:r>
              <a:rPr lang="en-US" sz="2400" dirty="0" smtClean="0"/>
              <a:t>.</a:t>
            </a:r>
          </a:p>
          <a:p>
            <a:r>
              <a:rPr lang="en-US" sz="2400" dirty="0"/>
              <a:t>Compensating networks also introduces poles and zeros in the system thereby causes changes in the transfer function of the system. Due to this, performance specifications of the system change.</a:t>
            </a:r>
          </a:p>
        </p:txBody>
      </p:sp>
      <p:sp>
        <p:nvSpPr>
          <p:cNvPr id="4" name="Footer Placeholder 3"/>
          <p:cNvSpPr>
            <a:spLocks noGrp="1"/>
          </p:cNvSpPr>
          <p:nvPr>
            <p:ph type="ftr" sz="quarter" idx="11"/>
          </p:nvPr>
        </p:nvSpPr>
        <p:spPr/>
        <p:txBody>
          <a:bodyPr/>
          <a:lstStyle/>
          <a:p>
            <a:r>
              <a:rPr lang="en-US" smtClean="0"/>
              <a:t>(c) Nafees Ahamad </a:t>
            </a:r>
            <a:endParaRPr lang="en-US"/>
          </a:p>
        </p:txBody>
      </p:sp>
    </p:spTree>
    <p:extLst>
      <p:ext uri="{BB962C8B-B14F-4D97-AF65-F5344CB8AC3E}">
        <p14:creationId xmlns:p14="http://schemas.microsoft.com/office/powerpoint/2010/main" val="229275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Methods of Compensation</a:t>
            </a:r>
            <a:br>
              <a:rPr lang="en-US" b="1" dirty="0"/>
            </a:br>
            <a:endParaRPr lang="en-US" dirty="0"/>
          </a:p>
        </p:txBody>
      </p:sp>
      <p:sp>
        <p:nvSpPr>
          <p:cNvPr id="3" name="Content Placeholder 2"/>
          <p:cNvSpPr>
            <a:spLocks noGrp="1"/>
          </p:cNvSpPr>
          <p:nvPr>
            <p:ph idx="1"/>
          </p:nvPr>
        </p:nvSpPr>
        <p:spPr>
          <a:xfrm>
            <a:off x="2933700" y="2438400"/>
            <a:ext cx="8770571" cy="473612"/>
          </a:xfrm>
        </p:spPr>
        <p:txBody>
          <a:bodyPr>
            <a:noAutofit/>
          </a:bodyPr>
          <a:lstStyle/>
          <a:p>
            <a:r>
              <a:rPr lang="en-US" sz="2400" b="1" dirty="0"/>
              <a:t>S</a:t>
            </a:r>
            <a:r>
              <a:rPr lang="en-US" sz="2400" b="1" dirty="0" smtClean="0"/>
              <a:t>eries compensation:</a:t>
            </a:r>
            <a:endParaRPr lang="en-US" sz="2400" dirty="0"/>
          </a:p>
        </p:txBody>
      </p:sp>
      <p:grpSp>
        <p:nvGrpSpPr>
          <p:cNvPr id="43" name="Group 42"/>
          <p:cNvGrpSpPr/>
          <p:nvPr/>
        </p:nvGrpSpPr>
        <p:grpSpPr>
          <a:xfrm>
            <a:off x="3386850" y="3568353"/>
            <a:ext cx="7244062" cy="2110090"/>
            <a:chOff x="3386850" y="3568353"/>
            <a:chExt cx="7244062" cy="2110090"/>
          </a:xfrm>
        </p:grpSpPr>
        <p:sp>
          <p:nvSpPr>
            <p:cNvPr id="5" name="Rectangle 4"/>
            <p:cNvSpPr/>
            <p:nvPr/>
          </p:nvSpPr>
          <p:spPr>
            <a:xfrm>
              <a:off x="8154677" y="3568353"/>
              <a:ext cx="1023958" cy="1052946"/>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G(s)</a:t>
              </a:r>
              <a:endParaRPr lang="en-US" sz="2000" dirty="0"/>
            </a:p>
          </p:txBody>
        </p:sp>
        <p:cxnSp>
          <p:nvCxnSpPr>
            <p:cNvPr id="6" name="Straight Arrow Connector 5"/>
            <p:cNvCxnSpPr/>
            <p:nvPr/>
          </p:nvCxnSpPr>
          <p:spPr>
            <a:xfrm flipV="1">
              <a:off x="4882502" y="4059774"/>
              <a:ext cx="450170" cy="826"/>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5" idx="3"/>
            </p:cNvCxnSpPr>
            <p:nvPr/>
          </p:nvCxnSpPr>
          <p:spPr>
            <a:xfrm>
              <a:off x="9178635" y="4094826"/>
              <a:ext cx="1017457" cy="0"/>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9464573" y="3622007"/>
              <a:ext cx="1166339" cy="400110"/>
            </a:xfrm>
            <a:prstGeom prst="rect">
              <a:avLst/>
            </a:prstGeom>
            <a:noFill/>
          </p:spPr>
          <p:txBody>
            <a:bodyPr wrap="square" rtlCol="0">
              <a:spAutoFit/>
            </a:bodyPr>
            <a:lstStyle/>
            <a:p>
              <a:r>
                <a:rPr lang="en-US" sz="2000" dirty="0" smtClean="0"/>
                <a:t>Output</a:t>
              </a:r>
              <a:endParaRPr lang="en-US" sz="2000" dirty="0"/>
            </a:p>
          </p:txBody>
        </p:sp>
        <p:sp>
          <p:nvSpPr>
            <p:cNvPr id="11" name="TextBox 10"/>
            <p:cNvSpPr txBox="1"/>
            <p:nvPr/>
          </p:nvSpPr>
          <p:spPr>
            <a:xfrm>
              <a:off x="9674948" y="4157914"/>
              <a:ext cx="745588" cy="400110"/>
            </a:xfrm>
            <a:prstGeom prst="rect">
              <a:avLst/>
            </a:prstGeom>
            <a:noFill/>
          </p:spPr>
          <p:txBody>
            <a:bodyPr wrap="square" rtlCol="0">
              <a:spAutoFit/>
            </a:bodyPr>
            <a:lstStyle/>
            <a:p>
              <a:r>
                <a:rPr lang="en-US" sz="2000" dirty="0" smtClean="0"/>
                <a:t>c(t)</a:t>
              </a:r>
              <a:endParaRPr lang="en-US" sz="2000" dirty="0"/>
            </a:p>
          </p:txBody>
        </p:sp>
        <p:sp>
          <p:nvSpPr>
            <p:cNvPr id="12" name="Flowchart: Summing Junction 11"/>
            <p:cNvSpPr/>
            <p:nvPr/>
          </p:nvSpPr>
          <p:spPr>
            <a:xfrm>
              <a:off x="4318780" y="3798275"/>
              <a:ext cx="548640" cy="548640"/>
            </a:xfrm>
            <a:prstGeom prst="flowChartSummingJuncti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3404380" y="4076038"/>
              <a:ext cx="914400" cy="0"/>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rot="5400000">
              <a:off x="8307919" y="4160106"/>
              <a:ext cx="1269743" cy="1150995"/>
            </a:xfrm>
            <a:prstGeom prst="bentConnector2">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109001" y="5006235"/>
              <a:ext cx="2258291" cy="672208"/>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H(s)</a:t>
              </a:r>
              <a:endParaRPr lang="en-US" sz="2000" dirty="0"/>
            </a:p>
          </p:txBody>
        </p:sp>
        <p:cxnSp>
          <p:nvCxnSpPr>
            <p:cNvPr id="16" name="Elbow Connector 15"/>
            <p:cNvCxnSpPr>
              <a:stCxn id="15" idx="1"/>
              <a:endCxn id="12" idx="4"/>
            </p:cNvCxnSpPr>
            <p:nvPr/>
          </p:nvCxnSpPr>
          <p:spPr>
            <a:xfrm rot="10800000">
              <a:off x="4593101" y="4346915"/>
              <a:ext cx="1515901" cy="995424"/>
            </a:xfrm>
            <a:prstGeom prst="bentConnector2">
              <a:avLst/>
            </a:prstGeom>
            <a:ln w="38100" cap="sq">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386850" y="3598220"/>
              <a:ext cx="745588" cy="400110"/>
            </a:xfrm>
            <a:prstGeom prst="rect">
              <a:avLst/>
            </a:prstGeom>
            <a:noFill/>
          </p:spPr>
          <p:txBody>
            <a:bodyPr wrap="square" rtlCol="0">
              <a:spAutoFit/>
            </a:bodyPr>
            <a:lstStyle/>
            <a:p>
              <a:r>
                <a:rPr lang="en-US" sz="2000" dirty="0" smtClean="0"/>
                <a:t>Input</a:t>
              </a:r>
              <a:endParaRPr lang="en-US" sz="2000" dirty="0"/>
            </a:p>
          </p:txBody>
        </p:sp>
        <p:sp>
          <p:nvSpPr>
            <p:cNvPr id="18" name="TextBox 17"/>
            <p:cNvSpPr txBox="1"/>
            <p:nvPr/>
          </p:nvSpPr>
          <p:spPr>
            <a:xfrm>
              <a:off x="3491653" y="4111890"/>
              <a:ext cx="745588" cy="400110"/>
            </a:xfrm>
            <a:prstGeom prst="rect">
              <a:avLst/>
            </a:prstGeom>
            <a:noFill/>
          </p:spPr>
          <p:txBody>
            <a:bodyPr wrap="square" rtlCol="0">
              <a:spAutoFit/>
            </a:bodyPr>
            <a:lstStyle/>
            <a:p>
              <a:r>
                <a:rPr lang="en-US" sz="2000" dirty="0" smtClean="0"/>
                <a:t>r(t)</a:t>
              </a:r>
              <a:endParaRPr lang="en-US" sz="2000" dirty="0"/>
            </a:p>
          </p:txBody>
        </p:sp>
        <p:sp>
          <p:nvSpPr>
            <p:cNvPr id="36" name="Rectangle 35"/>
            <p:cNvSpPr/>
            <p:nvPr/>
          </p:nvSpPr>
          <p:spPr>
            <a:xfrm>
              <a:off x="5342738" y="3736491"/>
              <a:ext cx="1658919" cy="672208"/>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Compensator</a:t>
              </a:r>
              <a:endParaRPr lang="en-US" sz="2000" dirty="0"/>
            </a:p>
          </p:txBody>
        </p:sp>
        <p:cxnSp>
          <p:nvCxnSpPr>
            <p:cNvPr id="40" name="Straight Arrow Connector 39"/>
            <p:cNvCxnSpPr>
              <a:endCxn id="5" idx="1"/>
            </p:cNvCxnSpPr>
            <p:nvPr/>
          </p:nvCxnSpPr>
          <p:spPr>
            <a:xfrm>
              <a:off x="6999682" y="4091699"/>
              <a:ext cx="1154995" cy="3127"/>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44" name="Group 43"/>
          <p:cNvGrpSpPr/>
          <p:nvPr/>
        </p:nvGrpSpPr>
        <p:grpSpPr>
          <a:xfrm>
            <a:off x="4119384" y="3713722"/>
            <a:ext cx="182880" cy="182880"/>
            <a:chOff x="6308337" y="3643129"/>
            <a:chExt cx="182880" cy="182880"/>
          </a:xfrm>
        </p:grpSpPr>
        <p:cxnSp>
          <p:nvCxnSpPr>
            <p:cNvPr id="45" name="Straight Connector 44"/>
            <p:cNvCxnSpPr/>
            <p:nvPr/>
          </p:nvCxnSpPr>
          <p:spPr>
            <a:xfrm>
              <a:off x="6308337" y="3722849"/>
              <a:ext cx="182880" cy="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305989" y="3734569"/>
              <a:ext cx="182880" cy="0"/>
            </a:xfrm>
            <a:prstGeom prst="line">
              <a:avLst/>
            </a:prstGeom>
            <a:ln w="44450"/>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a:xfrm>
            <a:off x="4251686" y="4445672"/>
            <a:ext cx="182880" cy="0"/>
          </a:xfrm>
          <a:prstGeom prst="line">
            <a:avLst/>
          </a:prstGeom>
          <a:ln w="44450"/>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r>
              <a:rPr lang="en-US" smtClean="0"/>
              <a:t>(c) Nafees Ahamad </a:t>
            </a:r>
            <a:endParaRPr lang="en-US"/>
          </a:p>
        </p:txBody>
      </p:sp>
    </p:spTree>
    <p:extLst>
      <p:ext uri="{BB962C8B-B14F-4D97-AF65-F5344CB8AC3E}">
        <p14:creationId xmlns:p14="http://schemas.microsoft.com/office/powerpoint/2010/main" val="358061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Methods of </a:t>
            </a:r>
            <a:r>
              <a:rPr lang="en-US" b="1" dirty="0" smtClean="0"/>
              <a:t>Compensation  …</a:t>
            </a:r>
            <a:r>
              <a:rPr lang="en-US" b="1" dirty="0"/>
              <a:t/>
            </a:r>
            <a:br>
              <a:rPr lang="en-US" b="1" dirty="0"/>
            </a:br>
            <a:endParaRPr lang="en-US" dirty="0"/>
          </a:p>
        </p:txBody>
      </p:sp>
      <p:sp>
        <p:nvSpPr>
          <p:cNvPr id="3" name="Content Placeholder 2"/>
          <p:cNvSpPr>
            <a:spLocks noGrp="1"/>
          </p:cNvSpPr>
          <p:nvPr>
            <p:ph idx="1"/>
          </p:nvPr>
        </p:nvSpPr>
        <p:spPr>
          <a:xfrm>
            <a:off x="2933700" y="2438400"/>
            <a:ext cx="8770571" cy="473612"/>
          </a:xfrm>
        </p:spPr>
        <p:txBody>
          <a:bodyPr>
            <a:noAutofit/>
          </a:bodyPr>
          <a:lstStyle/>
          <a:p>
            <a:r>
              <a:rPr lang="en-US" sz="2400" b="1" dirty="0" smtClean="0"/>
              <a:t>Feedback compensation:</a:t>
            </a:r>
            <a:endParaRPr lang="en-US" sz="2400" dirty="0"/>
          </a:p>
        </p:txBody>
      </p:sp>
      <p:grpSp>
        <p:nvGrpSpPr>
          <p:cNvPr id="32" name="Group 31"/>
          <p:cNvGrpSpPr/>
          <p:nvPr/>
        </p:nvGrpSpPr>
        <p:grpSpPr>
          <a:xfrm>
            <a:off x="3507751" y="3221351"/>
            <a:ext cx="7359860" cy="2847608"/>
            <a:chOff x="3437413" y="2830835"/>
            <a:chExt cx="7359860" cy="2847608"/>
          </a:xfrm>
        </p:grpSpPr>
        <p:grpSp>
          <p:nvGrpSpPr>
            <p:cNvPr id="43" name="Group 42"/>
            <p:cNvGrpSpPr/>
            <p:nvPr/>
          </p:nvGrpSpPr>
          <p:grpSpPr>
            <a:xfrm>
              <a:off x="3437413" y="2830835"/>
              <a:ext cx="7359860" cy="2847608"/>
              <a:chOff x="3437413" y="2830835"/>
              <a:chExt cx="7359860" cy="2847608"/>
            </a:xfrm>
          </p:grpSpPr>
          <p:sp>
            <p:nvSpPr>
              <p:cNvPr id="5" name="Rectangle 4"/>
              <p:cNvSpPr/>
              <p:nvPr/>
            </p:nvSpPr>
            <p:spPr>
              <a:xfrm>
                <a:off x="7699978" y="2830835"/>
                <a:ext cx="1023958" cy="1052946"/>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G(s)</a:t>
                </a:r>
                <a:endParaRPr lang="en-US" sz="2000" dirty="0"/>
              </a:p>
            </p:txBody>
          </p:sp>
          <p:cxnSp>
            <p:nvCxnSpPr>
              <p:cNvPr id="6" name="Straight Arrow Connector 5"/>
              <p:cNvCxnSpPr>
                <a:endCxn id="25" idx="2"/>
              </p:cNvCxnSpPr>
              <p:nvPr/>
            </p:nvCxnSpPr>
            <p:spPr>
              <a:xfrm flipV="1">
                <a:off x="4933065" y="3363088"/>
                <a:ext cx="1450890" cy="6272"/>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5" idx="3"/>
              </p:cNvCxnSpPr>
              <p:nvPr/>
            </p:nvCxnSpPr>
            <p:spPr>
              <a:xfrm flipV="1">
                <a:off x="8723936" y="3354181"/>
                <a:ext cx="1545479" cy="3127"/>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9630934" y="2877239"/>
                <a:ext cx="1166339" cy="400110"/>
              </a:xfrm>
              <a:prstGeom prst="rect">
                <a:avLst/>
              </a:prstGeom>
              <a:noFill/>
            </p:spPr>
            <p:txBody>
              <a:bodyPr wrap="square" rtlCol="0">
                <a:spAutoFit/>
              </a:bodyPr>
              <a:lstStyle/>
              <a:p>
                <a:r>
                  <a:rPr lang="en-US" sz="2000" dirty="0" smtClean="0"/>
                  <a:t>Output</a:t>
                </a:r>
                <a:endParaRPr lang="en-US" sz="2000" dirty="0"/>
              </a:p>
            </p:txBody>
          </p:sp>
          <p:sp>
            <p:nvSpPr>
              <p:cNvPr id="11" name="TextBox 10"/>
              <p:cNvSpPr txBox="1"/>
              <p:nvPr/>
            </p:nvSpPr>
            <p:spPr>
              <a:xfrm>
                <a:off x="9959307" y="3381355"/>
                <a:ext cx="745588" cy="400110"/>
              </a:xfrm>
              <a:prstGeom prst="rect">
                <a:avLst/>
              </a:prstGeom>
              <a:noFill/>
            </p:spPr>
            <p:txBody>
              <a:bodyPr wrap="square" rtlCol="0">
                <a:spAutoFit/>
              </a:bodyPr>
              <a:lstStyle/>
              <a:p>
                <a:r>
                  <a:rPr lang="en-US" sz="2000" dirty="0" smtClean="0"/>
                  <a:t>c(t)</a:t>
                </a:r>
                <a:endParaRPr lang="en-US" sz="2000" dirty="0"/>
              </a:p>
            </p:txBody>
          </p:sp>
          <p:sp>
            <p:nvSpPr>
              <p:cNvPr id="12" name="Flowchart: Summing Junction 11"/>
              <p:cNvSpPr/>
              <p:nvPr/>
            </p:nvSpPr>
            <p:spPr>
              <a:xfrm>
                <a:off x="4369343" y="3107035"/>
                <a:ext cx="548640" cy="548640"/>
              </a:xfrm>
              <a:prstGeom prst="flowChartSummingJuncti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3454943" y="3384798"/>
                <a:ext cx="914400" cy="0"/>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rot="5400000">
                <a:off x="7992019" y="3723030"/>
                <a:ext cx="2022721" cy="1272169"/>
              </a:xfrm>
              <a:prstGeom prst="bentConnector3">
                <a:avLst>
                  <a:gd name="adj1" fmla="val 100770"/>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109001" y="5006235"/>
                <a:ext cx="2258291" cy="672208"/>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H(s)</a:t>
                </a:r>
                <a:endParaRPr lang="en-US" sz="2000" dirty="0"/>
              </a:p>
            </p:txBody>
          </p:sp>
          <p:cxnSp>
            <p:nvCxnSpPr>
              <p:cNvPr id="16" name="Elbow Connector 15"/>
              <p:cNvCxnSpPr>
                <a:stCxn id="15" idx="1"/>
                <a:endCxn id="12" idx="4"/>
              </p:cNvCxnSpPr>
              <p:nvPr/>
            </p:nvCxnSpPr>
            <p:spPr>
              <a:xfrm rot="10800000">
                <a:off x="4643663" y="3655675"/>
                <a:ext cx="1465338" cy="1686664"/>
              </a:xfrm>
              <a:prstGeom prst="bentConnector2">
                <a:avLst/>
              </a:prstGeom>
              <a:ln w="38100" cap="sq">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437413" y="2906980"/>
                <a:ext cx="745588" cy="400110"/>
              </a:xfrm>
              <a:prstGeom prst="rect">
                <a:avLst/>
              </a:prstGeom>
              <a:noFill/>
            </p:spPr>
            <p:txBody>
              <a:bodyPr wrap="square" rtlCol="0">
                <a:spAutoFit/>
              </a:bodyPr>
              <a:lstStyle/>
              <a:p>
                <a:r>
                  <a:rPr lang="en-US" sz="2000" dirty="0" smtClean="0"/>
                  <a:t>Input</a:t>
                </a:r>
                <a:endParaRPr lang="en-US" sz="2000" dirty="0"/>
              </a:p>
            </p:txBody>
          </p:sp>
          <p:sp>
            <p:nvSpPr>
              <p:cNvPr id="18" name="TextBox 17"/>
              <p:cNvSpPr txBox="1"/>
              <p:nvPr/>
            </p:nvSpPr>
            <p:spPr>
              <a:xfrm>
                <a:off x="3542216" y="3420650"/>
                <a:ext cx="745588" cy="400110"/>
              </a:xfrm>
              <a:prstGeom prst="rect">
                <a:avLst/>
              </a:prstGeom>
              <a:noFill/>
            </p:spPr>
            <p:txBody>
              <a:bodyPr wrap="square" rtlCol="0">
                <a:spAutoFit/>
              </a:bodyPr>
              <a:lstStyle/>
              <a:p>
                <a:r>
                  <a:rPr lang="en-US" sz="2000" dirty="0" smtClean="0"/>
                  <a:t>r(t)</a:t>
                </a:r>
                <a:endParaRPr lang="en-US" sz="2000" dirty="0"/>
              </a:p>
            </p:txBody>
          </p:sp>
          <p:sp>
            <p:nvSpPr>
              <p:cNvPr id="36" name="Rectangle 35"/>
              <p:cNvSpPr/>
              <p:nvPr/>
            </p:nvSpPr>
            <p:spPr>
              <a:xfrm>
                <a:off x="7381173" y="4059774"/>
                <a:ext cx="1658919" cy="672208"/>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Compensator</a:t>
                </a:r>
                <a:endParaRPr lang="en-US" sz="2000" dirty="0"/>
              </a:p>
            </p:txBody>
          </p:sp>
          <p:cxnSp>
            <p:nvCxnSpPr>
              <p:cNvPr id="40" name="Straight Arrow Connector 39"/>
              <p:cNvCxnSpPr>
                <a:stCxn id="25" idx="6"/>
                <a:endCxn id="5" idx="1"/>
              </p:cNvCxnSpPr>
              <p:nvPr/>
            </p:nvCxnSpPr>
            <p:spPr>
              <a:xfrm flipV="1">
                <a:off x="6932595" y="3357308"/>
                <a:ext cx="767383" cy="5780"/>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cxnSp>
          <p:nvCxnSpPr>
            <p:cNvPr id="22" name="Elbow Connector 21"/>
            <p:cNvCxnSpPr/>
            <p:nvPr/>
          </p:nvCxnSpPr>
          <p:spPr>
            <a:xfrm rot="5400000">
              <a:off x="8708623" y="3682910"/>
              <a:ext cx="1017787" cy="347475"/>
            </a:xfrm>
            <a:prstGeom prst="bentConnector3">
              <a:avLst>
                <a:gd name="adj1" fmla="val 10114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5" name="Flowchart: Summing Junction 24"/>
            <p:cNvSpPr/>
            <p:nvPr/>
          </p:nvSpPr>
          <p:spPr>
            <a:xfrm>
              <a:off x="6383955" y="3088768"/>
              <a:ext cx="548640" cy="548640"/>
            </a:xfrm>
            <a:prstGeom prst="flowChartSummingJuncti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Elbow Connector 23"/>
            <p:cNvCxnSpPr>
              <a:stCxn id="36" idx="1"/>
              <a:endCxn id="25" idx="4"/>
            </p:cNvCxnSpPr>
            <p:nvPr/>
          </p:nvCxnSpPr>
          <p:spPr>
            <a:xfrm rot="10800000">
              <a:off x="6658275" y="3637408"/>
              <a:ext cx="722898" cy="758470"/>
            </a:xfrm>
            <a:prstGeom prst="bentConnector2">
              <a:avLst/>
            </a:prstGeom>
            <a:ln w="44450">
              <a:tailEnd type="triangle" w="lg" len="lg"/>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819507" y="3753329"/>
              <a:ext cx="182880" cy="0"/>
            </a:xfrm>
            <a:prstGeom prst="line">
              <a:avLst/>
            </a:prstGeom>
            <a:ln w="44450"/>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4196364" y="2983270"/>
              <a:ext cx="182880" cy="182880"/>
              <a:chOff x="6308337" y="3643129"/>
              <a:chExt cx="182880" cy="182880"/>
            </a:xfrm>
          </p:grpSpPr>
          <p:cxnSp>
            <p:nvCxnSpPr>
              <p:cNvPr id="34" name="Straight Connector 33"/>
              <p:cNvCxnSpPr/>
              <p:nvPr/>
            </p:nvCxnSpPr>
            <p:spPr>
              <a:xfrm>
                <a:off x="6308337" y="3722849"/>
                <a:ext cx="182880" cy="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6305989" y="3734569"/>
                <a:ext cx="182880" cy="0"/>
              </a:xfrm>
              <a:prstGeom prst="line">
                <a:avLst/>
              </a:prstGeom>
              <a:ln w="44450"/>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a:off x="6133830" y="3004963"/>
              <a:ext cx="182880" cy="182880"/>
              <a:chOff x="6308337" y="3643129"/>
              <a:chExt cx="182880" cy="182880"/>
            </a:xfrm>
          </p:grpSpPr>
          <p:cxnSp>
            <p:nvCxnSpPr>
              <p:cNvPr id="38" name="Straight Connector 37"/>
              <p:cNvCxnSpPr/>
              <p:nvPr/>
            </p:nvCxnSpPr>
            <p:spPr>
              <a:xfrm>
                <a:off x="6308337" y="3722849"/>
                <a:ext cx="182880" cy="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6305989" y="3734569"/>
                <a:ext cx="182880" cy="0"/>
              </a:xfrm>
              <a:prstGeom prst="line">
                <a:avLst/>
              </a:prstGeom>
              <a:ln w="44450"/>
            </p:spPr>
            <p:style>
              <a:lnRef idx="1">
                <a:schemeClr val="accent1"/>
              </a:lnRef>
              <a:fillRef idx="0">
                <a:schemeClr val="accent1"/>
              </a:fillRef>
              <a:effectRef idx="0">
                <a:schemeClr val="accent1"/>
              </a:effectRef>
              <a:fontRef idx="minor">
                <a:schemeClr val="tx1"/>
              </a:fontRef>
            </p:style>
          </p:cxnSp>
        </p:grpSp>
        <p:cxnSp>
          <p:nvCxnSpPr>
            <p:cNvPr id="41" name="Straight Connector 40"/>
            <p:cNvCxnSpPr/>
            <p:nvPr/>
          </p:nvCxnSpPr>
          <p:spPr>
            <a:xfrm>
              <a:off x="6336472" y="3779117"/>
              <a:ext cx="182880" cy="0"/>
            </a:xfrm>
            <a:prstGeom prst="line">
              <a:avLst/>
            </a:prstGeom>
            <a:ln w="44450"/>
          </p:spPr>
          <p:style>
            <a:lnRef idx="1">
              <a:schemeClr val="accent1"/>
            </a:lnRef>
            <a:fillRef idx="0">
              <a:schemeClr val="accent1"/>
            </a:fillRef>
            <a:effectRef idx="0">
              <a:schemeClr val="accent1"/>
            </a:effectRef>
            <a:fontRef idx="minor">
              <a:schemeClr val="tx1"/>
            </a:fontRef>
          </p:style>
        </p:cxnSp>
      </p:grpSp>
      <p:sp>
        <p:nvSpPr>
          <p:cNvPr id="4" name="Footer Placeholder 3"/>
          <p:cNvSpPr>
            <a:spLocks noGrp="1"/>
          </p:cNvSpPr>
          <p:nvPr>
            <p:ph type="ftr" sz="quarter" idx="11"/>
          </p:nvPr>
        </p:nvSpPr>
        <p:spPr/>
        <p:txBody>
          <a:bodyPr/>
          <a:lstStyle/>
          <a:p>
            <a:r>
              <a:rPr lang="en-US" smtClean="0"/>
              <a:t>(c) Nafees Ahamad </a:t>
            </a:r>
            <a:endParaRPr lang="en-US"/>
          </a:p>
        </p:txBody>
      </p:sp>
    </p:spTree>
    <p:extLst>
      <p:ext uri="{BB962C8B-B14F-4D97-AF65-F5344CB8AC3E}">
        <p14:creationId xmlns:p14="http://schemas.microsoft.com/office/powerpoint/2010/main" val="657542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Methods of </a:t>
            </a:r>
            <a:r>
              <a:rPr lang="en-US" b="1" dirty="0" smtClean="0"/>
              <a:t>Compensation  …</a:t>
            </a:r>
            <a:r>
              <a:rPr lang="en-US" b="1" dirty="0"/>
              <a:t/>
            </a:r>
            <a:br>
              <a:rPr lang="en-US" b="1"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933700" y="2438400"/>
                <a:ext cx="8770571" cy="473612"/>
              </a:xfrm>
            </p:spPr>
            <p:txBody>
              <a:bodyPr>
                <a:noAutofit/>
              </a:bodyPr>
              <a:lstStyle/>
              <a:p>
                <a:r>
                  <a:rPr lang="en-US" sz="2400" b="1" dirty="0" smtClean="0"/>
                  <a:t>Load compensation: </a:t>
                </a:r>
                <a14:m>
                  <m:oMath xmlns:m="http://schemas.openxmlformats.org/officeDocument/2006/math">
                    <m:r>
                      <a:rPr lang="en-US" sz="2400" b="1" i="1" smtClean="0">
                        <a:latin typeface="Cambria Math" panose="02040503050406030204" pitchFamily="18" charset="0"/>
                        <a:ea typeface="Cambria Math" panose="02040503050406030204" pitchFamily="18" charset="0"/>
                      </a:rPr>
                      <m:t>⇒</m:t>
                    </m:r>
                  </m:oMath>
                </a14:m>
                <a:r>
                  <a:rPr lang="en-US" sz="2400" dirty="0" smtClean="0"/>
                  <a:t> Series + Feedback </a:t>
                </a: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933700" y="2438400"/>
                <a:ext cx="8770571" cy="473612"/>
              </a:xfrm>
              <a:blipFill>
                <a:blip r:embed="rId2"/>
                <a:stretch>
                  <a:fillRect l="-1112" t="-7692" b="-29487"/>
                </a:stretch>
              </a:blipFill>
            </p:spPr>
            <p:txBody>
              <a:bodyPr/>
              <a:lstStyle/>
              <a:p>
                <a:r>
                  <a:rPr lang="en-US">
                    <a:noFill/>
                  </a:rPr>
                  <a:t> </a:t>
                </a:r>
              </a:p>
            </p:txBody>
          </p:sp>
        </mc:Fallback>
      </mc:AlternateContent>
      <p:grpSp>
        <p:nvGrpSpPr>
          <p:cNvPr id="19" name="Group 18"/>
          <p:cNvGrpSpPr/>
          <p:nvPr/>
        </p:nvGrpSpPr>
        <p:grpSpPr>
          <a:xfrm>
            <a:off x="2410472" y="3221351"/>
            <a:ext cx="8457139" cy="2847608"/>
            <a:chOff x="2410472" y="3221351"/>
            <a:chExt cx="8457139" cy="2847608"/>
          </a:xfrm>
        </p:grpSpPr>
        <p:sp>
          <p:nvSpPr>
            <p:cNvPr id="5" name="Rectangle 4"/>
            <p:cNvSpPr/>
            <p:nvPr/>
          </p:nvSpPr>
          <p:spPr>
            <a:xfrm>
              <a:off x="7770316" y="3221351"/>
              <a:ext cx="1023958" cy="1052946"/>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G(s)</a:t>
              </a:r>
              <a:endParaRPr lang="en-US" sz="2000" dirty="0"/>
            </a:p>
          </p:txBody>
        </p:sp>
        <p:cxnSp>
          <p:nvCxnSpPr>
            <p:cNvPr id="6" name="Straight Arrow Connector 5"/>
            <p:cNvCxnSpPr>
              <a:endCxn id="25" idx="2"/>
            </p:cNvCxnSpPr>
            <p:nvPr/>
          </p:nvCxnSpPr>
          <p:spPr>
            <a:xfrm>
              <a:off x="6020972" y="3753604"/>
              <a:ext cx="433321" cy="0"/>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5" idx="3"/>
            </p:cNvCxnSpPr>
            <p:nvPr/>
          </p:nvCxnSpPr>
          <p:spPr>
            <a:xfrm flipV="1">
              <a:off x="8794274" y="3744697"/>
              <a:ext cx="1545479" cy="3127"/>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9701272" y="3267755"/>
              <a:ext cx="1166339" cy="400110"/>
            </a:xfrm>
            <a:prstGeom prst="rect">
              <a:avLst/>
            </a:prstGeom>
            <a:noFill/>
          </p:spPr>
          <p:txBody>
            <a:bodyPr wrap="square" rtlCol="0">
              <a:spAutoFit/>
            </a:bodyPr>
            <a:lstStyle/>
            <a:p>
              <a:r>
                <a:rPr lang="en-US" sz="2000" dirty="0" smtClean="0"/>
                <a:t>Output</a:t>
              </a:r>
              <a:endParaRPr lang="en-US" sz="2000" dirty="0"/>
            </a:p>
          </p:txBody>
        </p:sp>
        <p:sp>
          <p:nvSpPr>
            <p:cNvPr id="11" name="TextBox 10"/>
            <p:cNvSpPr txBox="1"/>
            <p:nvPr/>
          </p:nvSpPr>
          <p:spPr>
            <a:xfrm>
              <a:off x="10029645" y="3771871"/>
              <a:ext cx="745588" cy="400110"/>
            </a:xfrm>
            <a:prstGeom prst="rect">
              <a:avLst/>
            </a:prstGeom>
            <a:noFill/>
          </p:spPr>
          <p:txBody>
            <a:bodyPr wrap="square" rtlCol="0">
              <a:spAutoFit/>
            </a:bodyPr>
            <a:lstStyle/>
            <a:p>
              <a:r>
                <a:rPr lang="en-US" sz="2000" dirty="0" smtClean="0"/>
                <a:t>c(t)</a:t>
              </a:r>
              <a:endParaRPr lang="en-US" sz="2000" dirty="0"/>
            </a:p>
          </p:txBody>
        </p:sp>
        <p:sp>
          <p:nvSpPr>
            <p:cNvPr id="12" name="Flowchart: Summing Junction 11"/>
            <p:cNvSpPr/>
            <p:nvPr/>
          </p:nvSpPr>
          <p:spPr>
            <a:xfrm>
              <a:off x="3342402" y="3497551"/>
              <a:ext cx="548640" cy="548640"/>
            </a:xfrm>
            <a:prstGeom prst="flowChartSummingJuncti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2428002" y="3775314"/>
              <a:ext cx="914400" cy="0"/>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rot="5400000">
              <a:off x="8062357" y="4113546"/>
              <a:ext cx="2022721" cy="1272169"/>
            </a:xfrm>
            <a:prstGeom prst="bentConnector3">
              <a:avLst>
                <a:gd name="adj1" fmla="val 100770"/>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179339" y="5396751"/>
              <a:ext cx="2258291" cy="672208"/>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H(s)</a:t>
              </a:r>
              <a:endParaRPr lang="en-US" sz="2000" dirty="0"/>
            </a:p>
          </p:txBody>
        </p:sp>
        <p:cxnSp>
          <p:nvCxnSpPr>
            <p:cNvPr id="16" name="Elbow Connector 15"/>
            <p:cNvCxnSpPr>
              <a:stCxn id="15" idx="1"/>
              <a:endCxn id="12" idx="4"/>
            </p:cNvCxnSpPr>
            <p:nvPr/>
          </p:nvCxnSpPr>
          <p:spPr>
            <a:xfrm rot="10800000">
              <a:off x="3616723" y="4046191"/>
              <a:ext cx="2562617" cy="1686664"/>
            </a:xfrm>
            <a:prstGeom prst="bentConnector2">
              <a:avLst/>
            </a:prstGeom>
            <a:ln w="38100" cap="sq">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410472" y="3297496"/>
              <a:ext cx="745588" cy="400110"/>
            </a:xfrm>
            <a:prstGeom prst="rect">
              <a:avLst/>
            </a:prstGeom>
            <a:noFill/>
          </p:spPr>
          <p:txBody>
            <a:bodyPr wrap="square" rtlCol="0">
              <a:spAutoFit/>
            </a:bodyPr>
            <a:lstStyle/>
            <a:p>
              <a:r>
                <a:rPr lang="en-US" sz="2000" dirty="0" smtClean="0"/>
                <a:t>Input</a:t>
              </a:r>
              <a:endParaRPr lang="en-US" sz="2000" dirty="0"/>
            </a:p>
          </p:txBody>
        </p:sp>
        <p:sp>
          <p:nvSpPr>
            <p:cNvPr id="18" name="TextBox 17"/>
            <p:cNvSpPr txBox="1"/>
            <p:nvPr/>
          </p:nvSpPr>
          <p:spPr>
            <a:xfrm>
              <a:off x="2515275" y="3811166"/>
              <a:ext cx="745588" cy="400110"/>
            </a:xfrm>
            <a:prstGeom prst="rect">
              <a:avLst/>
            </a:prstGeom>
            <a:noFill/>
          </p:spPr>
          <p:txBody>
            <a:bodyPr wrap="square" rtlCol="0">
              <a:spAutoFit/>
            </a:bodyPr>
            <a:lstStyle/>
            <a:p>
              <a:r>
                <a:rPr lang="en-US" sz="2000" dirty="0" smtClean="0"/>
                <a:t>r(t)</a:t>
              </a:r>
              <a:endParaRPr lang="en-US" sz="2000" dirty="0"/>
            </a:p>
          </p:txBody>
        </p:sp>
        <p:sp>
          <p:nvSpPr>
            <p:cNvPr id="36" name="Rectangle 35"/>
            <p:cNvSpPr/>
            <p:nvPr/>
          </p:nvSpPr>
          <p:spPr>
            <a:xfrm>
              <a:off x="7451511" y="4450290"/>
              <a:ext cx="1658919" cy="672208"/>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Compensator</a:t>
              </a:r>
              <a:endParaRPr lang="en-US" sz="2000" dirty="0"/>
            </a:p>
          </p:txBody>
        </p:sp>
        <p:cxnSp>
          <p:nvCxnSpPr>
            <p:cNvPr id="40" name="Straight Arrow Connector 39"/>
            <p:cNvCxnSpPr>
              <a:stCxn id="25" idx="6"/>
              <a:endCxn id="5" idx="1"/>
            </p:cNvCxnSpPr>
            <p:nvPr/>
          </p:nvCxnSpPr>
          <p:spPr>
            <a:xfrm flipV="1">
              <a:off x="7002933" y="3747824"/>
              <a:ext cx="767383" cy="5780"/>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2" name="Elbow Connector 21"/>
            <p:cNvCxnSpPr/>
            <p:nvPr/>
          </p:nvCxnSpPr>
          <p:spPr>
            <a:xfrm rot="5400000">
              <a:off x="8778961" y="4073426"/>
              <a:ext cx="1017787" cy="347475"/>
            </a:xfrm>
            <a:prstGeom prst="bentConnector3">
              <a:avLst>
                <a:gd name="adj1" fmla="val 10114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5" name="Flowchart: Summing Junction 24"/>
            <p:cNvSpPr/>
            <p:nvPr/>
          </p:nvSpPr>
          <p:spPr>
            <a:xfrm>
              <a:off x="6454293" y="3479284"/>
              <a:ext cx="548640" cy="548640"/>
            </a:xfrm>
            <a:prstGeom prst="flowChartSummingJuncti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Elbow Connector 23"/>
            <p:cNvCxnSpPr>
              <a:stCxn id="36" idx="1"/>
              <a:endCxn id="25" idx="4"/>
            </p:cNvCxnSpPr>
            <p:nvPr/>
          </p:nvCxnSpPr>
          <p:spPr>
            <a:xfrm rot="10800000">
              <a:off x="6728613" y="4027924"/>
              <a:ext cx="722898" cy="758470"/>
            </a:xfrm>
            <a:prstGeom prst="bentConnector2">
              <a:avLst/>
            </a:prstGeom>
            <a:ln w="44450">
              <a:tailEnd type="triangle" w="lg" len="lg"/>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792566" y="4143845"/>
              <a:ext cx="182880" cy="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169423" y="3453506"/>
              <a:ext cx="182880" cy="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3167075" y="3465226"/>
              <a:ext cx="182880" cy="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204168" y="3475199"/>
              <a:ext cx="182880" cy="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6201820" y="3486919"/>
              <a:ext cx="182880" cy="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406810" y="4169633"/>
              <a:ext cx="182880" cy="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3885373" y="3766784"/>
              <a:ext cx="450170" cy="826"/>
            </a:xfrm>
            <a:prstGeom prst="straightConnector1">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4345609" y="3443501"/>
              <a:ext cx="1658919" cy="672208"/>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Compensator</a:t>
              </a:r>
              <a:endParaRPr lang="en-US" sz="2000" dirty="0"/>
            </a:p>
          </p:txBody>
        </p:sp>
      </p:grpSp>
      <p:sp>
        <p:nvSpPr>
          <p:cNvPr id="4" name="Footer Placeholder 3"/>
          <p:cNvSpPr>
            <a:spLocks noGrp="1"/>
          </p:cNvSpPr>
          <p:nvPr>
            <p:ph type="ftr" sz="quarter" idx="11"/>
          </p:nvPr>
        </p:nvSpPr>
        <p:spPr/>
        <p:txBody>
          <a:bodyPr/>
          <a:lstStyle/>
          <a:p>
            <a:r>
              <a:rPr lang="en-US" smtClean="0"/>
              <a:t>(c) Nafees Ahamad </a:t>
            </a:r>
            <a:endParaRPr lang="en-US"/>
          </a:p>
        </p:txBody>
      </p:sp>
    </p:spTree>
    <p:extLst>
      <p:ext uri="{BB962C8B-B14F-4D97-AF65-F5344CB8AC3E}">
        <p14:creationId xmlns:p14="http://schemas.microsoft.com/office/powerpoint/2010/main" val="3580109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Methods of Compensation  …</a:t>
            </a:r>
            <a:endParaRPr lang="en-US" dirty="0"/>
          </a:p>
        </p:txBody>
      </p:sp>
      <p:sp>
        <p:nvSpPr>
          <p:cNvPr id="3" name="Content Placeholder 2"/>
          <p:cNvSpPr>
            <a:spLocks noGrp="1"/>
          </p:cNvSpPr>
          <p:nvPr>
            <p:ph idx="1"/>
          </p:nvPr>
        </p:nvSpPr>
        <p:spPr/>
        <p:txBody>
          <a:bodyPr>
            <a:noAutofit/>
          </a:bodyPr>
          <a:lstStyle/>
          <a:p>
            <a:r>
              <a:rPr lang="en-US" sz="2400" dirty="0"/>
              <a:t>Now what are </a:t>
            </a:r>
            <a:r>
              <a:rPr lang="en-US" sz="2400" dirty="0" smtClean="0"/>
              <a:t>compensator?</a:t>
            </a:r>
          </a:p>
          <a:p>
            <a:r>
              <a:rPr lang="en-US" sz="2400" dirty="0"/>
              <a:t>A </a:t>
            </a:r>
            <a:r>
              <a:rPr lang="en-US" sz="2400" dirty="0" smtClean="0"/>
              <a:t>compensator or compensating </a:t>
            </a:r>
            <a:r>
              <a:rPr lang="en-US" sz="2400" dirty="0"/>
              <a:t>network is one which makes some adjustments in order to make up for deficiencies in the system</a:t>
            </a:r>
            <a:r>
              <a:rPr lang="en-US" sz="2400" dirty="0" smtClean="0"/>
              <a:t>.</a:t>
            </a:r>
          </a:p>
          <a:p>
            <a:r>
              <a:rPr lang="en-US" sz="2400" dirty="0"/>
              <a:t>Compensating devices are may be in the form of electrical, mechanical, hydraulic etc</a:t>
            </a:r>
            <a:r>
              <a:rPr lang="en-US" sz="2400" dirty="0" smtClean="0"/>
              <a:t>.</a:t>
            </a:r>
          </a:p>
          <a:p>
            <a:r>
              <a:rPr lang="en-US" sz="2400" dirty="0" smtClean="0"/>
              <a:t>The simplest compensating  networks are </a:t>
            </a:r>
            <a:r>
              <a:rPr lang="en-US" sz="2400" b="1" dirty="0" smtClean="0"/>
              <a:t>lead, lag and lead-lag </a:t>
            </a:r>
            <a:r>
              <a:rPr lang="en-US" sz="2400" dirty="0" smtClean="0"/>
              <a:t>networks. </a:t>
            </a:r>
          </a:p>
          <a:p>
            <a:endParaRPr lang="en-US" sz="2400" dirty="0"/>
          </a:p>
        </p:txBody>
      </p:sp>
      <p:sp>
        <p:nvSpPr>
          <p:cNvPr id="4" name="Footer Placeholder 3"/>
          <p:cNvSpPr>
            <a:spLocks noGrp="1"/>
          </p:cNvSpPr>
          <p:nvPr>
            <p:ph type="ftr" sz="quarter" idx="11"/>
          </p:nvPr>
        </p:nvSpPr>
        <p:spPr/>
        <p:txBody>
          <a:bodyPr/>
          <a:lstStyle/>
          <a:p>
            <a:r>
              <a:rPr lang="en-US" smtClean="0"/>
              <a:t>(c) Nafees Ahamad </a:t>
            </a:r>
            <a:endParaRPr lang="en-US"/>
          </a:p>
        </p:txBody>
      </p:sp>
    </p:spTree>
    <p:extLst>
      <p:ext uri="{BB962C8B-B14F-4D97-AF65-F5344CB8AC3E}">
        <p14:creationId xmlns:p14="http://schemas.microsoft.com/office/powerpoint/2010/main" val="263161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Phase Lead Compensation</a:t>
            </a:r>
            <a:br>
              <a:rPr lang="en-US" b="1" dirty="0"/>
            </a:br>
            <a:endParaRPr lang="en-US" dirty="0"/>
          </a:p>
        </p:txBody>
      </p:sp>
      <p:sp>
        <p:nvSpPr>
          <p:cNvPr id="3" name="Content Placeholder 2"/>
          <p:cNvSpPr>
            <a:spLocks noGrp="1"/>
          </p:cNvSpPr>
          <p:nvPr>
            <p:ph idx="1"/>
          </p:nvPr>
        </p:nvSpPr>
        <p:spPr/>
        <p:txBody>
          <a:bodyPr>
            <a:normAutofit/>
          </a:bodyPr>
          <a:lstStyle/>
          <a:p>
            <a:r>
              <a:rPr lang="en-US" sz="2400" dirty="0"/>
              <a:t>A system which has one pole and one dominating </a:t>
            </a:r>
            <a:r>
              <a:rPr lang="en-US" sz="2400" dirty="0" smtClean="0"/>
              <a:t>zero </a:t>
            </a:r>
            <a:r>
              <a:rPr lang="en-US" sz="2400" dirty="0"/>
              <a:t>is known as lead network</a:t>
            </a:r>
            <a:r>
              <a:rPr lang="en-US" sz="2400" dirty="0" smtClean="0"/>
              <a:t>.</a:t>
            </a:r>
          </a:p>
          <a:p>
            <a:r>
              <a:rPr lang="en-US" sz="2400" dirty="0"/>
              <a:t>If we want to add a dominating zero for compensation in control system then we have to select lead compensation network</a:t>
            </a:r>
            <a:r>
              <a:rPr lang="en-US" sz="2400" dirty="0" smtClean="0"/>
              <a:t>.</a:t>
            </a:r>
          </a:p>
          <a:p>
            <a:r>
              <a:rPr lang="en-US" sz="2400" dirty="0"/>
              <a:t>The basic requirement of the phase lead network is that all poles and zeros of the transfer function of the network must lie on (-)</a:t>
            </a:r>
            <a:r>
              <a:rPr lang="en-US" sz="2400" dirty="0" err="1"/>
              <a:t>ve</a:t>
            </a:r>
            <a:r>
              <a:rPr lang="en-US" sz="2400" dirty="0"/>
              <a:t> real axis interlacing each other with a zero located at the origin </a:t>
            </a:r>
            <a:r>
              <a:rPr lang="en-US" sz="2400" dirty="0" smtClean="0"/>
              <a:t>or </a:t>
            </a:r>
            <a:r>
              <a:rPr lang="en-US" sz="2400" dirty="0"/>
              <a:t>nearest origin.</a:t>
            </a:r>
          </a:p>
        </p:txBody>
      </p:sp>
      <p:sp>
        <p:nvSpPr>
          <p:cNvPr id="4" name="Footer Placeholder 3"/>
          <p:cNvSpPr>
            <a:spLocks noGrp="1"/>
          </p:cNvSpPr>
          <p:nvPr>
            <p:ph type="ftr" sz="quarter" idx="11"/>
          </p:nvPr>
        </p:nvSpPr>
        <p:spPr/>
        <p:txBody>
          <a:bodyPr/>
          <a:lstStyle/>
          <a:p>
            <a:r>
              <a:rPr lang="en-US" smtClean="0"/>
              <a:t>(c) Nafees Ahamad </a:t>
            </a:r>
            <a:endParaRPr lang="en-US"/>
          </a:p>
        </p:txBody>
      </p:sp>
    </p:spTree>
    <p:extLst>
      <p:ext uri="{BB962C8B-B14F-4D97-AF65-F5344CB8AC3E}">
        <p14:creationId xmlns:p14="http://schemas.microsoft.com/office/powerpoint/2010/main" val="375881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Phase Lead </a:t>
            </a:r>
            <a:r>
              <a:rPr lang="en-US" b="1" dirty="0" smtClean="0"/>
              <a:t>Compensation…</a:t>
            </a:r>
            <a:r>
              <a:rPr lang="en-US" b="1" dirty="0"/>
              <a:t/>
            </a:r>
            <a:br>
              <a:rPr lang="en-US" b="1"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689774" y="2396196"/>
                <a:ext cx="5155224" cy="4131212"/>
              </a:xfrm>
            </p:spPr>
            <p:txBody>
              <a:bodyPr>
                <a:normAutofit/>
              </a:bodyPr>
              <a:lstStyle/>
              <a:p>
                <a:r>
                  <a:rPr lang="en-US" sz="2400" dirty="0" smtClean="0"/>
                  <a:t>From the circuit diagram</a:t>
                </a:r>
              </a:p>
              <a:p>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𝐼</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r>
                      <a:rPr lang="en-US" sz="2400" b="0" i="1" smtClean="0">
                        <a:latin typeface="Cambria Math" panose="02040503050406030204" pitchFamily="18" charset="0"/>
                      </a:rPr>
                      <m:t>𝐶</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𝑑</m:t>
                        </m:r>
                      </m:num>
                      <m:den>
                        <m:r>
                          <a:rPr lang="en-US" sz="2400" b="0" i="1" smtClean="0">
                            <a:latin typeface="Cambria Math" panose="02040503050406030204" pitchFamily="18" charset="0"/>
                          </a:rPr>
                          <m:t>𝑑𝑡</m:t>
                        </m:r>
                      </m:den>
                    </m:f>
                    <m:d>
                      <m:dPr>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𝑒</m:t>
                            </m:r>
                          </m:e>
                          <m:sub>
                            <m:r>
                              <a:rPr lang="en-US" sz="2400" b="0" i="1" smtClean="0">
                                <a:latin typeface="Cambria Math" panose="02040503050406030204" pitchFamily="18" charset="0"/>
                              </a:rPr>
                              <m:t>𝑖</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𝑒</m:t>
                            </m:r>
                          </m:e>
                          <m:sub>
                            <m:r>
                              <a:rPr lang="en-US" sz="2400" b="0" i="1" smtClean="0">
                                <a:latin typeface="Cambria Math" panose="02040503050406030204" pitchFamily="18" charset="0"/>
                              </a:rPr>
                              <m:t>0</m:t>
                            </m:r>
                          </m:sub>
                        </m:sSub>
                      </m:e>
                    </m:d>
                  </m:oMath>
                </a14:m>
                <a:r>
                  <a:rPr lang="en-US" sz="2400" dirty="0" smtClean="0"/>
                  <a:t> </a:t>
                </a:r>
              </a:p>
              <a:p>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𝐼</m:t>
                        </m:r>
                      </m:e>
                      <m:sub>
                        <m:r>
                          <a:rPr lang="en-US" sz="2400" b="0" i="1" smtClean="0">
                            <a:latin typeface="Cambria Math" panose="02040503050406030204" pitchFamily="18" charset="0"/>
                          </a:rPr>
                          <m:t>2</m:t>
                        </m:r>
                      </m:sub>
                    </m:sSub>
                    <m:r>
                      <a:rPr lang="en-US" sz="2400" i="1">
                        <a:latin typeface="Cambria Math" panose="02040503050406030204" pitchFamily="18" charset="0"/>
                      </a:rPr>
                      <m:t>=</m:t>
                    </m:r>
                    <m:f>
                      <m:fPr>
                        <m:ctrlPr>
                          <a:rPr lang="en-US" sz="2400" i="1" smtClean="0">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𝑒</m:t>
                            </m:r>
                          </m:e>
                          <m:sub>
                            <m:r>
                              <a:rPr lang="en-US" sz="2400" i="1">
                                <a:latin typeface="Cambria Math" panose="02040503050406030204" pitchFamily="18" charset="0"/>
                              </a:rPr>
                              <m:t>𝑖</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𝑒</m:t>
                            </m:r>
                          </m:e>
                          <m:sub>
                            <m:r>
                              <a:rPr lang="en-US" sz="2400" i="1">
                                <a:latin typeface="Cambria Math" panose="02040503050406030204" pitchFamily="18" charset="0"/>
                              </a:rPr>
                              <m:t>0</m:t>
                            </m:r>
                          </m:sub>
                        </m:sSub>
                      </m:num>
                      <m:den>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𝑅</m:t>
                            </m:r>
                          </m:e>
                          <m:sub>
                            <m:r>
                              <a:rPr lang="en-US" sz="2400" b="0" i="1" smtClean="0">
                                <a:latin typeface="Cambria Math" panose="02040503050406030204" pitchFamily="18" charset="0"/>
                              </a:rPr>
                              <m:t>1</m:t>
                            </m:r>
                          </m:sub>
                        </m:sSub>
                      </m:den>
                    </m:f>
                  </m:oMath>
                </a14:m>
                <a:endParaRPr lang="en-US" sz="2400" dirty="0" smtClean="0"/>
              </a:p>
              <a:p>
                <a14:m>
                  <m:oMath xmlns:m="http://schemas.openxmlformats.org/officeDocument/2006/math">
                    <m:r>
                      <a:rPr lang="en-US" sz="2400" b="0" i="1" smtClean="0">
                        <a:latin typeface="Cambria Math" panose="02040503050406030204" pitchFamily="18" charset="0"/>
                      </a:rPr>
                      <m:t>𝐼</m:t>
                    </m:r>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𝐼</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𝐼</m:t>
                        </m:r>
                      </m:e>
                      <m:sub>
                        <m:r>
                          <a:rPr lang="en-US" sz="2400" b="0" i="1" smtClean="0">
                            <a:latin typeface="Cambria Math" panose="02040503050406030204" pitchFamily="18" charset="0"/>
                          </a:rPr>
                          <m:t>2</m:t>
                        </m:r>
                      </m:sub>
                    </m:sSub>
                    <m:r>
                      <a:rPr lang="en-US" sz="2400" b="0" i="1" smtClean="0">
                        <a:latin typeface="Cambria Math" panose="02040503050406030204" pitchFamily="18" charset="0"/>
                      </a:rPr>
                      <m:t>=</m:t>
                    </m:r>
                    <m:r>
                      <a:rPr lang="en-US" sz="2400" i="1">
                        <a:latin typeface="Cambria Math" panose="02040503050406030204" pitchFamily="18" charset="0"/>
                      </a:rPr>
                      <m:t>𝐶</m:t>
                    </m:r>
                    <m:f>
                      <m:fPr>
                        <m:ctrlPr>
                          <a:rPr lang="en-US" sz="2400" i="1">
                            <a:latin typeface="Cambria Math" panose="02040503050406030204" pitchFamily="18" charset="0"/>
                          </a:rPr>
                        </m:ctrlPr>
                      </m:fPr>
                      <m:num>
                        <m:r>
                          <a:rPr lang="en-US" sz="2400" i="1">
                            <a:latin typeface="Cambria Math" panose="02040503050406030204" pitchFamily="18" charset="0"/>
                          </a:rPr>
                          <m:t>𝑑</m:t>
                        </m:r>
                      </m:num>
                      <m:den>
                        <m:r>
                          <a:rPr lang="en-US" sz="2400" i="1">
                            <a:latin typeface="Cambria Math" panose="02040503050406030204" pitchFamily="18" charset="0"/>
                          </a:rPr>
                          <m:t>𝑑𝑡</m:t>
                        </m:r>
                      </m:den>
                    </m:f>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rPr>
                              <m:t>𝑒</m:t>
                            </m:r>
                          </m:e>
                          <m:sub>
                            <m:r>
                              <a:rPr lang="en-US" sz="2400" i="1">
                                <a:latin typeface="Cambria Math" panose="02040503050406030204" pitchFamily="18" charset="0"/>
                              </a:rPr>
                              <m:t>𝑖</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𝑒</m:t>
                            </m:r>
                          </m:e>
                          <m:sub>
                            <m:r>
                              <a:rPr lang="en-US" sz="2400" i="1">
                                <a:latin typeface="Cambria Math" panose="02040503050406030204" pitchFamily="18" charset="0"/>
                              </a:rPr>
                              <m:t>0</m:t>
                            </m:r>
                          </m:sub>
                        </m:sSub>
                      </m:e>
                    </m:d>
                    <m:r>
                      <a:rPr lang="en-US" sz="2400" b="0" i="1" smtClean="0">
                        <a:latin typeface="Cambria Math" panose="02040503050406030204" pitchFamily="18" charset="0"/>
                      </a:rPr>
                      <m:t>+</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𝑒</m:t>
                            </m:r>
                          </m:e>
                          <m:sub>
                            <m:r>
                              <a:rPr lang="en-US" sz="2400" i="1">
                                <a:latin typeface="Cambria Math" panose="02040503050406030204" pitchFamily="18" charset="0"/>
                              </a:rPr>
                              <m:t>𝑖</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𝑒</m:t>
                            </m:r>
                          </m:e>
                          <m:sub>
                            <m:r>
                              <a:rPr lang="en-US" sz="2400" i="1">
                                <a:latin typeface="Cambria Math" panose="02040503050406030204" pitchFamily="18" charset="0"/>
                              </a:rPr>
                              <m:t>0</m:t>
                            </m:r>
                          </m:sub>
                        </m:sSub>
                      </m:num>
                      <m:den>
                        <m:sSub>
                          <m:sSubPr>
                            <m:ctrlPr>
                              <a:rPr lang="en-US" sz="2400" i="1">
                                <a:latin typeface="Cambria Math" panose="02040503050406030204" pitchFamily="18" charset="0"/>
                              </a:rPr>
                            </m:ctrlPr>
                          </m:sSubPr>
                          <m:e>
                            <m:r>
                              <a:rPr lang="en-US" sz="2400" i="1">
                                <a:latin typeface="Cambria Math" panose="02040503050406030204" pitchFamily="18" charset="0"/>
                              </a:rPr>
                              <m:t>𝑅</m:t>
                            </m:r>
                          </m:e>
                          <m:sub>
                            <m:r>
                              <a:rPr lang="en-US" sz="2400" i="1">
                                <a:latin typeface="Cambria Math" panose="02040503050406030204" pitchFamily="18" charset="0"/>
                              </a:rPr>
                              <m:t>1</m:t>
                            </m:r>
                          </m:sub>
                        </m:sSub>
                      </m:den>
                    </m:f>
                  </m:oMath>
                </a14:m>
                <a:endParaRPr lang="en-US" sz="2400" dirty="0" smtClean="0"/>
              </a:p>
              <a:p>
                <a:r>
                  <a:rPr lang="en-US" sz="2400" dirty="0" smtClean="0"/>
                  <a:t>And </a:t>
                </a:r>
                <a14:m>
                  <m:oMath xmlns:m="http://schemas.openxmlformats.org/officeDocument/2006/math">
                    <m:r>
                      <a:rPr lang="en-US" sz="2400" b="0" i="1" smtClean="0">
                        <a:latin typeface="Cambria Math" panose="02040503050406030204" pitchFamily="18" charset="0"/>
                      </a:rPr>
                      <m:t>𝐼</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𝑒</m:t>
                            </m:r>
                          </m:e>
                          <m:sub>
                            <m:r>
                              <a:rPr lang="en-US" sz="2400" b="0" i="1" smtClean="0">
                                <a:latin typeface="Cambria Math" panose="02040503050406030204" pitchFamily="18" charset="0"/>
                              </a:rPr>
                              <m:t>0</m:t>
                            </m:r>
                          </m:sub>
                        </m:sSub>
                      </m:num>
                      <m:den>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𝑅</m:t>
                            </m:r>
                          </m:e>
                          <m:sub>
                            <m:r>
                              <a:rPr lang="en-US" sz="2400" b="0" i="1" smtClean="0">
                                <a:latin typeface="Cambria Math" panose="02040503050406030204" pitchFamily="18" charset="0"/>
                              </a:rPr>
                              <m:t>2</m:t>
                            </m:r>
                          </m:sub>
                        </m:sSub>
                      </m:den>
                    </m:f>
                  </m:oMath>
                </a14:m>
                <a:r>
                  <a:rPr lang="en-US" sz="2400" dirty="0" smtClean="0"/>
                  <a:t>, So, </a:t>
                </a:r>
                <a:endParaRPr lang="en-US" sz="2400" dirty="0"/>
              </a:p>
              <a:p>
                <a14:m>
                  <m:oMath xmlns:m="http://schemas.openxmlformats.org/officeDocument/2006/math">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𝑒</m:t>
                            </m:r>
                          </m:e>
                          <m:sub>
                            <m:r>
                              <a:rPr lang="en-US" sz="2400" i="1">
                                <a:latin typeface="Cambria Math" panose="02040503050406030204" pitchFamily="18" charset="0"/>
                              </a:rPr>
                              <m:t>0</m:t>
                            </m:r>
                          </m:sub>
                        </m:sSub>
                      </m:num>
                      <m:den>
                        <m:sSub>
                          <m:sSubPr>
                            <m:ctrlPr>
                              <a:rPr lang="en-US" sz="2400" i="1">
                                <a:latin typeface="Cambria Math" panose="02040503050406030204" pitchFamily="18" charset="0"/>
                              </a:rPr>
                            </m:ctrlPr>
                          </m:sSubPr>
                          <m:e>
                            <m:r>
                              <a:rPr lang="en-US" sz="2400" i="1">
                                <a:latin typeface="Cambria Math" panose="02040503050406030204" pitchFamily="18" charset="0"/>
                              </a:rPr>
                              <m:t>𝑅</m:t>
                            </m:r>
                          </m:e>
                          <m:sub>
                            <m:r>
                              <a:rPr lang="en-US" sz="2400" i="1">
                                <a:latin typeface="Cambria Math" panose="02040503050406030204" pitchFamily="18" charset="0"/>
                              </a:rPr>
                              <m:t>2</m:t>
                            </m:r>
                          </m:sub>
                        </m:sSub>
                      </m:den>
                    </m:f>
                    <m:r>
                      <a:rPr lang="en-US" sz="2400" i="1">
                        <a:latin typeface="Cambria Math" panose="02040503050406030204" pitchFamily="18" charset="0"/>
                      </a:rPr>
                      <m:t>=</m:t>
                    </m:r>
                    <m:r>
                      <a:rPr lang="en-US" sz="2400" i="1">
                        <a:latin typeface="Cambria Math" panose="02040503050406030204" pitchFamily="18" charset="0"/>
                      </a:rPr>
                      <m:t>𝐶</m:t>
                    </m:r>
                    <m:f>
                      <m:fPr>
                        <m:ctrlPr>
                          <a:rPr lang="en-US" sz="2400" i="1">
                            <a:latin typeface="Cambria Math" panose="02040503050406030204" pitchFamily="18" charset="0"/>
                          </a:rPr>
                        </m:ctrlPr>
                      </m:fPr>
                      <m:num>
                        <m:r>
                          <a:rPr lang="en-US" sz="2400" i="1">
                            <a:latin typeface="Cambria Math" panose="02040503050406030204" pitchFamily="18" charset="0"/>
                          </a:rPr>
                          <m:t>𝑑</m:t>
                        </m:r>
                      </m:num>
                      <m:den>
                        <m:r>
                          <a:rPr lang="en-US" sz="2400" i="1">
                            <a:latin typeface="Cambria Math" panose="02040503050406030204" pitchFamily="18" charset="0"/>
                          </a:rPr>
                          <m:t>𝑑𝑡</m:t>
                        </m:r>
                      </m:den>
                    </m:f>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rPr>
                              <m:t>𝑒</m:t>
                            </m:r>
                          </m:e>
                          <m:sub>
                            <m:r>
                              <a:rPr lang="en-US" sz="2400" i="1">
                                <a:latin typeface="Cambria Math" panose="02040503050406030204" pitchFamily="18" charset="0"/>
                              </a:rPr>
                              <m:t>𝑖</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𝑒</m:t>
                            </m:r>
                          </m:e>
                          <m:sub>
                            <m:r>
                              <a:rPr lang="en-US" sz="2400" i="1">
                                <a:latin typeface="Cambria Math" panose="02040503050406030204" pitchFamily="18" charset="0"/>
                              </a:rPr>
                              <m:t>0</m:t>
                            </m:r>
                          </m:sub>
                        </m:sSub>
                      </m:e>
                    </m:d>
                    <m:r>
                      <a:rPr lang="en-US" sz="2400" i="1">
                        <a:latin typeface="Cambria Math" panose="02040503050406030204" pitchFamily="18" charset="0"/>
                      </a:rPr>
                      <m:t>+</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𝑒</m:t>
                            </m:r>
                          </m:e>
                          <m:sub>
                            <m:r>
                              <a:rPr lang="en-US" sz="2400" i="1">
                                <a:latin typeface="Cambria Math" panose="02040503050406030204" pitchFamily="18" charset="0"/>
                              </a:rPr>
                              <m:t>𝑖</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𝑒</m:t>
                            </m:r>
                          </m:e>
                          <m:sub>
                            <m:r>
                              <a:rPr lang="en-US" sz="2400" i="1">
                                <a:latin typeface="Cambria Math" panose="02040503050406030204" pitchFamily="18" charset="0"/>
                              </a:rPr>
                              <m:t>0</m:t>
                            </m:r>
                          </m:sub>
                        </m:sSub>
                      </m:num>
                      <m:den>
                        <m:sSub>
                          <m:sSubPr>
                            <m:ctrlPr>
                              <a:rPr lang="en-US" sz="2400" i="1">
                                <a:latin typeface="Cambria Math" panose="02040503050406030204" pitchFamily="18" charset="0"/>
                              </a:rPr>
                            </m:ctrlPr>
                          </m:sSubPr>
                          <m:e>
                            <m:r>
                              <a:rPr lang="en-US" sz="2400" i="1">
                                <a:latin typeface="Cambria Math" panose="02040503050406030204" pitchFamily="18" charset="0"/>
                              </a:rPr>
                              <m:t>𝑅</m:t>
                            </m:r>
                          </m:e>
                          <m:sub>
                            <m:r>
                              <a:rPr lang="en-US" sz="2400" i="1">
                                <a:latin typeface="Cambria Math" panose="02040503050406030204" pitchFamily="18" charset="0"/>
                              </a:rPr>
                              <m:t>1</m:t>
                            </m:r>
                          </m:sub>
                        </m:sSub>
                      </m:den>
                    </m:f>
                  </m:oMath>
                </a14:m>
                <a:endParaRPr lang="en-US" sz="2400" dirty="0" smtClean="0"/>
              </a:p>
              <a:p>
                <a:endParaRPr lang="en-US" sz="24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689774" y="2396196"/>
                <a:ext cx="5155224" cy="4131212"/>
              </a:xfrm>
              <a:blipFill>
                <a:blip r:embed="rId2"/>
                <a:stretch>
                  <a:fillRect l="-1891" t="-885"/>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859083" y="2898751"/>
            <a:ext cx="5049566" cy="2507127"/>
          </a:xfrm>
          <a:prstGeom prst="rect">
            <a:avLst/>
          </a:prstGeom>
        </p:spPr>
      </p:pic>
      <p:sp>
        <p:nvSpPr>
          <p:cNvPr id="5" name="Footer Placeholder 4"/>
          <p:cNvSpPr>
            <a:spLocks noGrp="1"/>
          </p:cNvSpPr>
          <p:nvPr>
            <p:ph type="ftr" sz="quarter" idx="11"/>
          </p:nvPr>
        </p:nvSpPr>
        <p:spPr/>
        <p:txBody>
          <a:bodyPr/>
          <a:lstStyle/>
          <a:p>
            <a:r>
              <a:rPr lang="en-US" smtClean="0"/>
              <a:t>(c) Nafees Ahamad </a:t>
            </a:r>
            <a:endParaRPr lang="en-US"/>
          </a:p>
        </p:txBody>
      </p:sp>
    </p:spTree>
    <p:extLst>
      <p:ext uri="{BB962C8B-B14F-4D97-AF65-F5344CB8AC3E}">
        <p14:creationId xmlns:p14="http://schemas.microsoft.com/office/powerpoint/2010/main" val="248996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Feathered</Template>
  <TotalTime>1378</TotalTime>
  <Words>823</Words>
  <Application>Microsoft Office PowerPoint</Application>
  <PresentationFormat>Widescreen</PresentationFormat>
  <Paragraphs>136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Cambria Math</vt:lpstr>
      <vt:lpstr>Century Schoolbook</vt:lpstr>
      <vt:lpstr>Corbel</vt:lpstr>
      <vt:lpstr>Feathered</vt:lpstr>
      <vt:lpstr>Compensation Techniques</vt:lpstr>
      <vt:lpstr>Introduction    </vt:lpstr>
      <vt:lpstr>Need of Compensation </vt:lpstr>
      <vt:lpstr>Methods of Compensation </vt:lpstr>
      <vt:lpstr>Methods of Compensation  … </vt:lpstr>
      <vt:lpstr>Methods of Compensation  … </vt:lpstr>
      <vt:lpstr>Methods of Compensation  …</vt:lpstr>
      <vt:lpstr>Phase Lead Compensation </vt:lpstr>
      <vt:lpstr>Phase Lead Compensation… </vt:lpstr>
      <vt:lpstr>Phase Lead Compensation… </vt:lpstr>
      <vt:lpstr>Phase Lead Compensation… </vt:lpstr>
      <vt:lpstr>Phase Lead Compensation… </vt:lpstr>
      <vt:lpstr>Design steps of Phase Lead Compensation in frequency domain </vt:lpstr>
      <vt:lpstr>Design steps of Phase Lead Compensation in frequency domain …</vt:lpstr>
      <vt:lpstr>Design steps of Phase Lead Compensation in frequency domain …</vt:lpstr>
      <vt:lpstr>Effect of Phase Lead Compensation </vt:lpstr>
      <vt:lpstr>Advantages of Phase Lead Compensation </vt:lpstr>
      <vt:lpstr>Phase Lag Compensation</vt:lpstr>
      <vt:lpstr>Phase Lead-Lag Compensation</vt:lpstr>
      <vt:lpstr>Referecnes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Compensation Techniques</dc:title>
  <dc:creator>nafees ahamad</dc:creator>
  <cp:lastModifiedBy>nafees ahamad</cp:lastModifiedBy>
  <cp:revision>21</cp:revision>
  <dcterms:created xsi:type="dcterms:W3CDTF">2019-11-18T09:54:24Z</dcterms:created>
  <dcterms:modified xsi:type="dcterms:W3CDTF">2019-11-29T09:33:11Z</dcterms:modified>
</cp:coreProperties>
</file>