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33574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4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53385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9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945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283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D94FA4C-3220-4A4A-9775-13417C016815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2054E52-2A30-4C80-BAD5-400D9B6175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425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Control System and Transfer </a:t>
            </a:r>
            <a:r>
              <a:rPr lang="en-US" sz="6000" dirty="0"/>
              <a:t>F</a:t>
            </a:r>
            <a:r>
              <a:rPr lang="en-US" sz="6000" dirty="0" smtClean="0"/>
              <a:t>unction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By: Nafees Ahamad,</a:t>
            </a:r>
          </a:p>
          <a:p>
            <a:r>
              <a:rPr lang="en-US" dirty="0" smtClean="0"/>
              <a:t>AP, EECE, Dept. </a:t>
            </a:r>
          </a:p>
          <a:p>
            <a:r>
              <a:rPr lang="en-US" dirty="0" smtClean="0"/>
              <a:t>DIT University, Dehradun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Poles and Zeros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38671" y="1787267"/>
                <a:ext cx="4064000" cy="460426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Note:</a:t>
                </a:r>
              </a:p>
              <a:p>
                <a:r>
                  <a:rPr lang="en-US" dirty="0" smtClean="0"/>
                  <a:t>If poles and zeros are complex, they will be in conjugate </a:t>
                </a:r>
              </a:p>
              <a:p>
                <a:r>
                  <a:rPr lang="en-US" dirty="0" smtClean="0"/>
                  <a:t>No of poles = No of zeros </a:t>
                </a:r>
              </a:p>
              <a:p>
                <a:r>
                  <a:rPr lang="en-US" dirty="0" smtClean="0"/>
                  <a:t>In the above example, three zeros are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=∞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Transient behavior depends on poles and zeros </a:t>
                </a:r>
              </a:p>
              <a:p>
                <a:r>
                  <a:rPr lang="en-US" dirty="0" smtClean="0"/>
                  <a:t>Poles + Zeros + Gain Constant (K) completely define a system (differential equation)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8671" y="1787267"/>
                <a:ext cx="4064000" cy="4604266"/>
              </a:xfrm>
              <a:blipFill>
                <a:blip r:embed="rId2"/>
                <a:stretch>
                  <a:fillRect l="-1349" t="-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5092700" y="3975100"/>
            <a:ext cx="4241800" cy="0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5626100" y="3505200"/>
            <a:ext cx="4241800" cy="0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16999" y="4000500"/>
            <a:ext cx="44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l-GR" dirty="0" smtClean="0"/>
              <a:t>σ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47000" y="1384300"/>
            <a:ext cx="69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+j</a:t>
            </a:r>
            <a:r>
              <a:rPr lang="el-GR" dirty="0" smtClean="0"/>
              <a:t>ω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7620000" y="3873500"/>
            <a:ext cx="374649" cy="470932"/>
            <a:chOff x="7620000" y="3873500"/>
            <a:chExt cx="374649" cy="470932"/>
          </a:xfrm>
        </p:grpSpPr>
        <p:sp>
          <p:nvSpPr>
            <p:cNvPr id="7" name="Multiply 6"/>
            <p:cNvSpPr/>
            <p:nvPr/>
          </p:nvSpPr>
          <p:spPr>
            <a:xfrm>
              <a:off x="7620000" y="3873500"/>
              <a:ext cx="228600" cy="2286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59700" y="3975100"/>
              <a:ext cx="2349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67449" y="3848100"/>
            <a:ext cx="552451" cy="572532"/>
            <a:chOff x="6343649" y="3848100"/>
            <a:chExt cx="552451" cy="572532"/>
          </a:xfrm>
        </p:grpSpPr>
        <p:sp>
          <p:nvSpPr>
            <p:cNvPr id="8" name="Multiply 7"/>
            <p:cNvSpPr/>
            <p:nvPr/>
          </p:nvSpPr>
          <p:spPr>
            <a:xfrm>
              <a:off x="6426200" y="3848100"/>
              <a:ext cx="228600" cy="2286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3649" y="4051300"/>
              <a:ext cx="552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508625" y="3860800"/>
            <a:ext cx="466724" cy="585232"/>
            <a:chOff x="5635625" y="3860800"/>
            <a:chExt cx="466724" cy="585232"/>
          </a:xfrm>
        </p:grpSpPr>
        <p:sp>
          <p:nvSpPr>
            <p:cNvPr id="11" name="Multiply 10"/>
            <p:cNvSpPr/>
            <p:nvPr/>
          </p:nvSpPr>
          <p:spPr>
            <a:xfrm>
              <a:off x="5702300" y="3860800"/>
              <a:ext cx="228600" cy="2286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35625" y="4076700"/>
              <a:ext cx="4667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-5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42049" y="1987034"/>
            <a:ext cx="1079501" cy="369332"/>
            <a:chOff x="5816599" y="3765034"/>
            <a:chExt cx="1079501" cy="369332"/>
          </a:xfrm>
        </p:grpSpPr>
        <p:sp>
          <p:nvSpPr>
            <p:cNvPr id="19" name="Multiply 18"/>
            <p:cNvSpPr/>
            <p:nvPr/>
          </p:nvSpPr>
          <p:spPr>
            <a:xfrm>
              <a:off x="6426200" y="3848100"/>
              <a:ext cx="228600" cy="2286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16599" y="3765034"/>
              <a:ext cx="10795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-2+j4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2049" y="5199102"/>
            <a:ext cx="1079501" cy="369332"/>
            <a:chOff x="5816599" y="3765034"/>
            <a:chExt cx="1079501" cy="369332"/>
          </a:xfrm>
        </p:grpSpPr>
        <p:sp>
          <p:nvSpPr>
            <p:cNvPr id="23" name="Multiply 22"/>
            <p:cNvSpPr/>
            <p:nvPr/>
          </p:nvSpPr>
          <p:spPr>
            <a:xfrm>
              <a:off x="6426200" y="3848100"/>
              <a:ext cx="228600" cy="2286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16599" y="3765034"/>
              <a:ext cx="10795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-2-j4</a:t>
              </a:r>
              <a:endParaRPr lang="en-US" dirty="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6965950" y="2171700"/>
            <a:ext cx="0" cy="322476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965950" y="1999734"/>
            <a:ext cx="1351420" cy="369332"/>
            <a:chOff x="6965950" y="1999734"/>
            <a:chExt cx="1351420" cy="369332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965950" y="2171700"/>
              <a:ext cx="7810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7810500" y="1999734"/>
              <a:ext cx="5068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+j4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978650" y="5213687"/>
            <a:ext cx="1243292" cy="369332"/>
            <a:chOff x="6978650" y="5213687"/>
            <a:chExt cx="1243292" cy="36933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978650" y="5383768"/>
              <a:ext cx="7810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7792016" y="5213687"/>
              <a:ext cx="429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j4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864350" y="3542269"/>
            <a:ext cx="641351" cy="526811"/>
            <a:chOff x="6864350" y="3542269"/>
            <a:chExt cx="641351" cy="526811"/>
          </a:xfrm>
        </p:grpSpPr>
        <p:sp>
          <p:nvSpPr>
            <p:cNvPr id="34" name="Oval 33"/>
            <p:cNvSpPr/>
            <p:nvPr/>
          </p:nvSpPr>
          <p:spPr>
            <a:xfrm>
              <a:off x="6864350" y="3886200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53250" y="3542269"/>
              <a:ext cx="552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1050" y="3554968"/>
            <a:ext cx="552451" cy="501412"/>
            <a:chOff x="6762750" y="3567668"/>
            <a:chExt cx="552451" cy="501412"/>
          </a:xfrm>
        </p:grpSpPr>
        <p:sp>
          <p:nvSpPr>
            <p:cNvPr id="38" name="Oval 37"/>
            <p:cNvSpPr/>
            <p:nvPr/>
          </p:nvSpPr>
          <p:spPr>
            <a:xfrm>
              <a:off x="6864350" y="3886200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62750" y="3567668"/>
              <a:ext cx="552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634163" y="5715853"/>
            <a:ext cx="225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Pole-Zero Diagram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1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 </a:t>
            </a:r>
            <a:endParaRPr lang="en-US" dirty="0"/>
          </a:p>
        </p:txBody>
      </p:sp>
      <p:pic>
        <p:nvPicPr>
          <p:cNvPr id="2050" name="Picture 2" descr="http://www.golfian.com/wp-content/uploads/2016/05/Nature-And-Environment-Quotes-0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176" y="1968499"/>
            <a:ext cx="5930047" cy="444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Loop Control System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417127"/>
            <a:ext cx="9601200" cy="415636"/>
          </a:xfrm>
        </p:spPr>
        <p:txBody>
          <a:bodyPr/>
          <a:lstStyle/>
          <a:p>
            <a:r>
              <a:rPr lang="en-US" dirty="0" smtClean="0"/>
              <a:t>Faithfulness of an open loop control system depends on the accuracy of the input 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22073" y="2618509"/>
            <a:ext cx="6336642" cy="1052946"/>
            <a:chOff x="3422073" y="2618509"/>
            <a:chExt cx="6336642" cy="1052946"/>
          </a:xfrm>
        </p:grpSpPr>
        <p:sp>
          <p:nvSpPr>
            <p:cNvPr id="4" name="Rectangle 3"/>
            <p:cNvSpPr/>
            <p:nvPr/>
          </p:nvSpPr>
          <p:spPr>
            <a:xfrm>
              <a:off x="5250873" y="2618509"/>
              <a:ext cx="2258291" cy="10529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Control System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422073" y="3138801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495095" y="3144982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22073" y="2691992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Input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92376" y="2707607"/>
              <a:ext cx="11663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Output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59339" y="3258984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r(t)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02751" y="3243514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c(t)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644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Loop Control System</a:t>
            </a:r>
            <a:br>
              <a:rPr lang="en-US" dirty="0" smtClean="0"/>
            </a:br>
            <a:r>
              <a:rPr lang="en-US" dirty="0" smtClean="0"/>
              <a:t>(Feedback Control System)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417126"/>
            <a:ext cx="9817100" cy="1267052"/>
          </a:xfrm>
        </p:spPr>
        <p:txBody>
          <a:bodyPr>
            <a:normAutofit/>
          </a:bodyPr>
          <a:lstStyle/>
          <a:p>
            <a:r>
              <a:rPr lang="en-US" dirty="0" smtClean="0"/>
              <a:t>The control action is actuated by an error signal e(t).</a:t>
            </a:r>
          </a:p>
          <a:p>
            <a:r>
              <a:rPr lang="en-US" dirty="0" smtClean="0"/>
              <a:t>A control system without involving human intervention for normal operation is called automatic control system. 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514653" y="2618509"/>
            <a:ext cx="7244062" cy="2145534"/>
            <a:chOff x="2514653" y="2618509"/>
            <a:chExt cx="7244062" cy="2145534"/>
          </a:xfrm>
        </p:grpSpPr>
        <p:sp>
          <p:nvSpPr>
            <p:cNvPr id="4" name="Rectangle 3"/>
            <p:cNvSpPr/>
            <p:nvPr/>
          </p:nvSpPr>
          <p:spPr>
            <a:xfrm>
              <a:off x="5250873" y="2618509"/>
              <a:ext cx="2258291" cy="105294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Control System </a:t>
              </a:r>
              <a:endParaRPr lang="en-US" sz="20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995223" y="3195073"/>
              <a:ext cx="12486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495095" y="3144982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132601" y="2707607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Error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92376" y="2707607"/>
              <a:ext cx="11663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Output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32601" y="3194248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e(t)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02751" y="3243514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c(t)</a:t>
              </a:r>
              <a:endParaRPr lang="en-US" sz="2000" dirty="0"/>
            </a:p>
          </p:txBody>
        </p:sp>
        <p:sp>
          <p:nvSpPr>
            <p:cNvPr id="6" name="Flowchart: Summing Junction 5"/>
            <p:cNvSpPr/>
            <p:nvPr/>
          </p:nvSpPr>
          <p:spPr>
            <a:xfrm>
              <a:off x="3446583" y="2883875"/>
              <a:ext cx="548640" cy="548640"/>
            </a:xfrm>
            <a:prstGeom prst="flowChartSummingJuncti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532183" y="3161638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endCxn id="21" idx="3"/>
            </p:cNvCxnSpPr>
            <p:nvPr/>
          </p:nvCxnSpPr>
          <p:spPr>
            <a:xfrm rot="5400000">
              <a:off x="7435722" y="3217570"/>
              <a:ext cx="1269743" cy="1150995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236804" y="4091835"/>
              <a:ext cx="2258291" cy="67220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Feedback System </a:t>
              </a:r>
              <a:endParaRPr lang="en-US" sz="2000" dirty="0"/>
            </a:p>
          </p:txBody>
        </p:sp>
        <p:cxnSp>
          <p:nvCxnSpPr>
            <p:cNvPr id="26" name="Elbow Connector 25"/>
            <p:cNvCxnSpPr>
              <a:stCxn id="21" idx="1"/>
              <a:endCxn id="6" idx="4"/>
            </p:cNvCxnSpPr>
            <p:nvPr/>
          </p:nvCxnSpPr>
          <p:spPr>
            <a:xfrm rot="10800000">
              <a:off x="3720904" y="3432515"/>
              <a:ext cx="1515901" cy="995424"/>
            </a:xfrm>
            <a:prstGeom prst="bentConnector2">
              <a:avLst/>
            </a:prstGeom>
            <a:ln w="38100" cap="sq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514653" y="2683820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Input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19456" y="3197490"/>
              <a:ext cx="745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r(t)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7679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Example 1: </a:t>
            </a:r>
            <a:r>
              <a:rPr lang="en-US" sz="2400" dirty="0" smtClean="0"/>
              <a:t>Determine V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(s)/V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(s) of the following circuit.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175" y="2943522"/>
            <a:ext cx="5125325" cy="226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Function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930400" y="1753260"/>
                <a:ext cx="2781300" cy="1268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/>
                </a:r>
                <a:b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𝑅𝑖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400" y="1753260"/>
                <a:ext cx="2781300" cy="12686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82700" y="2743860"/>
                <a:ext cx="2781300" cy="787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/>
                </a:r>
                <a:b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𝑅𝑖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700" y="2743860"/>
                <a:ext cx="2781300" cy="7876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>
            <a:off x="4622800" y="2171700"/>
            <a:ext cx="419100" cy="1359812"/>
          </a:xfrm>
          <a:prstGeom prst="rightBrace">
            <a:avLst>
              <a:gd name="adj1" fmla="val 8333"/>
              <a:gd name="adj2" fmla="val 5280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876800" y="2143720"/>
            <a:ext cx="1879600" cy="707886"/>
            <a:chOff x="4876800" y="2143720"/>
            <a:chExt cx="1879600" cy="70788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5156200" y="2851606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876800" y="2143720"/>
              <a:ext cx="187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Laplace Transform 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965950" y="1781203"/>
                <a:ext cx="2781300" cy="10481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/>
                </a:r>
                <a:b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𝑅𝐼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950" y="1781203"/>
                <a:ext cx="2781300" cy="10481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489700" y="2510364"/>
                <a:ext cx="2781300" cy="787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/>
                </a:r>
                <a:b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𝑅𝐼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700" y="2510364"/>
                <a:ext cx="2781300" cy="7876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Brace 26"/>
          <p:cNvSpPr/>
          <p:nvPr/>
        </p:nvSpPr>
        <p:spPr>
          <a:xfrm>
            <a:off x="9537700" y="2143720"/>
            <a:ext cx="419100" cy="1359812"/>
          </a:xfrm>
          <a:prstGeom prst="rightBrace">
            <a:avLst>
              <a:gd name="adj1" fmla="val 8333"/>
              <a:gd name="adj2" fmla="val 5280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537700" y="2171700"/>
                <a:ext cx="2781300" cy="1330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/>
                </a:r>
                <a:b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𝐶𝑠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700" y="2171700"/>
                <a:ext cx="2781300" cy="13303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23180" y="4241044"/>
                <a:ext cx="4627870" cy="690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Mangal" panose="02040503050203030202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𝑜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𝑠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400" dirty="0" smtClean="0"/>
                  <a:t> is known as transfer function </a:t>
                </a:r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180" y="4241044"/>
                <a:ext cx="4627870" cy="690830"/>
              </a:xfrm>
              <a:prstGeom prst="rect">
                <a:avLst/>
              </a:prstGeom>
              <a:blipFill>
                <a:blip r:embed="rId7"/>
                <a:stretch>
                  <a:fillRect r="-1054" b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64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24" grpId="0"/>
      <p:bldP spid="25" grpId="0"/>
      <p:bldP spid="27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Function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647700"/>
          </a:xfrm>
        </p:spPr>
        <p:txBody>
          <a:bodyPr/>
          <a:lstStyle/>
          <a:p>
            <a:r>
              <a:rPr lang="en-US" sz="2400" dirty="0">
                <a:solidFill>
                  <a:srgbClr val="00B050"/>
                </a:solidFill>
              </a:rPr>
              <a:t>Example </a:t>
            </a:r>
            <a:r>
              <a:rPr lang="en-US" sz="2400" dirty="0" smtClean="0">
                <a:solidFill>
                  <a:srgbClr val="00B050"/>
                </a:solidFill>
              </a:rPr>
              <a:t>2: </a:t>
            </a:r>
            <a:r>
              <a:rPr lang="en-US" sz="2400" dirty="0"/>
              <a:t>Determine Vo(s)/V</a:t>
            </a:r>
            <a:r>
              <a:rPr lang="en-US" sz="2400" baseline="-25000" dirty="0"/>
              <a:t>i</a:t>
            </a:r>
            <a:r>
              <a:rPr lang="en-US" sz="2400" dirty="0"/>
              <a:t>(s) of the following circuit.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019" y="3048000"/>
            <a:ext cx="5534881" cy="229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7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Function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930400" y="1753260"/>
                <a:ext cx="3829050" cy="1268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/>
                </a:r>
                <a:b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400" y="1753260"/>
                <a:ext cx="3829050" cy="12686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82700" y="2743860"/>
                <a:ext cx="4476750" cy="1268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/>
                </a:r>
                <a:b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700" y="2743860"/>
                <a:ext cx="4476750" cy="12686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>
            <a:off x="6318250" y="2387600"/>
            <a:ext cx="419100" cy="1359812"/>
          </a:xfrm>
          <a:prstGeom prst="rightBrace">
            <a:avLst>
              <a:gd name="adj1" fmla="val 8333"/>
              <a:gd name="adj2" fmla="val 5280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37350" y="2209800"/>
                <a:ext cx="2781300" cy="14812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/>
                </a:r>
                <a:br>
                  <a:rPr lang="en-US" dirty="0" smtClean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𝐶𝑠</m:t>
                              </m:r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cs typeface="Mangal" panose="02040503050203030202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Mangal" panose="02040503050203030202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Mangal" panose="02040503050203030202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Mangal" panose="02040503050203030202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Mangal" panose="02040503050203030202" pitchFamily="18" charset="0"/>
                                </a:rPr>
                                <m:t>𝐶𝑠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350" y="2209800"/>
                <a:ext cx="2781300" cy="14812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68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09908" y="2097136"/>
                <a:ext cx="2260991" cy="580398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9908" y="2097136"/>
                <a:ext cx="2260991" cy="580398"/>
              </a:xfrm>
              <a:blipFill>
                <a:blip r:embed="rId2"/>
                <a:stretch>
                  <a:fillRect b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695779" y="2051566"/>
            <a:ext cx="3971732" cy="826023"/>
            <a:chOff x="3422073" y="2567823"/>
            <a:chExt cx="6126266" cy="1340449"/>
          </a:xfrm>
        </p:grpSpPr>
        <p:sp>
          <p:nvSpPr>
            <p:cNvPr id="5" name="Rectangle 4"/>
            <p:cNvSpPr/>
            <p:nvPr/>
          </p:nvSpPr>
          <p:spPr>
            <a:xfrm>
              <a:off x="5250873" y="2618509"/>
              <a:ext cx="2258291" cy="10529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System g(t)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422073" y="3138801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495095" y="3144982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490702" y="2567823"/>
              <a:ext cx="1380540" cy="64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Input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747049" y="2585273"/>
              <a:ext cx="1801290" cy="64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Output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59337" y="3258984"/>
              <a:ext cx="1243273" cy="64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r(t)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57426" y="3243515"/>
              <a:ext cx="900181" cy="64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c(t)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209908" y="4201261"/>
                <a:ext cx="2413391" cy="5803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908" y="4201261"/>
                <a:ext cx="2413391" cy="580398"/>
              </a:xfrm>
              <a:prstGeom prst="rect">
                <a:avLst/>
              </a:prstGeom>
              <a:blipFill>
                <a:blip r:embed="rId3"/>
                <a:stretch>
                  <a:fillRect l="-3535" b="-1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695779" y="4155691"/>
            <a:ext cx="3971732" cy="826023"/>
            <a:chOff x="3422073" y="2567823"/>
            <a:chExt cx="6126266" cy="1340449"/>
          </a:xfrm>
        </p:grpSpPr>
        <p:sp>
          <p:nvSpPr>
            <p:cNvPr id="14" name="Rectangle 13"/>
            <p:cNvSpPr/>
            <p:nvPr/>
          </p:nvSpPr>
          <p:spPr>
            <a:xfrm>
              <a:off x="5250873" y="2618509"/>
              <a:ext cx="2258291" cy="10529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</a:rPr>
                <a:t>System </a:t>
              </a:r>
              <a:r>
                <a:rPr lang="en-US" sz="2000" smtClean="0">
                  <a:solidFill>
                    <a:schemeClr val="tx1"/>
                  </a:solidFill>
                </a:rPr>
                <a:t>G(s)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422073" y="3138801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495095" y="3144982"/>
              <a:ext cx="1828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490702" y="2567823"/>
              <a:ext cx="1380540" cy="64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Input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47049" y="2585273"/>
              <a:ext cx="1801290" cy="64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Output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59337" y="3258984"/>
              <a:ext cx="1243273" cy="64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R(s)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57425" y="3243514"/>
              <a:ext cx="1076483" cy="64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C(s)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1695779" y="3292628"/>
                <a:ext cx="4902590" cy="5803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𝑡𝑒𝑟𝑚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𝐿𝑎𝑝𝑙𝑎𝑐𝑒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𝑡𝑟𝑎𝑛𝑠𝑓𝑜𝑟𝑚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779" y="3292628"/>
                <a:ext cx="4902590" cy="580398"/>
              </a:xfrm>
              <a:prstGeom prst="rect">
                <a:avLst/>
              </a:prstGeom>
              <a:blipFill>
                <a:blip r:embed="rId4"/>
                <a:stretch>
                  <a:fillRect l="-1741" t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1695778" y="5201072"/>
                <a:ext cx="10305722" cy="15553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84048" indent="-384048" algn="l" defTabSz="914400" rtl="0" eaLnBrk="1" latinLnBrk="0" hangingPunct="1">
                  <a:lnSpc>
                    <a:spcPct val="94000"/>
                  </a:lnSpc>
                  <a:spcBef>
                    <a:spcPts val="10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20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20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1371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8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828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8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22860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27432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6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32004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36576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–"/>
                  <a:defRPr sz="1400" i="1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4114800" indent="-384048" algn="l" defTabSz="914400" rtl="0" eaLnBrk="1" latinLnBrk="0" hangingPunct="1">
                  <a:lnSpc>
                    <a:spcPct val="94000"/>
                  </a:lnSpc>
                  <a:spcBef>
                    <a:spcPts val="500"/>
                  </a:spcBef>
                  <a:spcAft>
                    <a:spcPts val="200"/>
                  </a:spcAft>
                  <a:buFont typeface="Franklin Gothic Book" panose="020B0503020102020204" pitchFamily="34" charset="0"/>
                  <a:buChar char="■"/>
                  <a:defRPr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S</a:t>
                </a:r>
                <a:r>
                  <a:rPr lang="en-US" sz="2400" dirty="0" smtClean="0"/>
                  <a:t>o, </a:t>
                </a:r>
                <a:r>
                  <a:rPr lang="en-US" sz="2400" dirty="0"/>
                  <a:t>T</a:t>
                </a:r>
                <a:r>
                  <a:rPr lang="en-US" sz="2400" dirty="0" smtClean="0"/>
                  <a:t>ranfer function, 		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𝑖𝑛𝑖𝑡𝑖𝑎𝑙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𝑐𝑜𝑛𝑑𝑖𝑡𝑖𝑜𝑛𝑠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778" y="5201072"/>
                <a:ext cx="10305722" cy="1555328"/>
              </a:xfrm>
              <a:prstGeom prst="rect">
                <a:avLst/>
              </a:prstGeom>
              <a:blipFill>
                <a:blip r:embed="rId5"/>
                <a:stretch>
                  <a:fillRect l="-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37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Poles and Zeros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Let a transfer function is given as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+2)(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+4)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+3)(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+5)(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4)(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4)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Poles:	s = 0, -3, -5, -2+j4, -2-j4	(5 poles)</a:t>
                </a:r>
              </a:p>
              <a:p>
                <a:r>
                  <a:rPr lang="en-US" sz="2400" dirty="0" smtClean="0"/>
                  <a:t>Zeros:	s = -2, -4			(2 zeros)</a:t>
                </a:r>
              </a:p>
              <a:p>
                <a:r>
                  <a:rPr lang="en-US" sz="2400" dirty="0" smtClean="0"/>
                  <a:t>7 is known as gain factor denoted by K.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1318</TotalTime>
  <Words>257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Cambria Math</vt:lpstr>
      <vt:lpstr>Franklin Gothic Book</vt:lpstr>
      <vt:lpstr>Mangal</vt:lpstr>
      <vt:lpstr>Crop</vt:lpstr>
      <vt:lpstr>Control System and Transfer Function </vt:lpstr>
      <vt:lpstr>Open Loop Control System  </vt:lpstr>
      <vt:lpstr>Closed Loop Control System (Feedback Control System)  </vt:lpstr>
      <vt:lpstr>Transfer Function </vt:lpstr>
      <vt:lpstr>Transfer Function …</vt:lpstr>
      <vt:lpstr>Transfer Function …</vt:lpstr>
      <vt:lpstr>Transfer Function …</vt:lpstr>
      <vt:lpstr>Transfer Function </vt:lpstr>
      <vt:lpstr>Poles and Zeros </vt:lpstr>
      <vt:lpstr>Poles and Zeros …</vt:lpstr>
      <vt:lpstr> 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System and Transfer Function </dc:title>
  <dc:creator>nafees ahamad</dc:creator>
  <cp:lastModifiedBy>nafees ahamad</cp:lastModifiedBy>
  <cp:revision>21</cp:revision>
  <dcterms:created xsi:type="dcterms:W3CDTF">2019-07-29T06:12:28Z</dcterms:created>
  <dcterms:modified xsi:type="dcterms:W3CDTF">2019-07-30T10:41:24Z</dcterms:modified>
</cp:coreProperties>
</file>