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94FA4C-3220-4A4A-9775-13417C01681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054E52-2A30-4C80-BAD5-400D9B61753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33574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FA4C-3220-4A4A-9775-13417C01681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E52-2A30-4C80-BAD5-400D9B61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1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FA4C-3220-4A4A-9775-13417C01681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E52-2A30-4C80-BAD5-400D9B61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4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FA4C-3220-4A4A-9775-13417C01681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E52-2A30-4C80-BAD5-400D9B61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94FA4C-3220-4A4A-9775-13417C01681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054E52-2A30-4C80-BAD5-400D9B6175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53385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FA4C-3220-4A4A-9775-13417C01681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E52-2A30-4C80-BAD5-400D9B61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FA4C-3220-4A4A-9775-13417C01681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E52-2A30-4C80-BAD5-400D9B61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8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FA4C-3220-4A4A-9775-13417C01681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E52-2A30-4C80-BAD5-400D9B61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9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FA4C-3220-4A4A-9775-13417C01681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E52-2A30-4C80-BAD5-400D9B61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94FA4C-3220-4A4A-9775-13417C01681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054E52-2A30-4C80-BAD5-400D9B6175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945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94FA4C-3220-4A4A-9775-13417C01681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054E52-2A30-4C80-BAD5-400D9B6175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283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D94FA4C-3220-4A4A-9775-13417C01681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2054E52-2A30-4C80-BAD5-400D9B6175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425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Block Diagrams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By: Nafees Ahamad,</a:t>
            </a:r>
          </a:p>
          <a:p>
            <a:r>
              <a:rPr lang="en-US" dirty="0" smtClean="0"/>
              <a:t>AP, EECE, Dept. </a:t>
            </a:r>
          </a:p>
          <a:p>
            <a:r>
              <a:rPr lang="en-US" dirty="0" smtClean="0"/>
              <a:t>DIT University, 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Connection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8700" y="2129909"/>
                <a:ext cx="5143500" cy="35814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Negative feedback connection </a:t>
                </a:r>
              </a:p>
              <a:p>
                <a:r>
                  <a:rPr lang="en-US" sz="2400" dirty="0" smtClean="0"/>
                  <a:t>E(s)=X(s)−H(s)Y(s)</a:t>
                </a:r>
              </a:p>
              <a:p>
                <a:r>
                  <a:rPr lang="en-US" sz="2400" dirty="0"/>
                  <a:t>Y(s)=E(s)G(s</a:t>
                </a:r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/>
                  <a:t>Substitute E(s) </a:t>
                </a:r>
                <a:r>
                  <a:rPr lang="en-US" sz="2400" dirty="0"/>
                  <a:t>value in the above equation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Y(s)={X(s)−H(s)Y(s)}G(s</a:t>
                </a:r>
                <a:r>
                  <a:rPr lang="en-US" sz="2400" dirty="0" smtClean="0"/>
                  <a:t>)}</a:t>
                </a:r>
              </a:p>
              <a:p>
                <a:r>
                  <a:rPr lang="en-US" sz="2400" dirty="0"/>
                  <a:t>Y(s){1+G(s)H(s)}=X(s)G(s</a:t>
                </a:r>
                <a:r>
                  <a:rPr lang="en-US" sz="2400" dirty="0" smtClean="0"/>
                  <a:t>)}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700" y="2129909"/>
                <a:ext cx="5143500" cy="3581400"/>
              </a:xfrm>
              <a:blipFill>
                <a:blip r:embed="rId2"/>
                <a:stretch>
                  <a:fillRect l="-1659" t="-1871" b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2314575"/>
            <a:ext cx="4457700" cy="1762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850" y="4705350"/>
            <a:ext cx="3429000" cy="9525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8166100" y="4219575"/>
            <a:ext cx="292100" cy="390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72129" y="5772060"/>
            <a:ext cx="5778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What about Positive feedback connection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0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Diagram Algebra for Summing Points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 are two possibilities of shifting summing points with respect to </a:t>
            </a:r>
            <a:r>
              <a:rPr lang="en-US" sz="2400" dirty="0" smtClean="0"/>
              <a:t>blocks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Shifting summing point after the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Shifting summing point before the block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69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summing point after the block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25" y="3221723"/>
            <a:ext cx="4092575" cy="132895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6200000">
            <a:off x="5461000" y="3657600"/>
            <a:ext cx="4191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2599928"/>
            <a:ext cx="4114800" cy="23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summing point before the block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" y="3078884"/>
            <a:ext cx="4175125" cy="142961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5435600" y="3565091"/>
            <a:ext cx="4191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50" y="2389100"/>
            <a:ext cx="4184650" cy="23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Diagram Algebra for Take-off Points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two possibilities of shifting the take-off points with respect to blocks 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Shifting take-off point after the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Shifting take-off point before the block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take-off point after the block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963862"/>
            <a:ext cx="3762375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775" y="2552700"/>
            <a:ext cx="3219450" cy="2514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6200000">
            <a:off x="5435600" y="3565091"/>
            <a:ext cx="4191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Take-off Point Before the Block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03550"/>
            <a:ext cx="32766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736850"/>
            <a:ext cx="3762375" cy="20955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6200000">
            <a:off x="5200650" y="3556000"/>
            <a:ext cx="4191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Diagram Reduction Rules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Follow these rules for simplifying (reducing) the block diagram, which is having many blocks, summing points and take-off points</a:t>
            </a:r>
            <a:r>
              <a:rPr lang="en-US" dirty="0" smtClean="0"/>
              <a:t>.</a:t>
            </a:r>
          </a:p>
          <a:p>
            <a:r>
              <a:rPr lang="en-US" b="1" dirty="0"/>
              <a:t>Rule 1</a:t>
            </a:r>
            <a:r>
              <a:rPr lang="en-US" dirty="0"/>
              <a:t> − Check for the blocks connected in series and simplify.</a:t>
            </a:r>
          </a:p>
          <a:p>
            <a:r>
              <a:rPr lang="en-US" b="1" dirty="0"/>
              <a:t>Rule 2</a:t>
            </a:r>
            <a:r>
              <a:rPr lang="en-US" dirty="0"/>
              <a:t> − Check for the blocks connected in parallel and simplify.</a:t>
            </a:r>
          </a:p>
          <a:p>
            <a:r>
              <a:rPr lang="en-US" b="1" dirty="0"/>
              <a:t>Rule 3</a:t>
            </a:r>
            <a:r>
              <a:rPr lang="en-US" dirty="0"/>
              <a:t> − Check for the blocks connected in feedback loop and simplify.</a:t>
            </a:r>
          </a:p>
          <a:p>
            <a:r>
              <a:rPr lang="en-US" b="1" dirty="0"/>
              <a:t>Rule 4</a:t>
            </a:r>
            <a:r>
              <a:rPr lang="en-US" dirty="0"/>
              <a:t> − If there is difficulty with take-off point while simplifying, shift it towards right.</a:t>
            </a:r>
          </a:p>
          <a:p>
            <a:r>
              <a:rPr lang="en-US" b="1" dirty="0"/>
              <a:t>Rule 5</a:t>
            </a:r>
            <a:r>
              <a:rPr lang="en-US" dirty="0"/>
              <a:t> − If there is difficulty with summing point while simplifying, shift it towards left.</a:t>
            </a:r>
          </a:p>
          <a:p>
            <a:r>
              <a:rPr lang="en-US" b="1" dirty="0"/>
              <a:t>Rule 6</a:t>
            </a:r>
            <a:r>
              <a:rPr lang="en-US" dirty="0"/>
              <a:t> − Repeat the above steps till you get the simplified form, i.e., single block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312400" cy="673100"/>
          </a:xfrm>
        </p:spPr>
        <p:txBody>
          <a:bodyPr>
            <a:noAutofit/>
          </a:bodyPr>
          <a:lstStyle/>
          <a:p>
            <a:r>
              <a:rPr lang="en-US" sz="2400" dirty="0"/>
              <a:t>Consider the block diagram shown in the following figure. Let us simplify (reduce) this block diagram using the block diagram reduction rules.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879" y="3189555"/>
            <a:ext cx="7715882" cy="33659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62511" y="4403188"/>
            <a:ext cx="1561514" cy="984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0474" y="4087906"/>
            <a:ext cx="115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Series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10289" y="3781864"/>
            <a:ext cx="1814733" cy="1606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52972" y="5387926"/>
            <a:ext cx="1340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Parallel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614074" cy="8370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1: </a:t>
            </a:r>
            <a:r>
              <a:rPr lang="en-US" sz="2400" dirty="0"/>
              <a:t>Use Rule 1 for </a:t>
            </a:r>
            <a:r>
              <a:rPr lang="en-US" sz="2400" dirty="0" smtClean="0"/>
              <a:t>blocks G1 and G2. </a:t>
            </a:r>
            <a:r>
              <a:rPr lang="en-US" sz="2400" dirty="0"/>
              <a:t>Use Rule 2 for </a:t>
            </a:r>
            <a:r>
              <a:rPr lang="en-US" sz="2400" dirty="0" smtClean="0"/>
              <a:t>blocks G3 and G4. </a:t>
            </a:r>
            <a:r>
              <a:rPr lang="en-US" sz="2400" dirty="0"/>
              <a:t>The modified block diagram is shown in the following figure.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69" y="3237328"/>
            <a:ext cx="7307956" cy="3205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82683" y="4037134"/>
            <a:ext cx="2433711" cy="1927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6043" y="3637024"/>
            <a:ext cx="1340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Feedback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8510954" y="4389119"/>
            <a:ext cx="914400" cy="717453"/>
          </a:xfrm>
          <a:prstGeom prst="arc">
            <a:avLst>
              <a:gd name="adj1" fmla="val 10536078"/>
              <a:gd name="adj2" fmla="val 120567"/>
            </a:avLst>
          </a:prstGeom>
          <a:ln w="2540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95361" y="3963395"/>
            <a:ext cx="829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Shift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Block diagrams consist of a single block or a combination of blocks. These are used to represent the control systems in pictorial form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Basic Elements of Block Diagram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7" y="3622675"/>
            <a:ext cx="50768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74" y="2286000"/>
            <a:ext cx="11179126" cy="794825"/>
          </a:xfrm>
        </p:spPr>
        <p:txBody>
          <a:bodyPr>
            <a:noAutofit/>
          </a:bodyPr>
          <a:lstStyle/>
          <a:p>
            <a:r>
              <a:rPr lang="en-US" sz="2400" b="1" dirty="0"/>
              <a:t>Step 2</a:t>
            </a:r>
            <a:r>
              <a:rPr lang="en-US" sz="2400" dirty="0"/>
              <a:t> − Use Rule 3 for blocks </a:t>
            </a:r>
            <a:r>
              <a:rPr lang="en-US" sz="2400" dirty="0" smtClean="0"/>
              <a:t>G1G2 and H1. </a:t>
            </a:r>
            <a:r>
              <a:rPr lang="en-US" sz="2400" dirty="0"/>
              <a:t>Use Rule 4 for shifting take-off point after the </a:t>
            </a:r>
            <a:r>
              <a:rPr lang="en-US" sz="2400" dirty="0" smtClean="0"/>
              <a:t>block G5. </a:t>
            </a:r>
            <a:r>
              <a:rPr lang="en-US" sz="2400" dirty="0"/>
              <a:t>The modified block diagram is shown in the following figure.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61" y="3080825"/>
            <a:ext cx="7566329" cy="34747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090117" y="4190932"/>
            <a:ext cx="2377440" cy="984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77908" y="3790822"/>
            <a:ext cx="115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Series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710418"/>
          </a:xfrm>
        </p:spPr>
        <p:txBody>
          <a:bodyPr>
            <a:noAutofit/>
          </a:bodyPr>
          <a:lstStyle/>
          <a:p>
            <a:r>
              <a:rPr lang="en-US" sz="2400" b="1" dirty="0"/>
              <a:t>Step 3</a:t>
            </a:r>
            <a:r>
              <a:rPr lang="en-US" sz="2400" dirty="0"/>
              <a:t> − Use Rule 1 for </a:t>
            </a:r>
            <a:r>
              <a:rPr lang="en-US" sz="2400" dirty="0" smtClean="0"/>
              <a:t>blocks (G3+G4) and G5. </a:t>
            </a:r>
            <a:r>
              <a:rPr lang="en-US" sz="2400" dirty="0"/>
              <a:t>The modified block diagram is shown in the following figure.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587" y="3110718"/>
            <a:ext cx="7196044" cy="324787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89784" y="2996418"/>
            <a:ext cx="3601330" cy="2475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89734" y="3306726"/>
            <a:ext cx="198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Feedback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</a:t>
            </a:r>
            <a:r>
              <a:rPr lang="en-US" dirty="0"/>
              <a:t> − Use Rule 3 for </a:t>
            </a:r>
            <a:r>
              <a:rPr lang="en-US" dirty="0" smtClean="0"/>
              <a:t>blocks (G3+G4)G5 and H3. </a:t>
            </a:r>
            <a:r>
              <a:rPr lang="en-US" dirty="0"/>
              <a:t>The modified block diagram is shown in the following figure.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727" y="3288543"/>
            <a:ext cx="8632945" cy="28180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14159" y="3115538"/>
            <a:ext cx="6194075" cy="1653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199" y="2774133"/>
            <a:ext cx="118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Series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682283"/>
          </a:xfrm>
        </p:spPr>
        <p:txBody>
          <a:bodyPr>
            <a:noAutofit/>
          </a:bodyPr>
          <a:lstStyle/>
          <a:p>
            <a:r>
              <a:rPr lang="en-US" sz="2400" b="1" dirty="0"/>
              <a:t>Step 5</a:t>
            </a:r>
            <a:r>
              <a:rPr lang="en-US" sz="2400" dirty="0"/>
              <a:t> − Use Rule 1 for blocks connected in series. The modified block diagram is shown in the following figure.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688" y="3390899"/>
            <a:ext cx="7790395" cy="26863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57268" y="3080592"/>
            <a:ext cx="7522815" cy="3066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00823" y="5677132"/>
            <a:ext cx="1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</a:rPr>
              <a:t>Ve</a:t>
            </a:r>
            <a:r>
              <a:rPr lang="en-US" sz="2000" dirty="0" smtClean="0">
                <a:solidFill>
                  <a:srgbClr val="FF0000"/>
                </a:solidFill>
              </a:rPr>
              <a:t> Feedback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820400" cy="710418"/>
          </a:xfrm>
        </p:spPr>
        <p:txBody>
          <a:bodyPr>
            <a:noAutofit/>
          </a:bodyPr>
          <a:lstStyle/>
          <a:p>
            <a:r>
              <a:rPr lang="en-US" sz="2400" b="1" dirty="0"/>
              <a:t>Step 6</a:t>
            </a:r>
            <a:r>
              <a:rPr lang="en-US" sz="2400" dirty="0"/>
              <a:t> − Use Rule 3 for blocks connected in feedback loop. The modified block diagram is shown in the following figure. This is the simplified block diagram.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28" y="3214174"/>
            <a:ext cx="7402542" cy="147036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4902298"/>
            <a:ext cx="1085850" cy="710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So, 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327" y="4971756"/>
            <a:ext cx="8546845" cy="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Thanks </a:t>
            </a:r>
            <a:endParaRPr lang="en-US" dirty="0"/>
          </a:p>
        </p:txBody>
      </p:sp>
      <p:pic>
        <p:nvPicPr>
          <p:cNvPr id="2052" name="Picture 4" descr="https://quotes.yourdictionary.com/image/quote/171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7" y="1968301"/>
            <a:ext cx="5953125" cy="421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0" y="3960812"/>
            <a:ext cx="2514600" cy="482600"/>
          </a:xfrm>
        </p:spPr>
        <p:txBody>
          <a:bodyPr/>
          <a:lstStyle/>
          <a:p>
            <a:r>
              <a:rPr lang="en-US" dirty="0" smtClean="0"/>
              <a:t>Transfer function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10" y="2171700"/>
            <a:ext cx="3925283" cy="984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246" y="3864768"/>
            <a:ext cx="1389063" cy="674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4849018"/>
            <a:ext cx="2689757" cy="4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Summing Points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929527" y="2328670"/>
            <a:ext cx="2387600" cy="2857742"/>
            <a:chOff x="7212658" y="893570"/>
            <a:chExt cx="2387600" cy="28577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2658" y="893570"/>
              <a:ext cx="2387600" cy="235894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452510" y="3289647"/>
              <a:ext cx="19078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Combination 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99617" y="2570778"/>
            <a:ext cx="2073910" cy="1927253"/>
            <a:chOff x="1299617" y="2570778"/>
            <a:chExt cx="2073910" cy="19272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9617" y="2570778"/>
              <a:ext cx="2073910" cy="14605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299617" y="4036366"/>
              <a:ext cx="18934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Sum of A &amp; B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27158" y="2570778"/>
            <a:ext cx="2648738" cy="1927253"/>
            <a:chOff x="3827158" y="2570778"/>
            <a:chExt cx="2648738" cy="19272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6225" y="2570778"/>
              <a:ext cx="2085975" cy="143827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27158" y="4036366"/>
              <a:ext cx="26487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Difference of A &amp;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9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Take-off Point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487" y="2324100"/>
            <a:ext cx="4238625" cy="3276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04112" y="3175000"/>
                <a:ext cx="2947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112" y="3175000"/>
                <a:ext cx="2947988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04112" y="4064000"/>
                <a:ext cx="2795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112" y="4064000"/>
                <a:ext cx="2795588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04112" y="5016500"/>
                <a:ext cx="2795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112" y="5016500"/>
                <a:ext cx="2795588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8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Take-off </a:t>
            </a:r>
            <a:r>
              <a:rPr lang="en-US" dirty="0" smtClean="0"/>
              <a:t>Point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39624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Where is take-off point 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3398837"/>
            <a:ext cx="5930399" cy="1960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50" y="2286000"/>
            <a:ext cx="19431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9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Connections for Blocks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three basic types of connections between two blocks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Series Connection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Parallel Connection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Feedback Connection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Connection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2171700"/>
            <a:ext cx="6818497" cy="1158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074" y="4627827"/>
            <a:ext cx="5013325" cy="101097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5676198" y="3657600"/>
            <a:ext cx="520700" cy="66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Connection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12" y="1925637"/>
            <a:ext cx="5210175" cy="229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87" y="5003800"/>
            <a:ext cx="3877769" cy="82867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566321" y="4282281"/>
            <a:ext cx="520700" cy="66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1538</TotalTime>
  <Words>344</Words>
  <Application>Microsoft Office PowerPoint</Application>
  <PresentationFormat>Widescreen</PresentationFormat>
  <Paragraphs>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Cambria Math</vt:lpstr>
      <vt:lpstr>Franklin Gothic Book</vt:lpstr>
      <vt:lpstr>Crop</vt:lpstr>
      <vt:lpstr>Block Diagrams</vt:lpstr>
      <vt:lpstr>Block Diagrams </vt:lpstr>
      <vt:lpstr>Block</vt:lpstr>
      <vt:lpstr>Summing Points</vt:lpstr>
      <vt:lpstr>Take-off Point </vt:lpstr>
      <vt:lpstr>Take-off Point …</vt:lpstr>
      <vt:lpstr>Basic Connections for Blocks </vt:lpstr>
      <vt:lpstr>Series Connection </vt:lpstr>
      <vt:lpstr>Parallel Connection </vt:lpstr>
      <vt:lpstr>Feedback Connection </vt:lpstr>
      <vt:lpstr>Block Diagram Algebra for Summing Points </vt:lpstr>
      <vt:lpstr>Shifting summing point after the block </vt:lpstr>
      <vt:lpstr>Shifting summing point before the block </vt:lpstr>
      <vt:lpstr>Block Diagram Algebra for Take-off Points </vt:lpstr>
      <vt:lpstr>Shifting take-off point after the block </vt:lpstr>
      <vt:lpstr>Shifting Take-off Point Before the Block </vt:lpstr>
      <vt:lpstr>Block Diagram Reduction Rules </vt:lpstr>
      <vt:lpstr>Example </vt:lpstr>
      <vt:lpstr>Example …</vt:lpstr>
      <vt:lpstr>Example …</vt:lpstr>
      <vt:lpstr>Example …</vt:lpstr>
      <vt:lpstr>Example …</vt:lpstr>
      <vt:lpstr>Example …</vt:lpstr>
      <vt:lpstr>Example …</vt:lpstr>
      <vt:lpstr> 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System and Transfer Function</dc:title>
  <dc:creator>nafees ahamad</dc:creator>
  <cp:lastModifiedBy>nafees ahamad</cp:lastModifiedBy>
  <cp:revision>37</cp:revision>
  <dcterms:created xsi:type="dcterms:W3CDTF">2019-07-29T06:12:28Z</dcterms:created>
  <dcterms:modified xsi:type="dcterms:W3CDTF">2019-07-30T11:27:17Z</dcterms:modified>
</cp:coreProperties>
</file>