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B165A-5951-4E00-8BDC-14B64B1D5EBF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3759-79B2-4249-88AF-9335A92A6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93759-79B2-4249-88AF-9335A92A6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16B9-9029-4E52-BE18-6D5914A14287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1888-8242-4911-9C9F-7694E9E6319B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7295-0A60-4855-B266-CC5812B6D885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6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D42A-7DCB-4B50-AC05-AF6239AF430C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5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B34E-AEB5-4804-ABB0-0FC9568DE451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9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B762-2EB3-4A6A-98C6-48D131D4579B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29F-390C-43E8-B6B1-509A9AA8F71A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75E4-37FA-4715-8204-7E791813D40B}" type="datetime1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7D94-BF75-4763-B464-3BF8A9E2F22D}" type="datetime1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9423-1E2C-474B-87F6-C3498DAA30C9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EF5-4FC8-45BE-A132-6A3432D13B52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6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5CAD-ADC3-4D22-9A5C-F1FE2E223029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By Nafees Ahamad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647B-63EA-45A9-B893-06B55C965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3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 Calculus and Quadratic function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B697-BEF1-43C2-93C8-E78B8F65974D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>
            <a:off x="3396343" y="1992086"/>
            <a:ext cx="979714" cy="369025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84255" y="3332075"/>
                <a:ext cx="5170005" cy="1039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2+4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2+4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55" y="3332075"/>
                <a:ext cx="5170005" cy="10393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84254" y="4506335"/>
                <a:ext cx="236808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54" y="4506335"/>
                <a:ext cx="2368084" cy="8249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1700-F148-4047-82C3-50F25E30EECE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Suppose we have a function of two variables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&amp; x</a:t>
                </a:r>
                <a:r>
                  <a:rPr lang="en-US" baseline="-25000" dirty="0" smtClean="0"/>
                  <a:t>2</a:t>
                </a:r>
              </a:p>
              <a:p>
                <a:r>
                  <a:rPr lang="en-US" dirty="0" smtClean="0"/>
                  <a:t>The quadratic function for these variables  may be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−−−(1)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Above equation (1) may be written as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Or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We can change above diagonal elements and get many (infinite) solution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 rot="19437361">
            <a:off x="3956693" y="5256016"/>
            <a:ext cx="1173719" cy="352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487146" y="3896513"/>
            <a:ext cx="112813" cy="844060"/>
          </a:xfrm>
          <a:prstGeom prst="leftBrace">
            <a:avLst>
              <a:gd name="adj1" fmla="val 8333"/>
              <a:gd name="adj2" fmla="val 470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2397" y="4412932"/>
            <a:ext cx="1899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Matrix P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EF36-8BBE-47BF-A2F2-6B76D9AA7EE0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functions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f>
                                <m:fPr>
                                  <m:type m:val="skw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So Matrix P is not unique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6200000">
            <a:off x="4378652" y="3765351"/>
            <a:ext cx="231953" cy="109024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93477" y="4426452"/>
            <a:ext cx="260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P=Symmetrical matrix 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F089-6586-458E-BF02-B470C019A88C}" type="datetime1">
              <a:rPr lang="en-US" smtClean="0"/>
              <a:t>3/18/2016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Quadratic function 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quadratic function of ‘n’ variables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</m:sSub>
                  </m:oMath>
                </a14:m>
                <a:r>
                  <a:rPr lang="en-US" dirty="0" smtClean="0"/>
                  <a:t>and 	</a:t>
                </a: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nxn</a:t>
                </a:r>
                <a:r>
                  <a:rPr lang="en-US" dirty="0"/>
                  <a:t> </a:t>
                </a:r>
                <a:r>
                  <a:rPr lang="en-US" dirty="0" smtClean="0"/>
                  <a:t>symmetric matrix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36C-6DEA-41A8-923C-E465CBD54978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Quadratic </a:t>
            </a:r>
            <a:r>
              <a:rPr lang="en-US" dirty="0" smtClean="0"/>
              <a:t>function…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Suppose P is not a symmetric matrix then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∵</m:t>
                            </m:r>
                            <m:d>
                              <m:d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𝐴𝐵𝐶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&amp;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Qx</a:t>
                </a: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29197" y="3076842"/>
            <a:ext cx="9988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f(x) will be scalar function </a:t>
            </a:r>
            <a:r>
              <a:rPr lang="en-US" sz="2000" b="1" dirty="0" err="1" smtClean="0"/>
              <a:t>i.e</a:t>
            </a:r>
            <a:r>
              <a:rPr lang="en-US" sz="2000" b="1" dirty="0" smtClean="0"/>
              <a:t> f(x)=10 say, so it may be written as F(x)=5+5</a:t>
            </a:r>
            <a:endParaRPr lang="en-US" sz="2000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4477107" y="5331196"/>
            <a:ext cx="231953" cy="109024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79829" y="5992297"/>
            <a:ext cx="3316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Always Symmetrical matrix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30772" y="3611889"/>
                <a:ext cx="3316756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r>
                  <a:rPr lang="en-US" b="1" dirty="0" smtClean="0"/>
                  <a:t> is scalar so we can take transpose of it </a:t>
                </a:r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772" y="3611889"/>
                <a:ext cx="3316756" cy="760465"/>
              </a:xfrm>
              <a:prstGeom prst="rect">
                <a:avLst/>
              </a:prstGeom>
              <a:blipFill rotWithShape="0">
                <a:blip r:embed="rId3"/>
                <a:stretch>
                  <a:fillRect l="-1654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B7-8A74-44B7-83BE-C8283ED2BDE0}" type="datetime1">
              <a:rPr lang="en-US" smtClean="0"/>
              <a:t>3/18/2016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some other concepts like + definite, + semi definite, - definite &amp; - </a:t>
            </a:r>
            <a:r>
              <a:rPr lang="en-US" dirty="0" err="1" smtClean="0"/>
              <a:t>sem</a:t>
            </a:r>
            <a:r>
              <a:rPr lang="en-US" smtClean="0"/>
              <a:t> definite.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595" y="3435610"/>
            <a:ext cx="2143125" cy="21431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915-9329-4A69-B947-5A7F06B62663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of a function 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dirty="0" smtClean="0"/>
                  <a:t>Consider a </a:t>
                </a:r>
                <a:r>
                  <a:rPr lang="en-US" sz="2000" b="1" dirty="0" smtClean="0"/>
                  <a:t>multivariable,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scalar function </a:t>
                </a:r>
                <a:r>
                  <a:rPr lang="en-US" sz="2000" dirty="0" smtClean="0"/>
                  <a:t>f(x)</a:t>
                </a:r>
              </a:p>
              <a:p>
                <a:r>
                  <a:rPr lang="en-US" sz="2000" dirty="0" smtClean="0"/>
                  <a:t>f(x)=f(x</a:t>
                </a:r>
                <a:r>
                  <a:rPr lang="en-US" sz="2000" baseline="-25000" dirty="0" smtClean="0"/>
                  <a:t>nx1</a:t>
                </a:r>
                <a:r>
                  <a:rPr lang="en-US" sz="2000" dirty="0" smtClean="0"/>
                  <a:t>)=f(x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,x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…</a:t>
                </a:r>
                <a:r>
                  <a:rPr lang="en-US" sz="2000" dirty="0" err="1" smtClean="0"/>
                  <a:t>x</a:t>
                </a:r>
                <a:r>
                  <a:rPr lang="en-US" sz="2000" baseline="-25000" dirty="0" err="1" smtClean="0"/>
                  <a:t>n</a:t>
                </a:r>
                <a:r>
                  <a:rPr lang="en-US" sz="2000" dirty="0" smtClean="0"/>
                  <a:t>)		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𝑣𝑒𝑐𝑡𝑜𝑟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Gradient of f(x)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𝑔𝑟𝑎𝑑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457200" lvl="1" indent="0">
                  <a:buNone/>
                </a:pPr>
                <a:r>
                  <a:rPr lang="en-US" sz="1800" dirty="0" smtClean="0"/>
                  <a:t>					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				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</m:sSub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Sup>
                                    <m:sSub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𝑣𝑒𝑐𝑡𝑜𝑟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1401" b="-9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F1D-2047-4C31-852A-63F34CA8CAC5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</a:t>
            </a:r>
            <a:r>
              <a:rPr lang="en-US" dirty="0"/>
              <a:t>of a </a:t>
            </a:r>
            <a:r>
              <a:rPr lang="en-US" dirty="0" smtClean="0"/>
              <a:t>function…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7"/>
                                        </m:r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>
                                          <m:brk m:alnAt="7"/>
                                        </m:r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  <m:m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</m:e>
                                    </m:mr>
                                  </m:m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</m:mr>
                            </m: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So gradient of a scalar function is a column vector </a:t>
                </a:r>
              </a:p>
              <a:p>
                <a:r>
                  <a:rPr lang="en-US" dirty="0" smtClean="0"/>
                  <a:t>(Gradient=&gt; derivative of a scalar function w.r.t vector)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93622" y="3285936"/>
            <a:ext cx="180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T→Transpose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3015-FDC5-48CF-9143-748DF09BE6F9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Calculate the gradient vector for the function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Solution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6A27-969C-4D4C-9BD3-6769378C9FDD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 gradient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  <m:m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  <m:m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Geometrically , the gradient of a function is normal to the tangent plane at the point x=x*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4E8F-5FD8-46D8-85C8-3B396B1F21F2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derivative of a real valued function: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First take the derivative of a function (scalar) that means gradient of a function. Which results into a vector. Now again take the derivate of this vector w.r.t vector which will result into a matrix.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</m:e>
                                    </m:mr>
                                  </m:m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</m:mr>
                            </m: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FC1-7F8E-4C44-B405-FE876C33E4E4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derivative of a real valued </a:t>
            </a:r>
            <a:r>
              <a:rPr lang="en-US" dirty="0" smtClean="0"/>
              <a:t>function…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bSup>
                                              </m:den>
                                            </m:f>
                                          </m: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1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</m:mr>
                                </m:m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1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bSup>
                                              </m:den>
                                            </m:f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</m:mr>
                                </m:m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1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m:rPr>
                                                        <m:brk m:alnAt="7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𝜕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𝜕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2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</m:mr>
                                </m:m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eqAr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It is a </a:t>
                </a:r>
                <a:r>
                  <a:rPr lang="en-US" b="1" dirty="0" smtClean="0"/>
                  <a:t>symmetrical </a:t>
                </a:r>
                <a:r>
                  <a:rPr lang="en-US" b="1" dirty="0" err="1" smtClean="0"/>
                  <a:t>nxn</a:t>
                </a:r>
                <a:r>
                  <a:rPr lang="en-US" b="1" smtClean="0"/>
                  <a:t> matrix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ij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ji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i≠j</a:t>
                </a:r>
                <a:r>
                  <a:rPr lang="en-US" dirty="0" smtClean="0"/>
                  <a:t> ) and known </a:t>
                </a:r>
                <a:r>
                  <a:rPr lang="en-US" b="1" dirty="0" smtClean="0"/>
                  <a:t>Hessian Matrix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 rotWithShape="0">
                <a:blip r:embed="rId2"/>
                <a:stretch>
                  <a:fillRect l="-1043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652-7849-491E-9B7F-003F52D6866F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derivative of function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i="1" dirty="0" smtClean="0">
                    <a:latin typeface="Cambria Math" panose="02040503050406030204" pitchFamily="18" charset="0"/>
                  </a:rPr>
                  <a:t>Solution: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6103-5FBA-4570-837A-067C02A5484E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eqArr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0C0E-576B-4D35-B3FB-537BDE90FF72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Nafees Ahamad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281</Words>
  <Application>Microsoft Office PowerPoint</Application>
  <PresentationFormat>Widescreen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Vector Calculus and Quadratic function </vt:lpstr>
      <vt:lpstr>Gradient of a function  </vt:lpstr>
      <vt:lpstr>Gradient of a function…</vt:lpstr>
      <vt:lpstr>Example 1: </vt:lpstr>
      <vt:lpstr>Example 1…</vt:lpstr>
      <vt:lpstr>2nd derivative of a real valued function:</vt:lpstr>
      <vt:lpstr>2nd derivative of a real valued function…</vt:lpstr>
      <vt:lpstr>Example 2</vt:lpstr>
      <vt:lpstr>Example 2…</vt:lpstr>
      <vt:lpstr>Example 2…</vt:lpstr>
      <vt:lpstr>Quadratic functions </vt:lpstr>
      <vt:lpstr>Quadratic functions …</vt:lpstr>
      <vt:lpstr>General Quadratic function  </vt:lpstr>
      <vt:lpstr>General Quadratic function…</vt:lpstr>
      <vt:lpstr>Next: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 and Quadratic function </dc:title>
  <dc:creator>nafees ahamad</dc:creator>
  <cp:lastModifiedBy>nafees ahamad</cp:lastModifiedBy>
  <cp:revision>38</cp:revision>
  <dcterms:created xsi:type="dcterms:W3CDTF">2016-03-04T12:03:35Z</dcterms:created>
  <dcterms:modified xsi:type="dcterms:W3CDTF">2016-03-18T05:15:53Z</dcterms:modified>
</cp:coreProperties>
</file>