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4" r:id="rId9"/>
    <p:sldId id="275" r:id="rId10"/>
    <p:sldId id="276" r:id="rId11"/>
    <p:sldId id="277" r:id="rId12"/>
    <p:sldId id="273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D94FA4C-3220-4A4A-9775-13417C016815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33574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A4C-3220-4A4A-9775-13417C016815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1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A4C-3220-4A4A-9775-13417C016815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4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A4C-3220-4A4A-9775-13417C016815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94FA4C-3220-4A4A-9775-13417C016815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533859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A4C-3220-4A4A-9775-13417C016815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A4C-3220-4A4A-9775-13417C016815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A4C-3220-4A4A-9775-13417C016815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9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A4C-3220-4A4A-9775-13417C016815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4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94FA4C-3220-4A4A-9775-13417C016815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945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94FA4C-3220-4A4A-9775-13417C016815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283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D94FA4C-3220-4A4A-9775-13417C016815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425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Mason’s Gain Formula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By: Nafees Ahamad,</a:t>
            </a:r>
          </a:p>
          <a:p>
            <a:r>
              <a:rPr lang="en-US" dirty="0" smtClean="0"/>
              <a:t>AP, EECE, Dept. </a:t>
            </a:r>
          </a:p>
          <a:p>
            <a:r>
              <a:rPr lang="en-US" dirty="0" smtClean="0"/>
              <a:t>DIT University, Dehradun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6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2286000"/>
                <a:ext cx="9185564" cy="3581400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 startAt="3"/>
                </a:pPr>
                <a:r>
                  <a:rPr lang="en-US" sz="2400" b="1" dirty="0" smtClean="0"/>
                  <a:t>Number </a:t>
                </a:r>
                <a:r>
                  <a:rPr lang="en-US" sz="2400" b="1" dirty="0"/>
                  <a:t>of two non-touching loops = 2</a:t>
                </a:r>
                <a:r>
                  <a:rPr lang="en-US" sz="2400" b="1" dirty="0" smtClean="0"/>
                  <a:t>.</a:t>
                </a:r>
              </a:p>
              <a:p>
                <a:pPr marL="841248" lvl="3">
                  <a:spcBef>
                    <a:spcPts val="1000"/>
                  </a:spcBef>
                </a:pPr>
                <a:r>
                  <a:rPr lang="en-US" sz="2400" dirty="0"/>
                  <a:t>First non-touching </a:t>
                </a:r>
                <a:r>
                  <a:rPr lang="en-US" sz="2400" dirty="0" smtClean="0"/>
                  <a:t>loops: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400" dirty="0" smtClean="0"/>
                  <a:t> ,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𝑏𝑗𝑑𝑖</m:t>
                    </m:r>
                  </m:oMath>
                </a14:m>
                <a:endParaRPr lang="en-US" sz="2400" dirty="0" smtClean="0"/>
              </a:p>
              <a:p>
                <a:pPr marL="841248" lvl="3">
                  <a:spcBef>
                    <a:spcPts val="1000"/>
                  </a:spcBef>
                </a:pPr>
                <a:r>
                  <a:rPr lang="en-US" sz="2400" dirty="0"/>
                  <a:t>First non-touching loops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,		 </a:t>
                </a:r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𝑏𝑗𝑓</m:t>
                    </m:r>
                  </m:oMath>
                </a14:m>
                <a:endParaRPr lang="en-US" sz="2400" dirty="0" smtClean="0"/>
              </a:p>
              <a:p>
                <a:pPr marL="384048" lvl="2">
                  <a:spcBef>
                    <a:spcPts val="1000"/>
                  </a:spcBef>
                  <a:buFont typeface="+mj-lt"/>
                  <a:buAutoNum type="arabicPeriod" startAt="4"/>
                </a:pPr>
                <a:r>
                  <a:rPr lang="en-US" sz="2400" b="1" dirty="0"/>
                  <a:t>Higher number of (more than two) non-touching loops are not present in this signal flow graph.</a:t>
                </a:r>
                <a:endParaRPr lang="en-US" sz="2400" b="1" dirty="0" smtClean="0"/>
              </a:p>
              <a:p>
                <a:pPr marL="841248" lvl="3">
                  <a:spcBef>
                    <a:spcPts val="1000"/>
                  </a:spcBef>
                </a:pPr>
                <a:endParaRPr lang="en-US" sz="2400" dirty="0"/>
              </a:p>
              <a:p>
                <a:pPr marL="384048" lvl="2">
                  <a:spcBef>
                    <a:spcPts val="1000"/>
                  </a:spcBef>
                </a:pPr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2286000"/>
                <a:ext cx="9185564" cy="3581400"/>
              </a:xfrm>
              <a:blipFill>
                <a:blip r:embed="rId2"/>
                <a:stretch>
                  <a:fillRect l="-929" t="-1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65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2286000"/>
                <a:ext cx="10640291" cy="35814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=1−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+…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+…</m:t>
                            </m:r>
                          </m:e>
                        </m:nary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+…</m:t>
                    </m:r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∆=1−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𝑔h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𝑐𝑑h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𝑏𝑗𝑑𝑖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𝑏𝑗𝑓</m:t>
                        </m:r>
                      </m:e>
                    </m:d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∆=1−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𝑏𝑗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𝑔h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𝑐𝑑h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𝑑𝑖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𝑏𝑗𝑑𝑖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𝑏𝑗𝑓</m:t>
                        </m:r>
                      </m:e>
                    </m:d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=1,        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∵</m:t>
                    </m:r>
                    <m:r>
                      <m:rPr>
                        <m:nor/>
                      </m:rPr>
                      <a:rPr lang="en-US" sz="2400"/>
                      <m:t>There</m:t>
                    </m:r>
                    <m:r>
                      <m:rPr>
                        <m:nor/>
                      </m:rPr>
                      <a:rPr lang="en-US" sz="2400"/>
                      <m:t> </m:t>
                    </m:r>
                    <m:r>
                      <m:rPr>
                        <m:nor/>
                      </m:rPr>
                      <a:rPr lang="en-US" sz="2400"/>
                      <m:t>is</m:t>
                    </m:r>
                    <m:r>
                      <m:rPr>
                        <m:nor/>
                      </m:rPr>
                      <a:rPr lang="en-US" sz="2400"/>
                      <m:t> </m:t>
                    </m:r>
                    <m:r>
                      <m:rPr>
                        <m:nor/>
                      </m:rPr>
                      <a:rPr lang="en-US" sz="2400"/>
                      <m:t>no</m:t>
                    </m:r>
                    <m:r>
                      <m:rPr>
                        <m:nor/>
                      </m:rPr>
                      <a:rPr lang="en-US" sz="2400"/>
                      <m:t> </m:t>
                    </m:r>
                    <m:r>
                      <m:rPr>
                        <m:nor/>
                      </m:rPr>
                      <a:rPr lang="en-US" sz="2400"/>
                      <m:t>loop</m:t>
                    </m:r>
                    <m:r>
                      <m:rPr>
                        <m:nor/>
                      </m:rPr>
                      <a:rPr lang="en-US" sz="2400"/>
                      <m:t> </m:t>
                    </m:r>
                    <m:r>
                      <m:rPr>
                        <m:nor/>
                      </m:rPr>
                      <a:rPr lang="en-US" sz="2400"/>
                      <m:t>which</m:t>
                    </m:r>
                    <m:r>
                      <m:rPr>
                        <m:nor/>
                      </m:rPr>
                      <a:rPr lang="en-US" sz="2400"/>
                      <m:t> </m:t>
                    </m:r>
                    <m:r>
                      <m:rPr>
                        <m:nor/>
                      </m:rPr>
                      <a:rPr lang="en-US" sz="2400"/>
                      <m:t>is</m:t>
                    </m:r>
                    <m:r>
                      <m:rPr>
                        <m:nor/>
                      </m:rPr>
                      <a:rPr lang="en-US" sz="2400"/>
                      <m:t> </m:t>
                    </m:r>
                    <m:r>
                      <m:rPr>
                        <m:nor/>
                      </m:rPr>
                      <a:rPr lang="en-US" sz="2400"/>
                      <m:t>non</m:t>
                    </m:r>
                    <m:r>
                      <m:rPr>
                        <m:nor/>
                      </m:rPr>
                      <a:rPr lang="en-US" sz="2400"/>
                      <m:t>−</m:t>
                    </m:r>
                    <m:r>
                      <m:rPr>
                        <m:nor/>
                      </m:rPr>
                      <a:rPr lang="en-US" sz="2400"/>
                      <m:t>touching</m:t>
                    </m:r>
                    <m:r>
                      <m:rPr>
                        <m:nor/>
                      </m:rPr>
                      <a:rPr lang="en-US" sz="2400"/>
                      <m:t> </m:t>
                    </m:r>
                    <m:r>
                      <m:rPr>
                        <m:nor/>
                      </m:rPr>
                      <a:rPr lang="en-US" sz="2400"/>
                      <m:t>to</m:t>
                    </m:r>
                    <m:r>
                      <m:rPr>
                        <m:nor/>
                      </m:rPr>
                      <a:rPr lang="en-US" sz="2400"/>
                      <m:t> </m:t>
                    </m:r>
                    <m:r>
                      <m:rPr>
                        <m:nor/>
                      </m:rPr>
                      <a:rPr lang="en-US" sz="2400"/>
                      <m:t>the</m:t>
                    </m:r>
                    <m:r>
                      <m:rPr>
                        <m:nor/>
                      </m:rPr>
                      <a:rPr lang="en-US" sz="2400"/>
                      <m:t> </m:t>
                    </m:r>
                    <m:r>
                      <m:rPr>
                        <m:nor/>
                      </m:rPr>
                      <a:rPr lang="en-US" sz="2400"/>
                      <m:t>first</m:t>
                    </m:r>
                    <m:r>
                      <m:rPr>
                        <m:nor/>
                      </m:rPr>
                      <a:rPr lang="en-US" sz="2400"/>
                      <m:t> </m:t>
                    </m:r>
                    <m:r>
                      <m:rPr>
                        <m:nor/>
                      </m:rPr>
                      <a:rPr lang="en-US" sz="2400"/>
                      <m:t>forward</m:t>
                    </m:r>
                    <m:r>
                      <m:rPr>
                        <m:nor/>
                      </m:rPr>
                      <a:rPr lang="en-US" sz="2400"/>
                      <m:t> </m:t>
                    </m:r>
                    <m:r>
                      <m:rPr>
                        <m:nor/>
                      </m:rPr>
                      <a:rPr lang="en-US" sz="2400"/>
                      <m:t>path</m:t>
                    </m:r>
                    <m:r>
                      <m:rPr>
                        <m:nor/>
                      </m:rPr>
                      <a:rPr lang="en-US" sz="2400"/>
                      <m:t>.</m:t>
                    </m:r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=1,         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∵</m:t>
                    </m:r>
                    <m:r>
                      <m:rPr>
                        <m:nor/>
                      </m:rPr>
                      <a:rPr lang="en-US" sz="2400"/>
                      <m:t>There</m:t>
                    </m:r>
                    <m:r>
                      <m:rPr>
                        <m:nor/>
                      </m:rPr>
                      <a:rPr lang="en-US" sz="2400"/>
                      <m:t> </m:t>
                    </m:r>
                    <m:r>
                      <m:rPr>
                        <m:nor/>
                      </m:rPr>
                      <a:rPr lang="en-US" sz="2400"/>
                      <m:t>is</m:t>
                    </m:r>
                    <m:r>
                      <m:rPr>
                        <m:nor/>
                      </m:rPr>
                      <a:rPr lang="en-US" sz="2400"/>
                      <m:t> </m:t>
                    </m:r>
                    <m:r>
                      <m:rPr>
                        <m:nor/>
                      </m:rPr>
                      <a:rPr lang="en-US" sz="2400"/>
                      <m:t>no</m:t>
                    </m:r>
                    <m:r>
                      <m:rPr>
                        <m:nor/>
                      </m:rPr>
                      <a:rPr lang="en-US" sz="2400"/>
                      <m:t> </m:t>
                    </m:r>
                    <m:r>
                      <m:rPr>
                        <m:nor/>
                      </m:rPr>
                      <a:rPr lang="en-US" sz="2400"/>
                      <m:t>loop</m:t>
                    </m:r>
                    <m:r>
                      <m:rPr>
                        <m:nor/>
                      </m:rPr>
                      <a:rPr lang="en-US" sz="2400"/>
                      <m:t> </m:t>
                    </m:r>
                    <m:r>
                      <m:rPr>
                        <m:nor/>
                      </m:rPr>
                      <a:rPr lang="en-US" sz="2400"/>
                      <m:t>which</m:t>
                    </m:r>
                    <m:r>
                      <m:rPr>
                        <m:nor/>
                      </m:rPr>
                      <a:rPr lang="en-US" sz="2400"/>
                      <m:t> </m:t>
                    </m:r>
                    <m:r>
                      <m:rPr>
                        <m:nor/>
                      </m:rPr>
                      <a:rPr lang="en-US" sz="2400"/>
                      <m:t>is</m:t>
                    </m:r>
                    <m:r>
                      <m:rPr>
                        <m:nor/>
                      </m:rPr>
                      <a:rPr lang="en-US" sz="2400"/>
                      <m:t> </m:t>
                    </m:r>
                    <m:r>
                      <m:rPr>
                        <m:nor/>
                      </m:rPr>
                      <a:rPr lang="en-US" sz="2400"/>
                      <m:t>non</m:t>
                    </m:r>
                    <m:r>
                      <m:rPr>
                        <m:nor/>
                      </m:rPr>
                      <a:rPr lang="en-US" sz="2400"/>
                      <m:t>−</m:t>
                    </m:r>
                    <m:r>
                      <m:rPr>
                        <m:nor/>
                      </m:rPr>
                      <a:rPr lang="en-US" sz="2400"/>
                      <m:t>touching</m:t>
                    </m:r>
                    <m:r>
                      <m:rPr>
                        <m:nor/>
                      </m:rPr>
                      <a:rPr lang="en-US" sz="2400"/>
                      <m:t> </m:t>
                    </m:r>
                    <m:r>
                      <m:rPr>
                        <m:nor/>
                      </m:rPr>
                      <a:rPr lang="en-US" sz="2400"/>
                      <m:t>to</m:t>
                    </m:r>
                    <m:r>
                      <m:rPr>
                        <m:nor/>
                      </m:rPr>
                      <a:rPr lang="en-US" sz="2400"/>
                      <m:t> </m:t>
                    </m:r>
                    <m:r>
                      <m:rPr>
                        <m:nor/>
                      </m:rPr>
                      <a:rPr lang="en-US" sz="2400"/>
                      <m:t>the</m:t>
                    </m:r>
                    <m:r>
                      <m:rPr>
                        <m:nor/>
                      </m:rPr>
                      <a:rPr lang="en-US" sz="2400"/>
                      <m:t> </m:t>
                    </m:r>
                    <m:r>
                      <m:rPr>
                        <m:nor/>
                      </m:rPr>
                      <a:rPr lang="en-US" sz="2400"/>
                      <m:t>first</m:t>
                    </m:r>
                    <m:r>
                      <m:rPr>
                        <m:nor/>
                      </m:rPr>
                      <a:rPr lang="en-US" sz="2400"/>
                      <m:t> </m:t>
                    </m:r>
                    <m:r>
                      <m:rPr>
                        <m:nor/>
                      </m:rPr>
                      <a:rPr lang="en-US" sz="2400"/>
                      <m:t>forward</m:t>
                    </m:r>
                    <m:r>
                      <m:rPr>
                        <m:nor/>
                      </m:rPr>
                      <a:rPr lang="en-US" sz="2400"/>
                      <m:t> </m:t>
                    </m:r>
                    <m:r>
                      <m:rPr>
                        <m:nor/>
                      </m:rPr>
                      <a:rPr lang="en-US" sz="2400"/>
                      <m:t>path</m:t>
                    </m:r>
                    <m:r>
                      <m:rPr>
                        <m:nor/>
                      </m:rPr>
                      <a:rPr lang="en-US" sz="2400"/>
                      <m:t>.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Use Manson’s gain formula </a:t>
                </a:r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2286000"/>
                <a:ext cx="10640291" cy="3581400"/>
              </a:xfrm>
              <a:blipFill>
                <a:blip r:embed="rId2"/>
                <a:stretch>
                  <a:fillRect l="-802" t="-17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3054" y="5240482"/>
            <a:ext cx="2802576" cy="8174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5630" y="5240482"/>
            <a:ext cx="2302117" cy="81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20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So, overall transfer function 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965" y="2998209"/>
            <a:ext cx="7466469" cy="10784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3600" y="4331708"/>
            <a:ext cx="7431834" cy="93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92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Thanks </a:t>
            </a:r>
            <a:endParaRPr lang="en-US" dirty="0"/>
          </a:p>
        </p:txBody>
      </p:sp>
      <p:pic>
        <p:nvPicPr>
          <p:cNvPr id="1026" name="Picture 2" descr="http://quotesideas.com/wp-content/uploads/2015/03/Family-father-and-mother-I-love-yo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648" y="2171700"/>
            <a:ext cx="7470775" cy="4307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20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Mason’s Gain Formula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78970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SFG, overall transfer function (Gain) can be find out by using Mason’s Gain Formula which is given as  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6582" y="3423804"/>
            <a:ext cx="4554770" cy="134519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6400" y="511709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Where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C(s) is the output node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R(s) is the input node</a:t>
            </a:r>
          </a:p>
        </p:txBody>
      </p:sp>
    </p:spTree>
    <p:extLst>
      <p:ext uri="{BB962C8B-B14F-4D97-AF65-F5344CB8AC3E}">
        <p14:creationId xmlns:p14="http://schemas.microsoft.com/office/powerpoint/2010/main" val="353857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Mason’s Gain Formula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10418618" cy="35814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</a:t>
            </a:r>
            <a:r>
              <a:rPr lang="en-US" sz="2400" b="1" baseline="-25000" dirty="0" smtClean="0"/>
              <a:t>i</a:t>
            </a:r>
            <a:r>
              <a:rPr lang="en-US" sz="2400" dirty="0"/>
              <a:t> is the </a:t>
            </a:r>
            <a:r>
              <a:rPr lang="en-US" sz="2400" dirty="0" err="1"/>
              <a:t>i</a:t>
            </a:r>
            <a:r>
              <a:rPr lang="en-US" sz="2400" baseline="30000" dirty="0" err="1"/>
              <a:t>th</a:t>
            </a:r>
            <a:r>
              <a:rPr lang="en-US" sz="2400" dirty="0"/>
              <a:t> forward path </a:t>
            </a:r>
            <a:r>
              <a:rPr lang="en-US" sz="2400" dirty="0" smtClean="0"/>
              <a:t>gain</a:t>
            </a:r>
          </a:p>
          <a:p>
            <a:r>
              <a:rPr lang="el-GR" sz="2400" dirty="0"/>
              <a:t>Δ=1−(</a:t>
            </a:r>
            <a:r>
              <a:rPr lang="en-US" sz="2400" dirty="0" smtClean="0"/>
              <a:t>sum of all individual loop gains)</a:t>
            </a:r>
            <a:r>
              <a:rPr lang="en-US" sz="2400" dirty="0"/>
              <a:t> </a:t>
            </a:r>
            <a:r>
              <a:rPr lang="en-US" sz="2400" dirty="0" smtClean="0"/>
              <a:t>	</a:t>
            </a:r>
          </a:p>
          <a:p>
            <a:pPr marL="0" indent="0">
              <a:buNone/>
            </a:pPr>
            <a:r>
              <a:rPr lang="en-US" sz="2400" dirty="0" smtClean="0"/>
              <a:t>	+(sum of gain products of all possible two non-touching loops)</a:t>
            </a:r>
          </a:p>
          <a:p>
            <a:pPr marL="0" indent="0">
              <a:buNone/>
            </a:pPr>
            <a:r>
              <a:rPr lang="en-US" sz="2400" dirty="0" smtClean="0"/>
              <a:t>	−</a:t>
            </a:r>
            <a:r>
              <a:rPr lang="en-US" sz="2400" dirty="0"/>
              <a:t>(</a:t>
            </a:r>
            <a:r>
              <a:rPr lang="en-US" sz="2400" dirty="0" smtClean="0"/>
              <a:t>sum of gain products of all possible three non-touching loops)+...</a:t>
            </a:r>
          </a:p>
          <a:p>
            <a:r>
              <a:rPr lang="en-US" sz="2400" i="1" dirty="0" err="1"/>
              <a:t>Δ</a:t>
            </a:r>
            <a:r>
              <a:rPr lang="en-US" sz="2400" i="1" baseline="-25000" dirty="0" err="1"/>
              <a:t>i</a:t>
            </a:r>
            <a:r>
              <a:rPr lang="en-US" sz="2400" i="1" dirty="0"/>
              <a:t> is obtained from Δ by removing the loops which are touching the </a:t>
            </a:r>
            <a:r>
              <a:rPr lang="en-US" sz="2400" i="1" dirty="0" err="1"/>
              <a:t>i</a:t>
            </a:r>
            <a:r>
              <a:rPr lang="en-US" sz="2400" i="1" baseline="30000" dirty="0" err="1"/>
              <a:t>th</a:t>
            </a:r>
            <a:r>
              <a:rPr lang="en-US" sz="2400" i="1" dirty="0"/>
              <a:t> forward path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213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8490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Consider following SFG 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6656" y="2770909"/>
            <a:ext cx="6871854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46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86692" y="2285999"/>
                <a:ext cx="10931236" cy="4294909"/>
              </a:xfrm>
            </p:spPr>
            <p:txBody>
              <a:bodyPr>
                <a:noAutofit/>
              </a:bodyPr>
              <a:lstStyle/>
              <a:p>
                <a:r>
                  <a:rPr lang="en-US" sz="2400" b="1" dirty="0" smtClean="0"/>
                  <a:t>Path</a:t>
                </a:r>
              </a:p>
              <a:p>
                <a:r>
                  <a:rPr lang="en-US" sz="2400" dirty="0"/>
                  <a:t>It is a traversal of branches from one node to any other node in the direction of branch arrows. </a:t>
                </a:r>
                <a:endParaRPr lang="en-US" sz="2400" dirty="0" smtClean="0"/>
              </a:p>
              <a:p>
                <a:r>
                  <a:rPr lang="en-US" sz="2400" dirty="0"/>
                  <a:t> It should not traverse any node more than once</a:t>
                </a:r>
                <a:r>
                  <a:rPr lang="en-US" sz="2400" dirty="0" smtClean="0"/>
                  <a:t>.</a:t>
                </a:r>
              </a:p>
              <a:p>
                <a:r>
                  <a:rPr lang="en-US" sz="2400" b="1" dirty="0"/>
                  <a:t>Forward </a:t>
                </a:r>
                <a:r>
                  <a:rPr lang="en-US" sz="2400" b="1" dirty="0" smtClean="0"/>
                  <a:t>Path: </a:t>
                </a:r>
              </a:p>
              <a:p>
                <a:r>
                  <a:rPr lang="en-US" sz="2400" dirty="0"/>
                  <a:t>The path that exists from the input node to the output </a:t>
                </a:r>
                <a:r>
                  <a:rPr lang="en-US" sz="2400" dirty="0" smtClean="0"/>
                  <a:t>node.</a:t>
                </a:r>
              </a:p>
              <a:p>
                <a:r>
                  <a:rPr lang="en-US" sz="2400" dirty="0" smtClean="0"/>
                  <a:t>Forward Path 1: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sz="2400" dirty="0" smtClean="0"/>
                  <a:t>, 	</a:t>
                </a:r>
              </a:p>
              <a:p>
                <a:r>
                  <a:rPr lang="en-US" sz="2400" dirty="0" smtClean="0"/>
                  <a:t>Forward Path 2:</a:t>
                </a:r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400" dirty="0" smtClean="0"/>
                  <a:t> 	</a:t>
                </a:r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86692" y="2285999"/>
                <a:ext cx="10931236" cy="4294909"/>
              </a:xfrm>
              <a:blipFill>
                <a:blip r:embed="rId2"/>
                <a:stretch>
                  <a:fillRect l="-780" t="-1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8088334" y="5089358"/>
            <a:ext cx="3710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Forward Path Gain = </a:t>
            </a:r>
            <a:r>
              <a:rPr lang="en-US" sz="2400" dirty="0" err="1"/>
              <a:t>abcde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8088334" y="5604300"/>
            <a:ext cx="3553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Forward Path Gain = </a:t>
            </a:r>
            <a:r>
              <a:rPr lang="en-US" sz="2400" dirty="0" err="1"/>
              <a:t>abge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054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b="1" dirty="0" smtClean="0"/>
                  <a:t>Loop</a:t>
                </a:r>
              </a:p>
              <a:p>
                <a:r>
                  <a:rPr lang="en-US" sz="2400" dirty="0"/>
                  <a:t>The path that starts from one node and ends at the same node is known as </a:t>
                </a:r>
                <a:r>
                  <a:rPr lang="en-US" sz="2400" b="1" dirty="0"/>
                  <a:t>loop</a:t>
                </a:r>
                <a:r>
                  <a:rPr lang="en-US" sz="2400" dirty="0"/>
                  <a:t>. Hence, it is a closed path.</a:t>
                </a:r>
              </a:p>
              <a:p>
                <a:r>
                  <a:rPr lang="en-US" sz="2400" b="1" dirty="0" smtClean="0"/>
                  <a:t>Loop 1	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400" dirty="0" smtClean="0"/>
              </a:p>
              <a:p>
                <a:r>
                  <a:rPr lang="en-US" sz="2400" b="1" dirty="0"/>
                  <a:t>Loop </a:t>
                </a:r>
                <a:r>
                  <a:rPr lang="en-US" sz="2400" b="1" dirty="0" smtClean="0"/>
                  <a:t>2</a:t>
                </a:r>
                <a:r>
                  <a:rPr lang="en-US" sz="2400" b="1" dirty="0"/>
                  <a:t>	 </a:t>
                </a:r>
                <a14:m>
                  <m:oMath xmlns:m="http://schemas.openxmlformats.org/officeDocument/2006/math">
                    <m:r>
                      <a:rPr lang="en-US" sz="2400" b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9" t="-1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172200" y="3615035"/>
            <a:ext cx="2507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Loop Gain =  </a:t>
            </a:r>
            <a:r>
              <a:rPr lang="en-US" sz="2400" dirty="0" err="1" smtClean="0"/>
              <a:t>bj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4076700"/>
            <a:ext cx="2507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Loop Gain = di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676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b="1" dirty="0" smtClean="0"/>
                  <a:t>Non-touching Loops</a:t>
                </a:r>
              </a:p>
              <a:p>
                <a:r>
                  <a:rPr lang="en-US" sz="2400" dirty="0"/>
                  <a:t>These are the loops, which should not have any common node</a:t>
                </a:r>
                <a:r>
                  <a:rPr lang="en-US" sz="2400" dirty="0" smtClean="0"/>
                  <a:t>.</a:t>
                </a:r>
              </a:p>
              <a:p>
                <a:r>
                  <a:rPr lang="en-US" sz="2400" b="1" dirty="0"/>
                  <a:t>Examples</a:t>
                </a:r>
                <a:r>
                  <a:rPr lang="en-US" sz="2400" dirty="0"/>
                  <a:t> − The loops</a:t>
                </a:r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400" b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400" dirty="0" smtClean="0"/>
                  <a:t>  are non touching.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9" t="-1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551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 of Transfer Function using Mason’s Gain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17419" y="2286000"/>
                <a:ext cx="11152908" cy="35814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Let us consider same example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 smtClean="0"/>
                  <a:t>Number </a:t>
                </a:r>
                <a:r>
                  <a:rPr lang="en-US" sz="2400" dirty="0"/>
                  <a:t>of forward paths, N = 2</a:t>
                </a:r>
                <a:r>
                  <a:rPr lang="en-US" sz="2400" dirty="0" smtClean="0"/>
                  <a:t>. </a:t>
                </a:r>
              </a:p>
              <a:p>
                <a:pPr lvl="1"/>
                <a:r>
                  <a:rPr lang="en-US" sz="2400" dirty="0"/>
                  <a:t>Forward Path 1: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sz="2400" dirty="0" smtClean="0"/>
                  <a:t>, 	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𝑎𝑏𝑐𝑑𝑒</m:t>
                    </m:r>
                  </m:oMath>
                </a14:m>
                <a:endParaRPr lang="en-US" sz="2400" dirty="0" smtClean="0"/>
              </a:p>
              <a:p>
                <a:pPr lvl="1"/>
                <a:r>
                  <a:rPr lang="en-US" sz="2400" dirty="0"/>
                  <a:t>Forward Path 2: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 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𝑎𝑏𝑔𝑒</m:t>
                    </m:r>
                  </m:oMath>
                </a14:m>
                <a:endParaRPr lang="en-US" sz="2400" dirty="0" smtClean="0"/>
              </a:p>
              <a:p>
                <a:pPr marL="384048" lvl="1">
                  <a:spcBef>
                    <a:spcPts val="1000"/>
                  </a:spcBef>
                  <a:buFont typeface="Franklin Gothic Book" panose="020B0503020102020204" pitchFamily="34" charset="0"/>
                  <a:buChar char="■"/>
                </a:pPr>
                <a:endParaRPr lang="en-US" sz="2400" dirty="0"/>
              </a:p>
              <a:p>
                <a:pPr marL="384048" lvl="1">
                  <a:spcBef>
                    <a:spcPts val="1000"/>
                  </a:spcBef>
                  <a:buFont typeface="Franklin Gothic Book" panose="020B0503020102020204" pitchFamily="34" charset="0"/>
                  <a:buChar char="■"/>
                </a:pPr>
                <a:endParaRPr lang="en-US" sz="2400" dirty="0"/>
              </a:p>
              <a:p>
                <a:pPr marL="384048" lvl="1">
                  <a:spcBef>
                    <a:spcPts val="1000"/>
                  </a:spcBef>
                  <a:buFont typeface="Franklin Gothic Book" panose="020B0503020102020204" pitchFamily="34" charset="0"/>
                  <a:buChar char="■"/>
                </a:pPr>
                <a:endParaRPr lang="en-US" sz="2400" dirty="0"/>
              </a:p>
              <a:p>
                <a:pPr marL="384048" lvl="1">
                  <a:spcBef>
                    <a:spcPts val="1000"/>
                  </a:spcBef>
                  <a:buFont typeface="Franklin Gothic Book" panose="020B0503020102020204" pitchFamily="34" charset="0"/>
                  <a:buChar char="■"/>
                </a:pPr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7419" y="2286000"/>
                <a:ext cx="11152908" cy="3581400"/>
              </a:xfrm>
              <a:blipFill>
                <a:blip r:embed="rId2"/>
                <a:stretch>
                  <a:fillRect l="-765" t="-1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768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 startAt="2"/>
                </a:pPr>
                <a:r>
                  <a:rPr lang="en-US" sz="2400" b="1" dirty="0"/>
                  <a:t>Number of individual loops, L = 5.</a:t>
                </a:r>
              </a:p>
              <a:p>
                <a:pPr marL="841248" lvl="2">
                  <a:spcBef>
                    <a:spcPts val="1000"/>
                  </a:spcBef>
                </a:pPr>
                <a:r>
                  <a:rPr lang="en-US" sz="2200" dirty="0"/>
                  <a:t>Loop 1 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200" dirty="0"/>
                  <a:t>,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2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2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>
                        <a:latin typeface="Cambria Math" panose="02040503050406030204" pitchFamily="18" charset="0"/>
                      </a:rPr>
                      <m:t>𝑏𝑗</m:t>
                    </m:r>
                  </m:oMath>
                </a14:m>
                <a:endParaRPr lang="en-US" sz="2200" dirty="0"/>
              </a:p>
              <a:p>
                <a:pPr marL="841248" lvl="2">
                  <a:spcBef>
                    <a:spcPts val="1000"/>
                  </a:spcBef>
                </a:pPr>
                <a:r>
                  <a:rPr lang="en-US" sz="2200" dirty="0"/>
                  <a:t>Loop 2 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200" dirty="0"/>
                  <a:t>,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2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2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>
                        <a:latin typeface="Cambria Math" panose="02040503050406030204" pitchFamily="18" charset="0"/>
                      </a:rPr>
                      <m:t>𝑔h</m:t>
                    </m:r>
                  </m:oMath>
                </a14:m>
                <a:endParaRPr lang="en-US" sz="2200" dirty="0"/>
              </a:p>
              <a:p>
                <a:pPr marL="841248" lvl="2">
                  <a:spcBef>
                    <a:spcPts val="1000"/>
                  </a:spcBef>
                </a:pPr>
                <a:r>
                  <a:rPr lang="en-US" sz="2200" dirty="0"/>
                  <a:t>Loop 3 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200" dirty="0"/>
                  <a:t>,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20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2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>
                        <a:latin typeface="Cambria Math" panose="02040503050406030204" pitchFamily="18" charset="0"/>
                      </a:rPr>
                      <m:t>𝑐𝑑h</m:t>
                    </m:r>
                  </m:oMath>
                </a14:m>
                <a:r>
                  <a:rPr lang="en-US" sz="2200" dirty="0"/>
                  <a:t> </a:t>
                </a:r>
              </a:p>
              <a:p>
                <a:pPr marL="841248" lvl="2">
                  <a:spcBef>
                    <a:spcPts val="1000"/>
                  </a:spcBef>
                </a:pPr>
                <a:r>
                  <a:rPr lang="en-US" sz="2200" dirty="0"/>
                  <a:t>Loop 4 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200" dirty="0"/>
                  <a:t>,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20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2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>
                        <a:latin typeface="Cambria Math" panose="02040503050406030204" pitchFamily="18" charset="0"/>
                      </a:rPr>
                      <m:t>𝑑𝑖</m:t>
                    </m:r>
                  </m:oMath>
                </a14:m>
                <a:r>
                  <a:rPr lang="en-US" sz="2200" dirty="0"/>
                  <a:t> </a:t>
                </a:r>
              </a:p>
              <a:p>
                <a:pPr marL="841248" lvl="2">
                  <a:spcBef>
                    <a:spcPts val="1000"/>
                  </a:spcBef>
                </a:pPr>
                <a:r>
                  <a:rPr lang="en-US" sz="2200" dirty="0"/>
                  <a:t>Loop 5 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20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200" dirty="0"/>
                  <a:t>,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20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2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200" dirty="0"/>
                  <a:t> 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9" t="-1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836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1911</TotalTime>
  <Words>200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Cambria Math</vt:lpstr>
      <vt:lpstr>Franklin Gothic Book</vt:lpstr>
      <vt:lpstr>Crop</vt:lpstr>
      <vt:lpstr>Mason’s Gain Formula </vt:lpstr>
      <vt:lpstr>Mason’s Gain Formula </vt:lpstr>
      <vt:lpstr>Mason’s Gain Formula …</vt:lpstr>
      <vt:lpstr>Terminology </vt:lpstr>
      <vt:lpstr>Terminology…</vt:lpstr>
      <vt:lpstr>Terminology…</vt:lpstr>
      <vt:lpstr>Terminology…</vt:lpstr>
      <vt:lpstr>Calculation of Transfer Function using Mason’s Gain Formula</vt:lpstr>
      <vt:lpstr>Example …</vt:lpstr>
      <vt:lpstr>Example …</vt:lpstr>
      <vt:lpstr>Example …</vt:lpstr>
      <vt:lpstr>Example …</vt:lpstr>
      <vt:lpstr> Thanks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System and Transfer Function</dc:title>
  <dc:creator>nafees ahamad</dc:creator>
  <cp:lastModifiedBy>nafees ahamad</cp:lastModifiedBy>
  <cp:revision>60</cp:revision>
  <dcterms:created xsi:type="dcterms:W3CDTF">2019-07-29T06:12:28Z</dcterms:created>
  <dcterms:modified xsi:type="dcterms:W3CDTF">2019-08-13T09:52:30Z</dcterms:modified>
</cp:coreProperties>
</file>