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263B6-2AF1-4750-BFED-448A17DA69E3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FC1E9-00C8-4D82-84F0-35DD73E6D7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Hello</a:t>
            </a:r>
          </a:p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D2A5E-FB61-4BA9-BEDA-EE0022A070E3}" type="slidenum">
              <a:rPr lang="tr-TR" smtClean="0"/>
              <a:pPr/>
              <a:t>13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4A37-EC64-4FAB-A687-10BF5A60BBDB}" type="datetimeFigureOut">
              <a:rPr lang="en-US" smtClean="0"/>
              <a:t>15/06/2012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B204-A409-4DD7-9088-2F6289A386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1676400" y="2562225"/>
            <a:ext cx="6040437" cy="117157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7200" b="1" dirty="0" smtClean="0">
                <a:solidFill>
                  <a:schemeClr val="accent2"/>
                </a:solidFill>
              </a:rPr>
              <a:t>MATLAB</a:t>
            </a:r>
            <a:r>
              <a:rPr lang="tr-TR" sz="7200" b="1" dirty="0" smtClean="0">
                <a:solidFill>
                  <a:schemeClr val="accent2"/>
                </a:solidFill>
              </a:rPr>
              <a:t> </a:t>
            </a:r>
            <a:r>
              <a:rPr lang="en-US" sz="7200" b="1" dirty="0" smtClean="0">
                <a:solidFill>
                  <a:schemeClr val="accent2"/>
                </a:solidFill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</a:rPr>
            </a:br>
            <a:r>
              <a:rPr lang="en-US" sz="7200" b="1" dirty="0" smtClean="0">
                <a:solidFill>
                  <a:schemeClr val="accent2"/>
                </a:solidFill>
              </a:rPr>
              <a:t>Polynomials</a:t>
            </a:r>
            <a:endParaRPr lang="tr-TR" sz="72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kern="1200" dirty="0" smtClean="0">
                <a:solidFill>
                  <a:srgbClr val="A50021"/>
                </a:solidFill>
                <a:cs typeface="Arial" charset="0"/>
              </a:rPr>
              <a:t>Polynomials Curve fitting </a:t>
            </a:r>
            <a:endParaRPr 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648700" cy="548640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en-US" sz="2000" dirty="0" smtClean="0"/>
              <a:t>	In case  a set of points are known in terms of vectors x &amp; y, then a polynomial can be formed that fits the given points. Syntax is 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	c=</a:t>
            </a:r>
            <a:r>
              <a:rPr lang="en-US" sz="2000" dirty="0" err="1" smtClean="0"/>
              <a:t>polyfit</a:t>
            </a:r>
            <a:r>
              <a:rPr lang="en-US" sz="2000" dirty="0" smtClean="0"/>
              <a:t>(x, y, k)		%k is degree of polynomial 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Ex: </a:t>
            </a:r>
            <a:r>
              <a:rPr lang="en-US" sz="2000" dirty="0" smtClean="0"/>
              <a:t>Find a polynomial of degree 2 to fit the following data </a:t>
            </a:r>
          </a:p>
          <a:p>
            <a:pPr>
              <a:buFontTx/>
              <a:buNone/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dirty="0" smtClean="0"/>
              <a:t>Sol: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&gt;&gt;x=[0  1  2  4];	 	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&gt;&gt;y=[1  6  20  100];	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&gt;&gt;c=</a:t>
            </a:r>
            <a:r>
              <a:rPr lang="en-US" sz="2000" dirty="0" err="1" smtClean="0"/>
              <a:t>polyfit</a:t>
            </a:r>
            <a:r>
              <a:rPr lang="en-US" sz="2000" dirty="0" smtClean="0"/>
              <a:t>(x, y, 2)		%2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degree polynomial 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c= 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7.3409   -4.8409    1.6818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&gt;&gt;c=</a:t>
            </a:r>
            <a:r>
              <a:rPr lang="en-US" sz="2000" dirty="0" err="1" smtClean="0"/>
              <a:t>polyfit</a:t>
            </a:r>
            <a:r>
              <a:rPr lang="en-US" sz="2000" dirty="0" smtClean="0"/>
              <a:t>(x, y, 3)		 %3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degree polynomial 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c =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    1.0417    1.3750    2.5833    1.0000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kern="1200" dirty="0" smtClean="0">
                <a:solidFill>
                  <a:srgbClr val="A50021"/>
                </a:solidFill>
                <a:cs typeface="Arial" charset="0"/>
              </a:rPr>
              <a:t>Polynomials Curve fitting </a:t>
            </a:r>
            <a:endParaRPr lang="en-US" sz="28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6487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rgbClr val="C00000"/>
                </a:solidFill>
              </a:rPr>
              <a:t>Ex: </a:t>
            </a:r>
            <a:r>
              <a:rPr lang="en-US" sz="2000" smtClean="0"/>
              <a:t>Find a polynomial of degree 1 to fit the following data 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Sol:</a:t>
            </a:r>
          </a:p>
          <a:p>
            <a:pPr>
              <a:buFontTx/>
              <a:buNone/>
            </a:pPr>
            <a:r>
              <a:rPr lang="en-US" sz="2000" smtClean="0"/>
              <a:t>&gt;&gt;current=[10  15  20  25  30];	 	</a:t>
            </a:r>
          </a:p>
          <a:p>
            <a:pPr>
              <a:buFontTx/>
              <a:buNone/>
            </a:pPr>
            <a:r>
              <a:rPr lang="en-US" sz="2000" smtClean="0"/>
              <a:t>&gt;&gt;voltage=[100  150  200  250  300];	</a:t>
            </a:r>
          </a:p>
          <a:p>
            <a:pPr>
              <a:buFontTx/>
              <a:buNone/>
            </a:pPr>
            <a:r>
              <a:rPr lang="en-US" sz="2000" smtClean="0"/>
              <a:t>&gt;&gt;resistance=polyfit(current, voltage, 1)		</a:t>
            </a:r>
          </a:p>
          <a:p>
            <a:pPr>
              <a:buFontTx/>
              <a:buNone/>
            </a:pPr>
            <a:r>
              <a:rPr lang="en-US" sz="2000" smtClean="0"/>
              <a:t>resistance= </a:t>
            </a:r>
          </a:p>
          <a:p>
            <a:pPr>
              <a:buFontTx/>
              <a:buNone/>
            </a:pPr>
            <a:r>
              <a:rPr lang="en-US" sz="2000" smtClean="0"/>
              <a:t>10.0000	-0.0000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i.e.		Voltage = 10x Current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676400"/>
          <a:ext cx="5715000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952500"/>
                <a:gridCol w="9525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kern="1200" dirty="0" smtClean="0">
                <a:solidFill>
                  <a:srgbClr val="A50021"/>
                </a:solidFill>
                <a:cs typeface="Arial" charset="0"/>
              </a:rPr>
              <a:t>Polynomials Evaluation with matrix arguments</a:t>
            </a:r>
            <a:endParaRPr lang="en-US" sz="24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648700" cy="5176838"/>
          </a:xfrm>
        </p:spPr>
        <p:txBody>
          <a:bodyPr/>
          <a:lstStyle/>
          <a:p>
            <a:pPr>
              <a:buFontTx/>
              <a:buNone/>
            </a:pPr>
            <a:endParaRPr lang="en-US" sz="200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US" sz="2000" smtClean="0">
                <a:solidFill>
                  <a:srgbClr val="C00000"/>
                </a:solidFill>
              </a:rPr>
              <a:t>Ex: </a:t>
            </a:r>
            <a:r>
              <a:rPr lang="en-US" sz="2000" smtClean="0"/>
              <a:t>Evaluate the matrix polynomial X</a:t>
            </a:r>
            <a:r>
              <a:rPr lang="en-US" sz="2000" baseline="30000" smtClean="0"/>
              <a:t>2</a:t>
            </a:r>
            <a:r>
              <a:rPr lang="en-US" sz="2000" smtClean="0"/>
              <a:t>+X+2, given that the square matrix  </a:t>
            </a:r>
          </a:p>
          <a:p>
            <a:pPr>
              <a:buFontTx/>
              <a:buNone/>
            </a:pPr>
            <a:r>
              <a:rPr lang="en-US" sz="2000" smtClean="0"/>
              <a:t>X=  2	3</a:t>
            </a:r>
          </a:p>
          <a:p>
            <a:pPr>
              <a:buFontTx/>
              <a:buNone/>
            </a:pPr>
            <a:r>
              <a:rPr lang="en-US" sz="2000" smtClean="0"/>
              <a:t>      4	5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Sol:</a:t>
            </a:r>
          </a:p>
          <a:p>
            <a:pPr>
              <a:buFontTx/>
              <a:buNone/>
            </a:pPr>
            <a:r>
              <a:rPr lang="en-US" sz="2000" smtClean="0"/>
              <a:t>&gt;&gt;A=[1  1  2];		%A= X</a:t>
            </a:r>
            <a:r>
              <a:rPr lang="en-US" sz="2000" baseline="30000" smtClean="0"/>
              <a:t>2</a:t>
            </a:r>
            <a:r>
              <a:rPr lang="en-US" sz="2000" smtClean="0"/>
              <a:t>+X+2I</a:t>
            </a:r>
          </a:p>
          <a:p>
            <a:pPr>
              <a:buFontTx/>
              <a:buNone/>
            </a:pPr>
            <a:r>
              <a:rPr lang="en-US" sz="2000" smtClean="0"/>
              <a:t>&gt;&gt;X=[2  3;   4   5];</a:t>
            </a:r>
          </a:p>
          <a:p>
            <a:pPr>
              <a:buFontTx/>
              <a:buNone/>
            </a:pPr>
            <a:r>
              <a:rPr lang="en-US" sz="2000" smtClean="0"/>
              <a:t>&gt;&gt;Z=polyvalm(A,X)	%poly+val(evaluate)+m(matix)</a:t>
            </a:r>
          </a:p>
          <a:p>
            <a:pPr>
              <a:buFontTx/>
              <a:buNone/>
            </a:pPr>
            <a:r>
              <a:rPr lang="en-US" sz="2000" smtClean="0"/>
              <a:t>Z=</a:t>
            </a:r>
          </a:p>
          <a:p>
            <a:pPr>
              <a:buFontTx/>
              <a:buNone/>
            </a:pPr>
            <a:r>
              <a:rPr lang="en-US" sz="2000" smtClean="0"/>
              <a:t>	20	24</a:t>
            </a:r>
          </a:p>
          <a:p>
            <a:pPr>
              <a:buFontTx/>
              <a:buNone/>
            </a:pPr>
            <a:r>
              <a:rPr lang="en-US" sz="2000" smtClean="0"/>
              <a:t>	32	44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09600" y="2246313"/>
            <a:ext cx="6842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409700" y="2259013"/>
            <a:ext cx="6842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800000"/>
              </a:solidFill>
              <a:cs typeface="Arial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350963" y="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eaLnBrk="0" hangingPunct="0"/>
            <a:r>
              <a:rPr lang="en-US" sz="3600" b="1">
                <a:solidFill>
                  <a:srgbClr val="A50021"/>
                </a:solidFill>
                <a:cs typeface="Arial" charset="0"/>
              </a:rPr>
              <a:t>Introduction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09600" y="1143000"/>
            <a:ext cx="78120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2"/>
                </a:solidFill>
                <a:cs typeface="Arial" charset="0"/>
              </a:rPr>
              <a:t>Polynomials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x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+2x-7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x</a:t>
            </a:r>
            <a:r>
              <a:rPr lang="en-US" sz="2000" baseline="30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+3x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-15x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-2x+9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>
              <a:cs typeface="Arial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2"/>
                </a:solidFill>
                <a:cs typeface="Arial" charset="0"/>
              </a:rPr>
              <a:t>In MATLAB polynomials are created by row vector i.e.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s</a:t>
            </a:r>
            <a:r>
              <a:rPr lang="en-US" sz="2000" baseline="30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+3s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-15s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-2s+9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&gt;&gt;p=[ 1  3  -15  -2  9];	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3x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-9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&gt;&gt;q=[3  0  0  -9]	%write the coefficients of every term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000" dirty="0">
              <a:cs typeface="Arial" charset="0"/>
            </a:endParaRP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2"/>
                </a:solidFill>
                <a:cs typeface="Arial" charset="0"/>
              </a:rPr>
              <a:t>Polynomial evaluation : </a:t>
            </a:r>
            <a:r>
              <a:rPr lang="en-US" sz="2000" dirty="0" err="1">
                <a:cs typeface="Arial" charset="0"/>
              </a:rPr>
              <a:t>polyval</a:t>
            </a:r>
            <a:r>
              <a:rPr lang="en-US" sz="2000" dirty="0">
                <a:cs typeface="Arial" charset="0"/>
              </a:rPr>
              <a:t>(</a:t>
            </a:r>
            <a:r>
              <a:rPr lang="en-US" sz="2000" dirty="0" err="1">
                <a:cs typeface="Arial" charset="0"/>
              </a:rPr>
              <a:t>c,s</a:t>
            </a:r>
            <a:r>
              <a:rPr lang="en-US" sz="2000" dirty="0">
                <a:cs typeface="Arial" charset="0"/>
              </a:rPr>
              <a:t>)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Exp: Evaluate the value of polynomial y=2s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+3s+4 at s=1, -3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&gt;&gt;y=[2  3  4];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&gt;&gt;s=1;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&gt;&gt;value=</a:t>
            </a:r>
            <a:r>
              <a:rPr lang="en-US" sz="2000" dirty="0" err="1">
                <a:cs typeface="Arial" charset="0"/>
              </a:rPr>
              <a:t>polyval</a:t>
            </a:r>
            <a:r>
              <a:rPr lang="en-US" sz="2000" dirty="0">
                <a:cs typeface="Arial" charset="0"/>
              </a:rPr>
              <a:t>(y, s)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&gt;&gt;value = 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		9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000" dirty="0">
              <a:cs typeface="Arial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baseline="30000" dirty="0">
              <a:cs typeface="Arial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sz="2000" dirty="0">
              <a:cs typeface="Arial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dirty="0">
                <a:cs typeface="Arial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rgbClr val="A50021"/>
                </a:solidFill>
                <a:cs typeface="Arial" charset="0"/>
              </a:rPr>
              <a:t>Polynomials Evaluation 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95300" y="1066800"/>
            <a:ext cx="8648700" cy="5562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en-US" sz="2000" dirty="0" smtClean="0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cs typeface="Arial" charset="0"/>
              </a:rPr>
              <a:t>Similarly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&gt;&gt;s=-3;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&gt;&gt;value=</a:t>
            </a:r>
            <a:r>
              <a:rPr lang="en-US" sz="2000" dirty="0" err="1" smtClean="0">
                <a:cs typeface="Arial" charset="0"/>
              </a:rPr>
              <a:t>polyval</a:t>
            </a:r>
            <a:r>
              <a:rPr lang="en-US" sz="2000" dirty="0" smtClean="0">
                <a:cs typeface="Arial" charset="0"/>
              </a:rPr>
              <a:t>(y, s)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&gt;&gt;value = 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		13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cs typeface="Arial" charset="0"/>
              </a:rPr>
              <a:t>	OR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&gt;&gt;s=[1  -3];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&gt;&gt; value=</a:t>
            </a:r>
            <a:r>
              <a:rPr lang="en-US" sz="2000" dirty="0" err="1" smtClean="0">
                <a:cs typeface="Arial" charset="0"/>
              </a:rPr>
              <a:t>polyval</a:t>
            </a:r>
            <a:r>
              <a:rPr lang="en-US" sz="2000" dirty="0" smtClean="0">
                <a:cs typeface="Arial" charset="0"/>
              </a:rPr>
              <a:t>(y, s)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value =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	    9    13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en-US" sz="2000" dirty="0" smtClean="0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	</a:t>
            </a:r>
            <a:r>
              <a:rPr lang="en-US" sz="2000" dirty="0" smtClean="0">
                <a:solidFill>
                  <a:srgbClr val="C00000"/>
                </a:solidFill>
                <a:cs typeface="Arial" charset="0"/>
              </a:rPr>
              <a:t>OR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&gt;&gt;</a:t>
            </a:r>
            <a:r>
              <a:rPr lang="en-US" sz="16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value=</a:t>
            </a:r>
            <a:r>
              <a:rPr lang="en-US" sz="2000" dirty="0" err="1" smtClean="0">
                <a:cs typeface="Arial" charset="0"/>
              </a:rPr>
              <a:t>polyval</a:t>
            </a:r>
            <a:r>
              <a:rPr lang="en-US" sz="2000" dirty="0" smtClean="0">
                <a:cs typeface="Arial" charset="0"/>
              </a:rPr>
              <a:t>(y,[1 -3])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rgbClr val="A50021"/>
                </a:solidFill>
                <a:cs typeface="Arial" charset="0"/>
              </a:rPr>
              <a:t>Roots of Polynomials</a:t>
            </a:r>
            <a:endParaRPr lang="en-US" kern="1200" dirty="0">
              <a:solidFill>
                <a:srgbClr val="A50021"/>
              </a:solidFill>
              <a:ea typeface="+mn-ea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Roots of polynomials: </a:t>
            </a:r>
            <a:r>
              <a:rPr lang="en-US" sz="2000" smtClean="0"/>
              <a:t>roots(p)</a:t>
            </a:r>
          </a:p>
          <a:p>
            <a:pPr>
              <a:buFontTx/>
              <a:buNone/>
            </a:pPr>
            <a:r>
              <a:rPr lang="en-US" sz="2000" smtClean="0"/>
              <a:t>&gt;&gt;p=[1  3  2];			%</a:t>
            </a:r>
            <a:r>
              <a:rPr lang="en-US" sz="2000" smtClean="0">
                <a:cs typeface="Arial" charset="0"/>
              </a:rPr>
              <a:t> p=s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cs typeface="Arial" charset="0"/>
              </a:rPr>
              <a:t>+3s+2</a:t>
            </a: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&gt;&gt;r=roots(p)</a:t>
            </a:r>
          </a:p>
          <a:p>
            <a:pPr>
              <a:buFontTx/>
              <a:buNone/>
            </a:pPr>
            <a:r>
              <a:rPr lang="en-US" sz="2000" smtClean="0"/>
              <a:t>r =     -2</a:t>
            </a:r>
          </a:p>
          <a:p>
            <a:pPr>
              <a:buFontTx/>
              <a:buNone/>
            </a:pPr>
            <a:r>
              <a:rPr lang="en-US" sz="2000" smtClean="0"/>
              <a:t>	    -1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>
                <a:solidFill>
                  <a:srgbClr val="C00000"/>
                </a:solidFill>
              </a:rPr>
              <a:t>Try this: </a:t>
            </a:r>
            <a:r>
              <a:rPr lang="en-US" sz="2000" smtClean="0"/>
              <a:t>find the roots of s</a:t>
            </a:r>
            <a:r>
              <a:rPr lang="en-US" sz="2000" baseline="30000" smtClean="0"/>
              <a:t>4</a:t>
            </a:r>
            <a:r>
              <a:rPr lang="en-US" sz="2000" smtClean="0"/>
              <a:t>+3s</a:t>
            </a:r>
            <a:r>
              <a:rPr lang="en-US" sz="2000" baseline="30000" smtClean="0"/>
              <a:t>3</a:t>
            </a:r>
            <a:r>
              <a:rPr lang="en-US" sz="2000" smtClean="0"/>
              <a:t>-15s</a:t>
            </a:r>
            <a:r>
              <a:rPr lang="en-US" sz="2000" baseline="30000" smtClean="0"/>
              <a:t>2</a:t>
            </a:r>
            <a:r>
              <a:rPr lang="en-US" sz="2000" smtClean="0"/>
              <a:t>-2s+9=0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rgbClr val="A50021"/>
                </a:solidFill>
                <a:cs typeface="Arial" charset="0"/>
              </a:rPr>
              <a:t>Polynomials mathematics 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95300" y="914400"/>
            <a:ext cx="8648700" cy="5405438"/>
          </a:xfrm>
        </p:spPr>
        <p:txBody>
          <a:bodyPr/>
          <a:lstStyle/>
          <a:p>
            <a:endParaRPr lang="en-US" sz="2000" smtClean="0">
              <a:solidFill>
                <a:schemeClr val="accent2"/>
              </a:solidFill>
            </a:endParaRPr>
          </a:p>
          <a:p>
            <a:endParaRPr lang="en-US" sz="2000" smtClean="0">
              <a:solidFill>
                <a:schemeClr val="accent2"/>
              </a:solidFill>
            </a:endParaRPr>
          </a:p>
          <a:p>
            <a:r>
              <a:rPr lang="en-US" sz="2000" smtClean="0">
                <a:solidFill>
                  <a:schemeClr val="accent2"/>
                </a:solidFill>
              </a:rPr>
              <a:t>Addition </a:t>
            </a:r>
          </a:p>
          <a:p>
            <a:pPr>
              <a:buFontTx/>
              <a:buNone/>
            </a:pPr>
            <a:r>
              <a:rPr lang="en-US" sz="2000" smtClean="0"/>
              <a:t>&gt;&gt;a=[0  1  2  1];		%s</a:t>
            </a:r>
            <a:r>
              <a:rPr lang="en-US" sz="2000" baseline="30000" smtClean="0"/>
              <a:t>2</a:t>
            </a:r>
            <a:r>
              <a:rPr lang="en-US" sz="2000" smtClean="0"/>
              <a:t>+2s+1</a:t>
            </a:r>
          </a:p>
          <a:p>
            <a:pPr>
              <a:buFontTx/>
              <a:buNone/>
            </a:pPr>
            <a:r>
              <a:rPr lang="en-US" sz="2000" smtClean="0"/>
              <a:t>&gt;&gt;b=[1  0  1  5];		% s</a:t>
            </a:r>
            <a:r>
              <a:rPr lang="en-US" sz="2000" baseline="30000" smtClean="0"/>
              <a:t>3</a:t>
            </a:r>
            <a:r>
              <a:rPr lang="en-US" sz="2000" smtClean="0"/>
              <a:t>+s+1</a:t>
            </a:r>
          </a:p>
          <a:p>
            <a:pPr>
              <a:buFontTx/>
              <a:buNone/>
            </a:pPr>
            <a:r>
              <a:rPr lang="en-US" sz="2000" smtClean="0"/>
              <a:t>&gt;&gt;c=a+b		%s</a:t>
            </a:r>
            <a:r>
              <a:rPr lang="en-US" sz="2000" baseline="30000" smtClean="0"/>
              <a:t>3</a:t>
            </a:r>
            <a:r>
              <a:rPr lang="en-US" sz="2000" smtClean="0"/>
              <a:t>+s</a:t>
            </a:r>
            <a:r>
              <a:rPr lang="en-US" sz="2000" baseline="30000" smtClean="0"/>
              <a:t>2</a:t>
            </a:r>
            <a:r>
              <a:rPr lang="en-US" sz="2000" smtClean="0"/>
              <a:t>+3s+6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Subtraction </a:t>
            </a:r>
          </a:p>
          <a:p>
            <a:pPr>
              <a:buFontTx/>
              <a:buNone/>
            </a:pPr>
            <a:r>
              <a:rPr lang="en-US" sz="2000" smtClean="0"/>
              <a:t>&gt;&gt;a=[3  0  0  2];		%s</a:t>
            </a:r>
            <a:r>
              <a:rPr lang="en-US" sz="2000" baseline="30000" smtClean="0"/>
              <a:t>3</a:t>
            </a:r>
            <a:r>
              <a:rPr lang="en-US" sz="2000" smtClean="0"/>
              <a:t>+2</a:t>
            </a:r>
          </a:p>
          <a:p>
            <a:pPr>
              <a:buFontTx/>
              <a:buNone/>
            </a:pPr>
            <a:r>
              <a:rPr lang="en-US" sz="2000" smtClean="0"/>
              <a:t>&gt;&gt;b=[0  0  1  7];		%s+7</a:t>
            </a:r>
          </a:p>
          <a:p>
            <a:pPr>
              <a:buFontTx/>
              <a:buNone/>
            </a:pPr>
            <a:r>
              <a:rPr lang="en-US" sz="2000" smtClean="0"/>
              <a:t>&gt;&gt;c=b-a		%-s</a:t>
            </a:r>
            <a:r>
              <a:rPr lang="en-US" sz="2000" baseline="30000" smtClean="0"/>
              <a:t>3</a:t>
            </a:r>
            <a:r>
              <a:rPr lang="en-US" sz="2000" smtClean="0"/>
              <a:t>+s+5</a:t>
            </a:r>
          </a:p>
          <a:p>
            <a:pPr>
              <a:buFontTx/>
              <a:buNone/>
            </a:pPr>
            <a:r>
              <a:rPr lang="en-US" sz="2000" smtClean="0"/>
              <a:t>c=</a:t>
            </a:r>
          </a:p>
          <a:p>
            <a:pPr>
              <a:buFontTx/>
              <a:buNone/>
            </a:pPr>
            <a:r>
              <a:rPr lang="en-US" sz="2000" smtClean="0"/>
              <a:t>-3		0	1	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rgbClr val="A50021"/>
                </a:solidFill>
                <a:cs typeface="Arial" charset="0"/>
              </a:rPr>
              <a:t>Polynomials mathematics 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914400"/>
            <a:ext cx="8648700" cy="5405438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Multiplication : </a:t>
            </a:r>
            <a:r>
              <a:rPr lang="en-US" sz="2000" smtClean="0"/>
              <a:t>Multiplication is done by convolution operation </a:t>
            </a:r>
            <a:r>
              <a:rPr lang="en-US" sz="2000" smtClean="0">
                <a:solidFill>
                  <a:schemeClr val="accent2"/>
                </a:solidFill>
              </a:rPr>
              <a:t>.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	</a:t>
            </a:r>
            <a:r>
              <a:rPr lang="en-US" sz="2000" smtClean="0"/>
              <a:t>Sytnax  z= conv(x, y)</a:t>
            </a:r>
          </a:p>
          <a:p>
            <a:pPr>
              <a:buFontTx/>
              <a:buNone/>
            </a:pPr>
            <a:r>
              <a:rPr lang="en-US" sz="2000" smtClean="0"/>
              <a:t>&gt;&gt;a=[1  2 ];		%s+2</a:t>
            </a:r>
          </a:p>
          <a:p>
            <a:pPr>
              <a:buFontTx/>
              <a:buNone/>
            </a:pPr>
            <a:r>
              <a:rPr lang="en-US" sz="2000" smtClean="0"/>
              <a:t>&gt;&gt;b=[1  4  8  ];		% s</a:t>
            </a:r>
            <a:r>
              <a:rPr lang="en-US" sz="2000" baseline="30000" smtClean="0"/>
              <a:t>2</a:t>
            </a:r>
            <a:r>
              <a:rPr lang="en-US" sz="2000" smtClean="0"/>
              <a:t>+4s+8</a:t>
            </a:r>
          </a:p>
          <a:p>
            <a:pPr>
              <a:buFontTx/>
              <a:buNone/>
            </a:pPr>
            <a:r>
              <a:rPr lang="en-US" sz="2000" smtClean="0"/>
              <a:t>&gt;&gt;c=conv(a, b)		% s</a:t>
            </a:r>
            <a:r>
              <a:rPr lang="en-US" sz="2000" baseline="30000" smtClean="0"/>
              <a:t>3</a:t>
            </a:r>
            <a:r>
              <a:rPr lang="en-US" sz="2000" smtClean="0"/>
              <a:t>+6s</a:t>
            </a:r>
            <a:r>
              <a:rPr lang="en-US" sz="2000" baseline="30000" smtClean="0"/>
              <a:t>2</a:t>
            </a:r>
            <a:r>
              <a:rPr lang="en-US" sz="2000" smtClean="0"/>
              <a:t>+16s+16</a:t>
            </a:r>
          </a:p>
          <a:p>
            <a:pPr>
              <a:buFontTx/>
              <a:buNone/>
            </a:pPr>
            <a:r>
              <a:rPr lang="en-US" sz="2000" smtClean="0"/>
              <a:t>c=</a:t>
            </a:r>
          </a:p>
          <a:p>
            <a:pPr>
              <a:buFontTx/>
              <a:buNone/>
            </a:pPr>
            <a:r>
              <a:rPr lang="en-US" sz="2000" smtClean="0"/>
              <a:t>1		6	16	16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rgbClr val="C00000"/>
                </a:solidFill>
              </a:rPr>
              <a:t>Try this: </a:t>
            </a:r>
            <a:r>
              <a:rPr lang="en-US" sz="2000" smtClean="0"/>
              <a:t>find the product of (s+3),(s+6) &amp; (s+2).  Hint: two at a time</a:t>
            </a:r>
          </a:p>
          <a:p>
            <a:pPr>
              <a:buFontTx/>
              <a:buNone/>
            </a:pPr>
            <a:endParaRPr lang="en-US" sz="2000" smtClean="0"/>
          </a:p>
          <a:p>
            <a:r>
              <a:rPr lang="en-US" sz="2000" smtClean="0">
                <a:solidFill>
                  <a:schemeClr val="accent2"/>
                </a:solidFill>
              </a:rPr>
              <a:t>Division :</a:t>
            </a:r>
            <a:r>
              <a:rPr lang="en-US" sz="2000" smtClean="0"/>
              <a:t> Division is done by deconvolution operation. </a:t>
            </a:r>
          </a:p>
          <a:p>
            <a:pPr>
              <a:buFontTx/>
              <a:buNone/>
            </a:pPr>
            <a:r>
              <a:rPr lang="en-US" sz="2000" smtClean="0"/>
              <a:t>	Syntax is [z, r]=deconv(x, y)</a:t>
            </a:r>
          </a:p>
          <a:p>
            <a:pPr>
              <a:buFontTx/>
              <a:buNone/>
            </a:pPr>
            <a:r>
              <a:rPr lang="en-US" sz="2000" smtClean="0"/>
              <a:t>	Where </a:t>
            </a:r>
          </a:p>
          <a:p>
            <a:pPr>
              <a:buFontTx/>
              <a:buNone/>
            </a:pPr>
            <a:r>
              <a:rPr lang="en-US" sz="2000" smtClean="0">
                <a:solidFill>
                  <a:schemeClr val="accent2"/>
                </a:solidFill>
              </a:rPr>
              <a:t>			</a:t>
            </a:r>
            <a:r>
              <a:rPr lang="en-US" sz="2000" smtClean="0"/>
              <a:t>x=divident vector 	y=divisor vector </a:t>
            </a:r>
          </a:p>
          <a:p>
            <a:pPr>
              <a:buFontTx/>
              <a:buNone/>
            </a:pPr>
            <a:r>
              <a:rPr lang="en-US" sz="2000" smtClean="0"/>
              <a:t>			z=Quotients vector 	r=remainders vector </a:t>
            </a:r>
          </a:p>
          <a:p>
            <a:pPr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rgbClr val="A50021"/>
                </a:solidFill>
                <a:cs typeface="Arial" charset="0"/>
              </a:rPr>
              <a:t>Polynomials mathematics 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/>
              <a:t>&gt;&gt;a=[1  6  16  16];		%a=s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+6s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+16s+16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&gt;&gt;b=[1  4  8];			%b=s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+4s+8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&gt;&gt;[c, r]=</a:t>
            </a:r>
            <a:r>
              <a:rPr lang="en-US" sz="2000" dirty="0" err="1" smtClean="0"/>
              <a:t>deconv</a:t>
            </a:r>
            <a:r>
              <a:rPr lang="en-US" sz="2000" dirty="0" smtClean="0"/>
              <a:t>(a, b)		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c=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sz="2000" dirty="0" smtClean="0"/>
              <a:t>2	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r=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0	0	0      0</a:t>
            </a:r>
          </a:p>
          <a:p>
            <a:pPr marL="457200" indent="-457200">
              <a:buFontTx/>
              <a:buNone/>
              <a:defRPr/>
            </a:pPr>
            <a:endParaRPr lang="en-US" sz="2000" dirty="0" smtClean="0"/>
          </a:p>
          <a:p>
            <a:pPr marL="457200" indent="-457200"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Try this:</a:t>
            </a:r>
            <a:r>
              <a:rPr lang="en-US" sz="2000" dirty="0" smtClean="0"/>
              <a:t> divide 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-1 by s+1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rgbClr val="A50021"/>
                </a:solidFill>
                <a:cs typeface="Arial" charset="0"/>
              </a:rPr>
              <a:t>Formulation of Polynomials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Making polynomial from given roots: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&gt;&gt;r=[-1  -2];		%Roots of polynomial are -1 &amp; -2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&gt;&gt;p=poly(r);		%p=s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+3s+2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p=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sz="2000" dirty="0" smtClean="0"/>
              <a:t>3	2	</a:t>
            </a:r>
          </a:p>
          <a:p>
            <a:pPr marL="457200" indent="-457200">
              <a:buFontTx/>
              <a:buNone/>
              <a:defRPr/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Characteristic Polynomial/Equation of matrix ‘A”: </a:t>
            </a:r>
            <a:r>
              <a:rPr lang="en-US" sz="2000" dirty="0" smtClean="0"/>
              <a:t>=</a:t>
            </a:r>
            <a:r>
              <a:rPr lang="en-US" sz="2000" dirty="0" err="1" smtClean="0"/>
              <a:t>det</a:t>
            </a:r>
            <a:r>
              <a:rPr lang="en-US" sz="2000" dirty="0" smtClean="0"/>
              <a:t>(</a:t>
            </a:r>
            <a:r>
              <a:rPr lang="en-US" sz="2000" dirty="0" err="1" smtClean="0"/>
              <a:t>sI</a:t>
            </a:r>
            <a:r>
              <a:rPr lang="en-US" sz="2000" dirty="0" smtClean="0"/>
              <a:t>-A)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&gt;&gt;A=[0  1;  2  3];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&gt;&gt;p=poly(A)		%p= determinant (</a:t>
            </a:r>
            <a:r>
              <a:rPr lang="en-US" sz="2000" dirty="0" err="1" smtClean="0"/>
              <a:t>sI</a:t>
            </a:r>
            <a:r>
              <a:rPr lang="en-US" sz="2000" dirty="0" smtClean="0"/>
              <a:t>-A)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p=				%p=s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-3s-2</a:t>
            </a: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1	-3	-2	</a:t>
            </a:r>
          </a:p>
          <a:p>
            <a:pPr marL="457200" indent="-457200">
              <a:buFontTx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kern="1200" dirty="0" smtClean="0">
                <a:solidFill>
                  <a:srgbClr val="A50021"/>
                </a:solidFill>
                <a:cs typeface="Arial" charset="0"/>
              </a:rPr>
              <a:t>Polynomials Differentiation &amp; Integration </a:t>
            </a:r>
            <a:endParaRPr 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648700" cy="5176838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Polynomial differentiation : </a:t>
            </a:r>
            <a:r>
              <a:rPr lang="en-US" sz="2000" dirty="0" smtClean="0"/>
              <a:t>syntax is </a:t>
            </a:r>
          </a:p>
          <a:p>
            <a:pPr>
              <a:buFontTx/>
              <a:buNone/>
              <a:defRPr/>
            </a:pPr>
            <a:r>
              <a:rPr lang="en-US" sz="2000" smtClean="0"/>
              <a:t>dydx=polyder(y)</a:t>
            </a:r>
            <a:endParaRPr lang="en-US" sz="2000" dirty="0" smtClean="0"/>
          </a:p>
          <a:p>
            <a:pPr>
              <a:buFontTx/>
              <a:buNone/>
              <a:defRPr/>
            </a:pPr>
            <a:r>
              <a:rPr lang="en-US" sz="2000" smtClean="0"/>
              <a:t>&gt;&gt;</a:t>
            </a:r>
            <a:r>
              <a:rPr lang="en-US" sz="2000" dirty="0" smtClean="0"/>
              <a:t>y=[1  4  8   0  16];		%y=s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+4s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+8s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+16</a:t>
            </a:r>
          </a:p>
          <a:p>
            <a:pPr>
              <a:buFontTx/>
              <a:buNone/>
              <a:defRPr/>
            </a:pPr>
            <a:r>
              <a:rPr lang="en-US" sz="2000" dirty="0" smtClean="0"/>
              <a:t>&gt;&gt;</a:t>
            </a:r>
            <a:r>
              <a:rPr lang="en-US" sz="2000" dirty="0" err="1" smtClean="0"/>
              <a:t>dydx</a:t>
            </a:r>
            <a:r>
              <a:rPr lang="en-US" sz="2000" dirty="0" smtClean="0"/>
              <a:t>=</a:t>
            </a:r>
            <a:r>
              <a:rPr lang="en-US" sz="2000" dirty="0" err="1" smtClean="0"/>
              <a:t>polyder</a:t>
            </a:r>
            <a:r>
              <a:rPr lang="en-US" sz="2000" dirty="0" smtClean="0"/>
              <a:t>(y)		%</a:t>
            </a:r>
            <a:r>
              <a:rPr lang="en-US" sz="2000" dirty="0" err="1" smtClean="0"/>
              <a:t>dydx</a:t>
            </a:r>
            <a:r>
              <a:rPr lang="en-US" sz="2000" dirty="0" smtClean="0"/>
              <a:t>=4s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+12s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+16s		</a:t>
            </a:r>
          </a:p>
          <a:p>
            <a:pPr>
              <a:buFontTx/>
              <a:buNone/>
              <a:defRPr/>
            </a:pPr>
            <a:r>
              <a:rPr lang="en-US" sz="2000" dirty="0" err="1" smtClean="0"/>
              <a:t>dydx</a:t>
            </a:r>
            <a:r>
              <a:rPr lang="en-US" sz="2000" dirty="0" smtClean="0"/>
              <a:t>=</a:t>
            </a:r>
          </a:p>
          <a:p>
            <a:pPr marL="457200" indent="-457200">
              <a:buFontTx/>
              <a:buAutoNum type="arabicPlain" startAt="4"/>
              <a:defRPr/>
            </a:pPr>
            <a:r>
              <a:rPr lang="en-US" sz="2000" dirty="0" smtClean="0"/>
              <a:t>12	16	0	</a:t>
            </a:r>
          </a:p>
          <a:p>
            <a:pPr>
              <a:buFontTx/>
              <a:buNone/>
              <a:defRPr/>
            </a:pPr>
            <a:r>
              <a:rPr lang="en-US" sz="2000" smtClean="0">
                <a:solidFill>
                  <a:srgbClr val="C00000"/>
                </a:solidFill>
              </a:rPr>
              <a:t>Polynomial integration 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syntax is </a:t>
            </a:r>
          </a:p>
          <a:p>
            <a:pPr>
              <a:buFontTx/>
              <a:buNone/>
              <a:defRPr/>
            </a:pPr>
            <a:r>
              <a:rPr lang="en-US" sz="2000" smtClean="0"/>
              <a:t>x=polyint (y, k)		 %k=constant of integration </a:t>
            </a:r>
          </a:p>
          <a:p>
            <a:pPr>
              <a:buFontTx/>
              <a:buNone/>
              <a:defRPr/>
            </a:pPr>
            <a:r>
              <a:rPr lang="en-US" sz="2000" smtClean="0"/>
              <a:t>	  OR </a:t>
            </a:r>
          </a:p>
          <a:p>
            <a:pPr>
              <a:buFontTx/>
              <a:buNone/>
              <a:defRPr/>
            </a:pPr>
            <a:r>
              <a:rPr lang="en-US" sz="2000" smtClean="0"/>
              <a:t>x=polyint(y)		 %k=0 </a:t>
            </a:r>
          </a:p>
          <a:p>
            <a:pPr>
              <a:buFontTx/>
              <a:buNone/>
              <a:defRPr/>
            </a:pPr>
            <a:r>
              <a:rPr lang="en-US" sz="2000" smtClean="0"/>
              <a:t>&gt;&gt;y=[4  12  16  1];	 %y=4s</a:t>
            </a:r>
            <a:r>
              <a:rPr lang="en-US" sz="2000" baseline="30000" smtClean="0"/>
              <a:t>3</a:t>
            </a:r>
            <a:r>
              <a:rPr lang="en-US" sz="2000" smtClean="0"/>
              <a:t>+12s</a:t>
            </a:r>
            <a:r>
              <a:rPr lang="en-US" sz="2000" baseline="30000" smtClean="0"/>
              <a:t>2</a:t>
            </a:r>
            <a:r>
              <a:rPr lang="en-US" sz="2000" smtClean="0"/>
              <a:t>+16s+1 	</a:t>
            </a:r>
          </a:p>
          <a:p>
            <a:pPr>
              <a:buFontTx/>
              <a:buNone/>
              <a:defRPr/>
            </a:pPr>
            <a:r>
              <a:rPr lang="en-US" sz="2000" smtClean="0"/>
              <a:t>&gt;&gt;x=polyint(y,3)		 %x=s</a:t>
            </a:r>
            <a:r>
              <a:rPr lang="en-US" sz="2000" baseline="30000" smtClean="0"/>
              <a:t>4</a:t>
            </a:r>
            <a:r>
              <a:rPr lang="en-US" sz="2000" smtClean="0"/>
              <a:t>+4s</a:t>
            </a:r>
            <a:r>
              <a:rPr lang="en-US" sz="2000" baseline="30000" smtClean="0"/>
              <a:t>3</a:t>
            </a:r>
            <a:r>
              <a:rPr lang="en-US" sz="2000" smtClean="0"/>
              <a:t>+8s</a:t>
            </a:r>
            <a:r>
              <a:rPr lang="en-US" sz="2000" baseline="30000" smtClean="0"/>
              <a:t>2</a:t>
            </a:r>
            <a:r>
              <a:rPr lang="en-US" sz="2000" smtClean="0"/>
              <a:t>+s+3</a:t>
            </a:r>
          </a:p>
          <a:p>
            <a:pPr>
              <a:buFontTx/>
              <a:buNone/>
              <a:defRPr/>
            </a:pPr>
            <a:r>
              <a:rPr lang="en-US" sz="2000" smtClean="0"/>
              <a:t>x=</a:t>
            </a:r>
          </a:p>
          <a:p>
            <a:pPr>
              <a:buFontTx/>
              <a:buNone/>
              <a:defRPr/>
            </a:pPr>
            <a:r>
              <a:rPr lang="en-US" sz="2000" smtClean="0"/>
              <a:t>1	4	8	1	</a:t>
            </a:r>
            <a:r>
              <a:rPr lang="en-US" sz="2000" smtClean="0">
                <a:solidFill>
                  <a:srgbClr val="C00000"/>
                </a:solidFill>
              </a:rPr>
              <a:t>3(this is k)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None/>
              <a:defRPr/>
            </a:pPr>
            <a:r>
              <a:rPr lang="en-US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(4:3)</PresentationFormat>
  <Paragraphs>180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MATLAB  Polynomials</vt:lpstr>
      <vt:lpstr>Slide 2</vt:lpstr>
      <vt:lpstr>Polynomials Evaluation </vt:lpstr>
      <vt:lpstr>Roots of Polynomials</vt:lpstr>
      <vt:lpstr>Polynomials mathematics </vt:lpstr>
      <vt:lpstr>Polynomials mathematics </vt:lpstr>
      <vt:lpstr>Polynomials mathematics </vt:lpstr>
      <vt:lpstr>Formulation of Polynomials</vt:lpstr>
      <vt:lpstr>Polynomials Differentiation &amp; Integration </vt:lpstr>
      <vt:lpstr>Polynomials Curve fitting </vt:lpstr>
      <vt:lpstr>Polynomials Curve fitting </vt:lpstr>
      <vt:lpstr>Polynomials Evaluation with matrix arguments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 Polynomials</dc:title>
  <dc:creator>nafees</dc:creator>
  <cp:lastModifiedBy>nafees</cp:lastModifiedBy>
  <cp:revision>1</cp:revision>
  <dcterms:created xsi:type="dcterms:W3CDTF">2012-06-15T09:26:08Z</dcterms:created>
  <dcterms:modified xsi:type="dcterms:W3CDTF">2012-06-15T09:26:29Z</dcterms:modified>
</cp:coreProperties>
</file>