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77" r:id="rId27"/>
    <p:sldId id="283" r:id="rId28"/>
    <p:sldId id="284" r:id="rId29"/>
    <p:sldId id="286" r:id="rId30"/>
    <p:sldId id="285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50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8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29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6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23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56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3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4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0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D3B2A96-9ACD-463C-8FF4-70B5A0EF79B5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CA0857-7C3F-402E-918E-8F48089A17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63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64.png"/><Relationship Id="rId7" Type="http://schemas.openxmlformats.org/officeDocument/2006/relationships/image" Target="../media/image46.png"/><Relationship Id="rId12" Type="http://schemas.openxmlformats.org/officeDocument/2006/relationships/image" Target="../media/image7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0" Type="http://schemas.openxmlformats.org/officeDocument/2006/relationships/image" Target="../media/image44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Response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By: Nafees Ahamad,</a:t>
            </a:r>
          </a:p>
          <a:p>
            <a:r>
              <a:rPr lang="en-US" dirty="0"/>
              <a:t>AP, EECE, Dept. </a:t>
            </a:r>
          </a:p>
          <a:p>
            <a:r>
              <a:rPr lang="en-US" dirty="0"/>
              <a:t>DIT University, Dehradun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2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Parabolic Signal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It is defined as </a:t>
                </a:r>
              </a:p>
              <a:p>
                <a:r>
                  <a:rPr lang="en-US" sz="2400" dirty="0"/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002" y="1845734"/>
            <a:ext cx="4498397" cy="43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845734"/>
            <a:ext cx="3074412" cy="13176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050" y="1845734"/>
            <a:ext cx="2479532" cy="1279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3381163"/>
            <a:ext cx="3074412" cy="972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3050" y="3410419"/>
            <a:ext cx="1953059" cy="9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 </a:t>
            </a:r>
            <a:r>
              <a:rPr lang="en-US" dirty="0"/>
              <a:t>of a</a:t>
            </a:r>
            <a:r>
              <a:rPr lang="en-US" dirty="0" smtClean="0"/>
              <a:t> </a:t>
            </a:r>
            <a:r>
              <a:rPr lang="en-US" dirty="0"/>
              <a:t>First Order System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Consider following system with unity feedback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𝑠𝑇</m:t>
                        </m:r>
                      </m:den>
                    </m:f>
                  </m:oMath>
                </a14:m>
                <a:r>
                  <a:rPr lang="en-US" sz="2400" dirty="0" smtClean="0"/>
                  <a:t> 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747" y="3224002"/>
            <a:ext cx="7535466" cy="22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Response of a First Order </a:t>
            </a:r>
            <a:r>
              <a:rPr lang="en-US" dirty="0" smtClean="0"/>
              <a:t>System…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So, overall transfer function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,  Put the values of G(s) &amp; H(s)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𝑠𝑇</m:t>
                            </m:r>
                          </m:den>
                        </m:f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𝑠𝑇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Note: The power of ‘s’ in denominator is one, so it is first order system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So,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−−−(1)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Response of First Order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Consider the </a:t>
                </a:r>
                <a:r>
                  <a:rPr lang="en-US" sz="2400" b="1" dirty="0"/>
                  <a:t>unit impulse signal</a:t>
                </a:r>
                <a:r>
                  <a:rPr lang="en-US" sz="2400" dirty="0"/>
                  <a:t> as an </a:t>
                </a:r>
                <a:r>
                  <a:rPr lang="en-US" sz="2400" dirty="0" smtClean="0"/>
                  <a:t>input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	        				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. (1)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box>
                          <m:box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den>
                            </m:f>
                          </m:e>
                        </m:box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Take inverse Laplace transformation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−−−(2)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51019" y="2439631"/>
            <a:ext cx="3048000" cy="591005"/>
            <a:chOff x="2951019" y="2439631"/>
            <a:chExt cx="3048000" cy="591005"/>
          </a:xfrm>
        </p:grpSpPr>
        <p:sp>
          <p:nvSpPr>
            <p:cNvPr id="4" name="Right Arrow 3"/>
            <p:cNvSpPr/>
            <p:nvPr/>
          </p:nvSpPr>
          <p:spPr>
            <a:xfrm>
              <a:off x="3061855" y="2439631"/>
              <a:ext cx="2715490" cy="2216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1019" y="2661304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Take Laplace Transformation </a:t>
              </a: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87" y="3030636"/>
            <a:ext cx="4581525" cy="3095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66261" y="2350413"/>
                <a:ext cx="174567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6261" y="2350413"/>
                <a:ext cx="174567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19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</a:t>
            </a:r>
            <a:r>
              <a:rPr lang="en-US" dirty="0"/>
              <a:t>Response of First Order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Consider the </a:t>
                </a:r>
                <a:r>
                  <a:rPr lang="en-US" sz="2400" b="1" dirty="0"/>
                  <a:t>U</a:t>
                </a:r>
                <a:r>
                  <a:rPr lang="en-US" sz="2400" b="1" dirty="0" smtClean="0"/>
                  <a:t>nit Step </a:t>
                </a:r>
                <a:r>
                  <a:rPr lang="en-US" sz="2400" b="1" dirty="0"/>
                  <a:t>signal</a:t>
                </a:r>
                <a:r>
                  <a:rPr lang="en-US" sz="2400" dirty="0"/>
                  <a:t> as an </a:t>
                </a:r>
                <a:r>
                  <a:rPr lang="en-US" sz="2400" dirty="0" smtClean="0"/>
                  <a:t>input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	        				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. (1) and take partial fractions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Take inverse Laplace transformation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box>
                                  <m:box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r>
                                      <m:rPr>
                                        <m:brk m:alnAt="63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−−−(3)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951019" y="2439631"/>
            <a:ext cx="3048000" cy="591005"/>
            <a:chOff x="2951019" y="2439631"/>
            <a:chExt cx="3048000" cy="591005"/>
          </a:xfrm>
        </p:grpSpPr>
        <p:sp>
          <p:nvSpPr>
            <p:cNvPr id="4" name="Right Arrow 3"/>
            <p:cNvSpPr/>
            <p:nvPr/>
          </p:nvSpPr>
          <p:spPr>
            <a:xfrm>
              <a:off x="3061855" y="2439631"/>
              <a:ext cx="2715490" cy="2216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1019" y="2661304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Take Laplace Transformation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77345" y="2202936"/>
                <a:ext cx="174567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5" y="2202936"/>
                <a:ext cx="1745672" cy="695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9084" y="2845970"/>
            <a:ext cx="45148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</a:t>
            </a:r>
            <a:r>
              <a:rPr lang="en-US" dirty="0"/>
              <a:t>Response of First Order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Consider the </a:t>
                </a:r>
                <a:r>
                  <a:rPr lang="en-US" sz="2400" b="1" dirty="0"/>
                  <a:t>U</a:t>
                </a:r>
                <a:r>
                  <a:rPr lang="en-US" sz="2400" b="1" dirty="0" smtClean="0"/>
                  <a:t>nit Ramp Signal</a:t>
                </a:r>
                <a:r>
                  <a:rPr lang="en-US" sz="2400" dirty="0"/>
                  <a:t> as an </a:t>
                </a:r>
                <a:r>
                  <a:rPr lang="en-US" sz="2400" dirty="0" smtClean="0"/>
                  <a:t>input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 smtClean="0"/>
                  <a:t>	        				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 smtClean="0"/>
                  <a:t> in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. (1) and take partial fractions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𝑠𝑇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Take inverse Laplace transformation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−−−(4)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420253" y="2474478"/>
            <a:ext cx="3048000" cy="591005"/>
            <a:chOff x="2951019" y="2439631"/>
            <a:chExt cx="3048000" cy="591005"/>
          </a:xfrm>
        </p:grpSpPr>
        <p:sp>
          <p:nvSpPr>
            <p:cNvPr id="4" name="Right Arrow 3"/>
            <p:cNvSpPr/>
            <p:nvPr/>
          </p:nvSpPr>
          <p:spPr>
            <a:xfrm>
              <a:off x="3061855" y="2439631"/>
              <a:ext cx="2715490" cy="2216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51019" y="2661304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Take Laplace Transformation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67336" y="2231876"/>
                <a:ext cx="1745672" cy="689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7336" y="2231876"/>
                <a:ext cx="1745672" cy="689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489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Ramp Response of First Order </a:t>
            </a:r>
            <a:r>
              <a:rPr lang="en-US" dirty="0" smtClean="0"/>
              <a:t>System…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Equ. (4) has transient as well as steady state response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Transient Response 		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𝑡𝑟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box>
                              <m:box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r>
                                  <m:rPr>
                                    <m:brk m:alnAt="63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</m:e>
                            </m:box>
                          </m:e>
                        </m:d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Steady State Response </a:t>
                </a:r>
                <a:endParaRPr lang="en-US" sz="2400" dirty="0"/>
              </a:p>
              <a:p>
                <a:pP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125" y="2344844"/>
            <a:ext cx="3800475" cy="3524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90705" y="3737637"/>
            <a:ext cx="734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c(t)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8627227" y="4106969"/>
            <a:ext cx="734290" cy="533771"/>
            <a:chOff x="8627227" y="4106969"/>
            <a:chExt cx="734290" cy="53377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8938100" y="4106969"/>
              <a:ext cx="0" cy="437322"/>
            </a:xfrm>
            <a:prstGeom prst="straightConnector1">
              <a:avLst/>
            </a:prstGeom>
            <a:ln>
              <a:headEnd type="stealth" w="lg" len="lg"/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627227" y="4240630"/>
              <a:ext cx="7342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043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of Second Order System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Consider the following 2</a:t>
                </a:r>
                <a:r>
                  <a:rPr lang="en-US" sz="2400" baseline="30000" dirty="0" smtClean="0"/>
                  <a:t>nd</a:t>
                </a:r>
                <a:r>
                  <a:rPr lang="en-US" sz="2400" dirty="0" smtClean="0"/>
                  <a:t> order control system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With, Open loop transfer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And H(s) = 1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So,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b="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−−−(5)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225125" y="3258899"/>
            <a:ext cx="5441201" cy="1425098"/>
            <a:chOff x="6125670" y="1845734"/>
            <a:chExt cx="5441201" cy="1425098"/>
          </a:xfrm>
        </p:grpSpPr>
        <p:grpSp>
          <p:nvGrpSpPr>
            <p:cNvPr id="7" name="Group 6"/>
            <p:cNvGrpSpPr/>
            <p:nvPr/>
          </p:nvGrpSpPr>
          <p:grpSpPr>
            <a:xfrm>
              <a:off x="6125670" y="1845734"/>
              <a:ext cx="5441201" cy="1425098"/>
              <a:chOff x="6125670" y="1845734"/>
              <a:chExt cx="5441201" cy="142509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6125670" y="1845734"/>
                <a:ext cx="5441201" cy="1425098"/>
                <a:chOff x="2309655" y="2618509"/>
                <a:chExt cx="7658263" cy="2145534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5250873" y="2618509"/>
                  <a:ext cx="2258291" cy="105294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G(s)</a:t>
                  </a:r>
                  <a:endParaRPr lang="en-US" sz="2000" dirty="0"/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3995223" y="3195073"/>
                  <a:ext cx="1248622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/>
                <p:nvPr/>
              </p:nvCxnSpPr>
              <p:spPr>
                <a:xfrm>
                  <a:off x="7495095" y="3144982"/>
                  <a:ext cx="18288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4132601" y="3194248"/>
                  <a:ext cx="961613" cy="602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E(s)</a:t>
                  </a:r>
                  <a:endParaRPr lang="en-US" sz="2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802751" y="3243514"/>
                  <a:ext cx="1165167" cy="602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C(s)</a:t>
                  </a:r>
                  <a:endParaRPr lang="en-US" sz="2000" dirty="0"/>
                </a:p>
              </p:txBody>
            </p:sp>
            <p:sp>
              <p:nvSpPr>
                <p:cNvPr id="16" name="Flowchart: Summing Junction 15"/>
                <p:cNvSpPr/>
                <p:nvPr/>
              </p:nvSpPr>
              <p:spPr>
                <a:xfrm>
                  <a:off x="3446583" y="2883874"/>
                  <a:ext cx="514792" cy="548639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2532183" y="3161638"/>
                  <a:ext cx="914400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Elbow Connector 17"/>
                <p:cNvCxnSpPr>
                  <a:endCxn id="19" idx="3"/>
                </p:cNvCxnSpPr>
                <p:nvPr/>
              </p:nvCxnSpPr>
              <p:spPr>
                <a:xfrm rot="5400000">
                  <a:off x="7435722" y="3217570"/>
                  <a:ext cx="1269743" cy="1150995"/>
                </a:xfrm>
                <a:prstGeom prst="bentConnector2">
                  <a:avLst/>
                </a:prstGeom>
                <a:ln w="38100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Rectangle 18"/>
                <p:cNvSpPr/>
                <p:nvPr/>
              </p:nvSpPr>
              <p:spPr>
                <a:xfrm>
                  <a:off x="5236804" y="4091835"/>
                  <a:ext cx="2258291" cy="672208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/>
                    <a:t>H(s)</a:t>
                  </a:r>
                  <a:endParaRPr lang="en-US" sz="2000" dirty="0"/>
                </a:p>
              </p:txBody>
            </p:sp>
            <p:cxnSp>
              <p:nvCxnSpPr>
                <p:cNvPr id="20" name="Elbow Connector 19"/>
                <p:cNvCxnSpPr>
                  <a:stCxn id="19" idx="1"/>
                  <a:endCxn id="16" idx="4"/>
                </p:cNvCxnSpPr>
                <p:nvPr/>
              </p:nvCxnSpPr>
              <p:spPr>
                <a:xfrm rot="10800000">
                  <a:off x="3703980" y="3432514"/>
                  <a:ext cx="1532825" cy="995426"/>
                </a:xfrm>
                <a:prstGeom prst="bentConnector2">
                  <a:avLst/>
                </a:prstGeom>
                <a:ln w="38100" cap="sq"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2309655" y="3197489"/>
                  <a:ext cx="1055391" cy="6023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 smtClean="0"/>
                    <a:t>R(s)</a:t>
                  </a:r>
                  <a:endParaRPr lang="en-US" sz="2000" dirty="0"/>
                </a:p>
              </p:txBody>
            </p:sp>
          </p:grpSp>
          <p:sp>
            <p:nvSpPr>
              <p:cNvPr id="10" name="Minus 9"/>
              <p:cNvSpPr/>
              <p:nvPr/>
            </p:nvSpPr>
            <p:spPr>
              <a:xfrm>
                <a:off x="7195481" y="2646416"/>
                <a:ext cx="251509" cy="180434"/>
              </a:xfrm>
              <a:prstGeom prst="mathMin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Plus 7"/>
            <p:cNvSpPr/>
            <p:nvPr/>
          </p:nvSpPr>
          <p:spPr>
            <a:xfrm>
              <a:off x="6719455" y="1845734"/>
              <a:ext cx="228600" cy="228600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03687" y="5519058"/>
                <a:ext cx="34304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𝐷𝑎𝑚𝑝𝑖𝑛𝑔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𝑅𝑎𝑡𝑖𝑜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687" y="5519058"/>
                <a:ext cx="343044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203556" y="5496624"/>
                <a:ext cx="41563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𝑁𝑎𝑡𝑢𝑟𝑎𝑙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𝐹𝑟𝑒𝑞𝑢𝑒𝑛𝑐𝑦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56" y="5496624"/>
                <a:ext cx="4156363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73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of Second Order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Its characteristic equation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b="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The roots of characteristic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 are 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12873" y="4100946"/>
                <a:ext cx="526472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Note: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 smtClean="0"/>
                  <a:t>=0, 		Two Imaginary Roots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 smtClean="0"/>
                  <a:t>=1,		Two Real Equal Roots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2400" dirty="0" smtClean="0"/>
                  <a:t>1,		Two Real Unequal Roots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400" dirty="0" smtClean="0"/>
                  <a:t>,	Two Complex Roots 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73" y="4100946"/>
                <a:ext cx="5264727" cy="1938992"/>
              </a:xfrm>
              <a:prstGeom prst="rect">
                <a:avLst/>
              </a:prstGeom>
              <a:blipFill>
                <a:blip r:embed="rId3"/>
                <a:stretch>
                  <a:fillRect l="-1736" t="-2516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0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Response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System output in time domain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consists of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Transient response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Steady state response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1845734"/>
            <a:ext cx="4984606" cy="44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6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</a:t>
            </a:r>
            <a:r>
              <a:rPr lang="en-US" dirty="0" smtClean="0"/>
              <a:t>System…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Consider the </a:t>
                </a:r>
                <a:r>
                  <a:rPr lang="en-US" sz="2400" b="1" dirty="0"/>
                  <a:t>Unit Step signal</a:t>
                </a:r>
                <a:r>
                  <a:rPr lang="en-US" sz="2400" dirty="0"/>
                  <a:t> as an input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	        				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400" dirty="0"/>
                  <a:t> in </a:t>
                </a:r>
                <a:r>
                  <a:rPr lang="en-US" sz="2400" dirty="0" err="1"/>
                  <a:t>Equ</a:t>
                </a:r>
                <a:r>
                  <a:rPr lang="en-US" sz="2400" dirty="0"/>
                  <a:t>. </a:t>
                </a:r>
                <a:r>
                  <a:rPr lang="en-US" sz="2400" dirty="0" smtClean="0"/>
                  <a:t>(5) </a:t>
                </a:r>
                <a:r>
                  <a:rPr lang="en-US" sz="2400" dirty="0"/>
                  <a:t>and take partial fractions 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−−−(6)</m:t>
                    </m:r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  <a:p>
                <a:pPr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078480" y="2415367"/>
            <a:ext cx="3048000" cy="591005"/>
            <a:chOff x="2951019" y="2439631"/>
            <a:chExt cx="3048000" cy="591005"/>
          </a:xfrm>
        </p:grpSpPr>
        <p:sp>
          <p:nvSpPr>
            <p:cNvPr id="6" name="Right Arrow 5"/>
            <p:cNvSpPr/>
            <p:nvPr/>
          </p:nvSpPr>
          <p:spPr>
            <a:xfrm>
              <a:off x="3061855" y="2439631"/>
              <a:ext cx="2715490" cy="2216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951019" y="2661304"/>
              <a:ext cx="304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Take Laplace Transformation 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77345" y="2202936"/>
                <a:ext cx="1745672" cy="695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345" y="2202936"/>
                <a:ext cx="1745672" cy="695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Left Brace 9"/>
          <p:cNvSpPr/>
          <p:nvPr/>
        </p:nvSpPr>
        <p:spPr>
          <a:xfrm rot="16200000">
            <a:off x="4847014" y="4978629"/>
            <a:ext cx="381000" cy="980905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44294" y="5619258"/>
                <a:ext cx="1967345" cy="476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294" y="5619258"/>
                <a:ext cx="1967345" cy="476284"/>
              </a:xfrm>
              <a:prstGeom prst="rect">
                <a:avLst/>
              </a:prstGeom>
              <a:blipFill>
                <a:blip r:embed="rId4"/>
                <a:stretch>
                  <a:fillRect l="-4644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 animBg="1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</a:t>
            </a:r>
            <a:r>
              <a:rPr lang="en-US" dirty="0" smtClean="0"/>
              <a:t>System…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dirty="0" smtClean="0"/>
                  <a:t>		, Partial Fraction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𝑠𝐶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</m:d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2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Take inverse Laplace transformation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den>
                        </m:f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51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𝑆𝑖𝑛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Cos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𝑆𝑖𝑛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𝑜𝑠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𝑆𝑖𝑛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𝑺𝒊𝒏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𝝓</m:t>
                        </m:r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−−−(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Put the values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8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𝑺𝒊𝒏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𝒕𝒂𝒏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f>
                          <m:fPr>
                            <m:ctrlP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28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𝝃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2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𝝃</m:t>
                            </m:r>
                          </m:den>
                        </m:f>
                      </m:e>
                    </m:d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−−−(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r>
                  <a:rPr lang="en-US" sz="2400" dirty="0" smtClean="0">
                    <a:solidFill>
                      <a:schemeClr val="tx1"/>
                    </a:solidFill>
                  </a:rPr>
                  <a:t>The error signal for the system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𝑆𝑖𝑛</m:t>
                    </m:r>
                    <m:d>
                      <m:dPr>
                        <m:ctrlP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num>
                          <m:den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−−−(9)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endParaRPr lang="en-US" sz="2800" b="1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= Natural frequency of oscillation or undammed natural frequency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400" dirty="0"/>
                  <a:t>= </a:t>
                </a:r>
                <a:r>
                  <a:rPr lang="en-US" sz="2400" dirty="0" smtClean="0"/>
                  <a:t>Dammed frequency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 = damping factor or actual damping or damping coefficient </a:t>
                </a:r>
                <a:endParaRPr lang="en-US" sz="2400" dirty="0"/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5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54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Case 1: </a:t>
                </a:r>
                <a:r>
                  <a:rPr lang="en-US" sz="2400" dirty="0" smtClean="0"/>
                  <a:t>Underdamped 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e>
                    </m:d>
                  </m:oMath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r>
                  <a:rPr lang="en-US" sz="2400" dirty="0" smtClean="0">
                    <a:ea typeface="Cambria Math" panose="02040503050406030204" pitchFamily="18" charset="0"/>
                  </a:rPr>
                  <a:t>Response is given by </a:t>
                </a:r>
                <a:r>
                  <a:rPr lang="en-US" sz="2400" dirty="0" err="1" smtClean="0">
                    <a:ea typeface="Cambria Math" panose="02040503050406030204" pitchFamily="18" charset="0"/>
                  </a:rPr>
                  <a:t>equ</a:t>
                </a:r>
                <a:r>
                  <a:rPr lang="en-US" sz="2400" dirty="0" smtClean="0">
                    <a:ea typeface="Cambria Math" panose="02040503050406030204" pitchFamily="18" charset="0"/>
                  </a:rPr>
                  <a:t>. (8). It is under damped having overshoot and undershoot as shown below. </a:t>
                </a:r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235" y="2947129"/>
            <a:ext cx="4364183" cy="318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Case 2: </a:t>
                </a:r>
                <a:r>
                  <a:rPr lang="en-US" sz="2400" dirty="0" err="1" smtClean="0"/>
                  <a:t>Undamped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Response of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 (8) becomes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𝑆𝑖𝑛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 smtClean="0">
                  <a:solidFill>
                    <a:srgbClr val="C0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𝐶𝑜𝑠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−−−(10)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6291" y="3151763"/>
            <a:ext cx="5439389" cy="271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Case 3: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Critical </a:t>
                </a:r>
                <a:r>
                  <a:rPr lang="en-US" sz="2400" dirty="0" smtClean="0"/>
                  <a:t>damped </a:t>
                </a:r>
                <a:r>
                  <a:rPr lang="en-US" sz="2400" dirty="0"/>
                  <a:t>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 smtClean="0"/>
                  <a:t> in original equation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+2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553201" y="2369127"/>
                <a:ext cx="3255818" cy="692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2369127"/>
                <a:ext cx="3255818" cy="6927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53200" y="3061881"/>
                <a:ext cx="5223163" cy="738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0" y="3061881"/>
                <a:ext cx="5223163" cy="7381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37563" y="3857414"/>
                <a:ext cx="5638800" cy="2063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𝑑𝑠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𝑑𝑠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Sup>
                                        <m:sSubSup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63" y="3857414"/>
                <a:ext cx="5638800" cy="20635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768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Take inverse Laplace transform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−−−(11)</m:t>
                    </m:r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74" y="2784022"/>
            <a:ext cx="5095345" cy="308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5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Response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Time </a:t>
            </a:r>
            <a:r>
              <a:rPr lang="en-US" sz="2400" dirty="0"/>
              <a:t>response c(t</a:t>
            </a:r>
            <a:r>
              <a:rPr lang="en-US" sz="2400" dirty="0" smtClean="0"/>
              <a:t>) is given as 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349" y="3385705"/>
            <a:ext cx="3642447" cy="89535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5347855" y="4091556"/>
            <a:ext cx="415636" cy="59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05083" y="4687301"/>
            <a:ext cx="291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Transient Response </a:t>
            </a:r>
            <a:endParaRPr lang="en-US" sz="2400" dirty="0"/>
          </a:p>
        </p:txBody>
      </p:sp>
      <p:sp>
        <p:nvSpPr>
          <p:cNvPr id="10" name="Down Arrow 9"/>
          <p:cNvSpPr/>
          <p:nvPr/>
        </p:nvSpPr>
        <p:spPr>
          <a:xfrm flipV="1">
            <a:off x="6553201" y="3054198"/>
            <a:ext cx="415636" cy="59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51572" y="2571114"/>
            <a:ext cx="341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Steady State Response </a:t>
            </a:r>
            <a:endParaRPr lang="en-US" sz="2400" dirty="0"/>
          </a:p>
        </p:txBody>
      </p:sp>
      <p:sp>
        <p:nvSpPr>
          <p:cNvPr id="12" name="Down Arrow 11"/>
          <p:cNvSpPr/>
          <p:nvPr/>
        </p:nvSpPr>
        <p:spPr>
          <a:xfrm rot="16200000" flipV="1">
            <a:off x="3505201" y="3559542"/>
            <a:ext cx="415636" cy="59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99013" y="3595564"/>
            <a:ext cx="2316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Overall Response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32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Case 4: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Over </a:t>
                </a:r>
                <a:r>
                  <a:rPr lang="en-US" sz="2400" dirty="0" smtClean="0"/>
                  <a:t>damped </a:t>
                </a:r>
                <a:r>
                  <a:rPr lang="en-US" sz="2400" dirty="0"/>
                  <a:t>Case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&gt;1</m:t>
                        </m:r>
                      </m:e>
                    </m:d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 (6) can be written as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𝜉𝜔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4394661" y="3476416"/>
            <a:ext cx="1967345" cy="727516"/>
            <a:chOff x="4394661" y="3476416"/>
            <a:chExt cx="1967345" cy="727516"/>
          </a:xfrm>
        </p:grpSpPr>
        <p:sp>
          <p:nvSpPr>
            <p:cNvPr id="4" name="Left Brace 3"/>
            <p:cNvSpPr/>
            <p:nvPr/>
          </p:nvSpPr>
          <p:spPr>
            <a:xfrm rot="16200000">
              <a:off x="4694614" y="3176463"/>
              <a:ext cx="381000" cy="980905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94661" y="3727648"/>
                  <a:ext cx="1967345" cy="4762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Let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4661" y="3727648"/>
                  <a:ext cx="1967345" cy="476284"/>
                </a:xfrm>
                <a:prstGeom prst="rect">
                  <a:avLst/>
                </a:prstGeom>
                <a:blipFill>
                  <a:blip r:embed="rId3"/>
                  <a:stretch>
                    <a:fillRect l="-4954" t="-7595" b="-265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753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Put values of A, B, &amp; C and </a:t>
                </a:r>
              </a:p>
              <a:p>
                <a:r>
                  <a:rPr lang="en-US" sz="2400" dirty="0" smtClean="0"/>
                  <a:t>take inverse Laplace transformation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den>
                    </m:f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24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den>
                    </m:f>
                  </m:oMath>
                </a14:m>
                <a:endParaRPr lang="en-US" sz="2400" i="1" dirty="0" smtClean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−−−(12)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8837" y="1870709"/>
                <a:ext cx="3255818" cy="64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𝑠𝐶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837" y="1870709"/>
                <a:ext cx="3255818" cy="642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93527" y="2513514"/>
                <a:ext cx="5223163" cy="15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=−(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527" y="2513514"/>
                <a:ext cx="5223163" cy="1558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93527" y="4101553"/>
                <a:ext cx="5223163" cy="1558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"/>
                              <m:endChr m:val="|"/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nor/>
                                </m:rPr>
                                <a:rPr lang="en-US" sz="2200" dirty="0"/>
                                <m:t> </m:t>
                              </m:r>
                            </m:e>
                          </m:d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=−(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2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rad>
                            </m:e>
                          </m:d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527" y="4101553"/>
                <a:ext cx="5223163" cy="1558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7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of Second Order System…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 smtClean="0"/>
                  <a:t>Above 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 (12) has two time constant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 	and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 smtClean="0"/>
                  <a:t>		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So, we can neglect terms with time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</a:p>
              <a:p>
                <a:r>
                  <a:rPr lang="en-US" sz="2400" dirty="0" smtClean="0"/>
                  <a:t>Hence response can be approximated as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e>
                            </m:d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3906" y="3096419"/>
            <a:ext cx="5544768" cy="302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3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of roots of characteristic equation and Time response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We know closed loop response of 2</a:t>
                </a:r>
                <a:r>
                  <a:rPr lang="en-US" sz="2400" baseline="30000" dirty="0" smtClean="0"/>
                  <a:t>nd</a:t>
                </a:r>
                <a:r>
                  <a:rPr lang="en-US" sz="2400" dirty="0" smtClean="0"/>
                  <a:t> order system is given as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Its characteristic equation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+2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400" dirty="0" smtClean="0"/>
              </a:p>
              <a:p>
                <a:r>
                  <a:rPr lang="en-US" sz="2400" dirty="0" smtClean="0"/>
                  <a:t>Its roots are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lang="en-US" sz="2400" dirty="0" smtClean="0"/>
                  <a:t>		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-67503" y="5904212"/>
                <a:ext cx="25353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 smtClean="0"/>
                  <a:t>)Damping </a:t>
                </a:r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503" y="5904212"/>
                <a:ext cx="2535382" cy="461665"/>
              </a:xfrm>
              <a:prstGeom prst="rect">
                <a:avLst/>
              </a:prstGeom>
              <a:blipFill>
                <a:blip r:embed="rId3"/>
                <a:stretch>
                  <a:fillRect l="-384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840471" y="5823695"/>
                <a:ext cx="4428220" cy="539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US" sz="2400" dirty="0" smtClean="0"/>
                  <a:t>)Damped Frequency</a:t>
                </a:r>
                <a:endParaRPr lang="en-US" sz="24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71" y="5823695"/>
                <a:ext cx="4428220" cy="539571"/>
              </a:xfrm>
              <a:prstGeom prst="rect">
                <a:avLst/>
              </a:prstGeom>
              <a:blipFill>
                <a:blip r:embed="rId4"/>
                <a:stretch>
                  <a:fillRect b="-23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2147090" y="5641315"/>
            <a:ext cx="710601" cy="631601"/>
            <a:chOff x="2147090" y="5641315"/>
            <a:chExt cx="710601" cy="631601"/>
          </a:xfrm>
        </p:grpSpPr>
        <p:sp>
          <p:nvSpPr>
            <p:cNvPr id="11" name="Bent Arrow 10"/>
            <p:cNvSpPr/>
            <p:nvPr/>
          </p:nvSpPr>
          <p:spPr>
            <a:xfrm rot="5400000" flipH="1">
              <a:off x="2246801" y="5906363"/>
              <a:ext cx="266842" cy="466263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 rot="16200000">
              <a:off x="2379863" y="5528246"/>
              <a:ext cx="364759" cy="59089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41944" y="5576094"/>
            <a:ext cx="1394618" cy="668217"/>
            <a:chOff x="3341944" y="5576094"/>
            <a:chExt cx="1394618" cy="668217"/>
          </a:xfrm>
        </p:grpSpPr>
        <p:sp>
          <p:nvSpPr>
            <p:cNvPr id="13" name="Left Brace 12"/>
            <p:cNvSpPr/>
            <p:nvPr/>
          </p:nvSpPr>
          <p:spPr>
            <a:xfrm rot="16200000">
              <a:off x="3856873" y="5061165"/>
              <a:ext cx="364759" cy="1394618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Bent Arrow 13"/>
            <p:cNvSpPr/>
            <p:nvPr/>
          </p:nvSpPr>
          <p:spPr>
            <a:xfrm rot="16200000">
              <a:off x="4094053" y="5877758"/>
              <a:ext cx="266842" cy="466263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2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roots of characteristic equation and Time response 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64582" y="1856509"/>
            <a:ext cx="0" cy="43891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hord 5"/>
          <p:cNvSpPr/>
          <p:nvPr/>
        </p:nvSpPr>
        <p:spPr>
          <a:xfrm>
            <a:off x="5489703" y="2198609"/>
            <a:ext cx="4149757" cy="3704919"/>
          </a:xfrm>
          <a:prstGeom prst="chord">
            <a:avLst>
              <a:gd name="adj1" fmla="val 5379040"/>
              <a:gd name="adj2" fmla="val 1620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600135" y="4051068"/>
            <a:ext cx="402336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2"/>
          </p:cNvCxnSpPr>
          <p:nvPr/>
        </p:nvCxnSpPr>
        <p:spPr>
          <a:xfrm flipH="1" flipV="1">
            <a:off x="6020972" y="2799471"/>
            <a:ext cx="1549257" cy="1251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6020973" y="2799471"/>
            <a:ext cx="155448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35040" y="2799471"/>
            <a:ext cx="0" cy="1251584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505670" y="3031002"/>
                <a:ext cx="675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5670" y="3031002"/>
                <a:ext cx="67525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029394" y="4142972"/>
            <a:ext cx="1535187" cy="369332"/>
            <a:chOff x="6029394" y="4142972"/>
            <a:chExt cx="1535187" cy="369332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6029394" y="4191749"/>
              <a:ext cx="1535187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Rectangle 15"/>
                <p:cNvSpPr/>
                <p:nvPr/>
              </p:nvSpPr>
              <p:spPr>
                <a:xfrm>
                  <a:off x="6355470" y="4142972"/>
                  <a:ext cx="80041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5470" y="4142972"/>
                  <a:ext cx="800411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7751298" y="2729731"/>
            <a:ext cx="480220" cy="1321324"/>
            <a:chOff x="7751298" y="2729731"/>
            <a:chExt cx="480220" cy="1321324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7751298" y="2799471"/>
              <a:ext cx="0" cy="1251584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21"/>
                <p:cNvSpPr/>
                <p:nvPr/>
              </p:nvSpPr>
              <p:spPr>
                <a:xfrm rot="16200000">
                  <a:off x="7356983" y="3176520"/>
                  <a:ext cx="1321323" cy="4277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2" name="Rectangle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356983" y="3176520"/>
                  <a:ext cx="1321323" cy="427746"/>
                </a:xfrm>
                <a:prstGeom prst="rect">
                  <a:avLst/>
                </a:prstGeom>
                <a:blipFill>
                  <a:blip r:embed="rId4"/>
                  <a:stretch>
                    <a:fillRect r="-1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Arc 23"/>
          <p:cNvSpPr/>
          <p:nvPr/>
        </p:nvSpPr>
        <p:spPr>
          <a:xfrm rot="16200000">
            <a:off x="6954416" y="3747355"/>
            <a:ext cx="446240" cy="436397"/>
          </a:xfrm>
          <a:prstGeom prst="arc">
            <a:avLst>
              <a:gd name="adj1" fmla="val 14931118"/>
              <a:gd name="adj2" fmla="val 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398920" y="3626449"/>
                <a:ext cx="10128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920" y="3626449"/>
                <a:ext cx="101287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8184514" y="4837454"/>
                <a:ext cx="1684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𝐶𝑜𝑠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4514" y="4837454"/>
                <a:ext cx="1684998" cy="461665"/>
              </a:xfrm>
              <a:prstGeom prst="rect">
                <a:avLst/>
              </a:prstGeom>
              <a:blipFill>
                <a:blip r:embed="rId6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2753" y="1797646"/>
            <a:ext cx="1464313" cy="731520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6302326" y="1930592"/>
            <a:ext cx="1252025" cy="369332"/>
            <a:chOff x="6302326" y="1930592"/>
            <a:chExt cx="1252025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26"/>
                <p:cNvSpPr/>
                <p:nvPr/>
              </p:nvSpPr>
              <p:spPr>
                <a:xfrm>
                  <a:off x="6313839" y="1930592"/>
                  <a:ext cx="7641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839" y="1930592"/>
                  <a:ext cx="76419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reeform 35"/>
            <p:cNvSpPr/>
            <p:nvPr/>
          </p:nvSpPr>
          <p:spPr>
            <a:xfrm>
              <a:off x="6302326" y="1974703"/>
              <a:ext cx="1252025" cy="205789"/>
            </a:xfrm>
            <a:custGeom>
              <a:avLst/>
              <a:gdLst>
                <a:gd name="connsiteX0" fmla="*/ 1252025 w 1252025"/>
                <a:gd name="connsiteY0" fmla="*/ 205789 h 205789"/>
                <a:gd name="connsiteX1" fmla="*/ 970671 w 1252025"/>
                <a:gd name="connsiteY1" fmla="*/ 22909 h 205789"/>
                <a:gd name="connsiteX2" fmla="*/ 0 w 1252025"/>
                <a:gd name="connsiteY2" fmla="*/ 8842 h 20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2025" h="205789">
                  <a:moveTo>
                    <a:pt x="1252025" y="205789"/>
                  </a:moveTo>
                  <a:cubicBezTo>
                    <a:pt x="1215683" y="130761"/>
                    <a:pt x="1179342" y="55733"/>
                    <a:pt x="970671" y="22909"/>
                  </a:cubicBezTo>
                  <a:cubicBezTo>
                    <a:pt x="762000" y="-9916"/>
                    <a:pt x="381000" y="-537"/>
                    <a:pt x="0" y="8842"/>
                  </a:cubicBezTo>
                </a:path>
              </a:pathLst>
            </a:custGeom>
            <a:ln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4788395" y="2433672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Undamped</a:t>
            </a:r>
            <a:r>
              <a:rPr lang="en-US" dirty="0"/>
              <a:t> 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483939" y="2845067"/>
            <a:ext cx="1252025" cy="369332"/>
            <a:chOff x="6302326" y="1930592"/>
            <a:chExt cx="1252025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Rectangle 42"/>
                <p:cNvSpPr/>
                <p:nvPr/>
              </p:nvSpPr>
              <p:spPr>
                <a:xfrm>
                  <a:off x="6313839" y="1930592"/>
                  <a:ext cx="7641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839" y="1930592"/>
                  <a:ext cx="764199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Freeform 43"/>
            <p:cNvSpPr/>
            <p:nvPr/>
          </p:nvSpPr>
          <p:spPr>
            <a:xfrm>
              <a:off x="6302326" y="1974703"/>
              <a:ext cx="1252025" cy="205789"/>
            </a:xfrm>
            <a:custGeom>
              <a:avLst/>
              <a:gdLst>
                <a:gd name="connsiteX0" fmla="*/ 1252025 w 1252025"/>
                <a:gd name="connsiteY0" fmla="*/ 205789 h 205789"/>
                <a:gd name="connsiteX1" fmla="*/ 970671 w 1252025"/>
                <a:gd name="connsiteY1" fmla="*/ 22909 h 205789"/>
                <a:gd name="connsiteX2" fmla="*/ 0 w 1252025"/>
                <a:gd name="connsiteY2" fmla="*/ 8842 h 20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2025" h="205789">
                  <a:moveTo>
                    <a:pt x="1252025" y="205789"/>
                  </a:moveTo>
                  <a:cubicBezTo>
                    <a:pt x="1215683" y="130761"/>
                    <a:pt x="1179342" y="55733"/>
                    <a:pt x="970671" y="22909"/>
                  </a:cubicBezTo>
                  <a:cubicBezTo>
                    <a:pt x="762000" y="-9916"/>
                    <a:pt x="381000" y="-537"/>
                    <a:pt x="0" y="8842"/>
                  </a:cubicBezTo>
                </a:path>
              </a:pathLst>
            </a:custGeom>
            <a:ln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8049" y="1797646"/>
            <a:ext cx="1755356" cy="128016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116542" y="2310973"/>
            <a:ext cx="1596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Underdamped </a:t>
            </a:r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4154177" y="3742433"/>
            <a:ext cx="1252025" cy="369332"/>
            <a:chOff x="6302326" y="1930592"/>
            <a:chExt cx="1252025" cy="3693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Rectangle 47"/>
                <p:cNvSpPr/>
                <p:nvPr/>
              </p:nvSpPr>
              <p:spPr>
                <a:xfrm>
                  <a:off x="6313839" y="1930592"/>
                  <a:ext cx="764199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3839" y="1930592"/>
                  <a:ext cx="764199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Freeform 48"/>
            <p:cNvSpPr/>
            <p:nvPr/>
          </p:nvSpPr>
          <p:spPr>
            <a:xfrm>
              <a:off x="6302326" y="1974703"/>
              <a:ext cx="1252025" cy="205789"/>
            </a:xfrm>
            <a:custGeom>
              <a:avLst/>
              <a:gdLst>
                <a:gd name="connsiteX0" fmla="*/ 1252025 w 1252025"/>
                <a:gd name="connsiteY0" fmla="*/ 205789 h 205789"/>
                <a:gd name="connsiteX1" fmla="*/ 970671 w 1252025"/>
                <a:gd name="connsiteY1" fmla="*/ 22909 h 205789"/>
                <a:gd name="connsiteX2" fmla="*/ 0 w 1252025"/>
                <a:gd name="connsiteY2" fmla="*/ 8842 h 20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2025" h="205789">
                  <a:moveTo>
                    <a:pt x="1252025" y="205789"/>
                  </a:moveTo>
                  <a:cubicBezTo>
                    <a:pt x="1215683" y="130761"/>
                    <a:pt x="1179342" y="55733"/>
                    <a:pt x="970671" y="22909"/>
                  </a:cubicBezTo>
                  <a:cubicBezTo>
                    <a:pt x="762000" y="-9916"/>
                    <a:pt x="381000" y="-537"/>
                    <a:pt x="0" y="8842"/>
                  </a:cubicBezTo>
                </a:path>
              </a:pathLst>
            </a:custGeom>
            <a:ln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2967" y="3354552"/>
            <a:ext cx="1870568" cy="863984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777149" y="3773640"/>
            <a:ext cx="171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Critical damped </a:t>
            </a: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9929" y="4414950"/>
            <a:ext cx="2769989" cy="1246087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439033" y="5127065"/>
            <a:ext cx="1516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Over damped 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4389612" y="4101738"/>
            <a:ext cx="1379582" cy="1331913"/>
            <a:chOff x="4389612" y="4101738"/>
            <a:chExt cx="1379582" cy="1331913"/>
          </a:xfrm>
        </p:grpSpPr>
        <p:grpSp>
          <p:nvGrpSpPr>
            <p:cNvPr id="57" name="Group 56"/>
            <p:cNvGrpSpPr/>
            <p:nvPr/>
          </p:nvGrpSpPr>
          <p:grpSpPr>
            <a:xfrm>
              <a:off x="4389612" y="4101738"/>
              <a:ext cx="1379582" cy="1331913"/>
              <a:chOff x="4389612" y="4101738"/>
              <a:chExt cx="1379582" cy="1331913"/>
            </a:xfrm>
          </p:grpSpPr>
          <p:sp>
            <p:nvSpPr>
              <p:cNvPr id="55" name="Freeform 54"/>
              <p:cNvSpPr/>
              <p:nvPr/>
            </p:nvSpPr>
            <p:spPr>
              <a:xfrm flipV="1">
                <a:off x="4389612" y="4101738"/>
                <a:ext cx="1379582" cy="998301"/>
              </a:xfrm>
              <a:custGeom>
                <a:avLst/>
                <a:gdLst>
                  <a:gd name="connsiteX0" fmla="*/ 1252025 w 1252025"/>
                  <a:gd name="connsiteY0" fmla="*/ 205789 h 205789"/>
                  <a:gd name="connsiteX1" fmla="*/ 970671 w 1252025"/>
                  <a:gd name="connsiteY1" fmla="*/ 22909 h 205789"/>
                  <a:gd name="connsiteX2" fmla="*/ 0 w 1252025"/>
                  <a:gd name="connsiteY2" fmla="*/ 8842 h 20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52025" h="205789">
                    <a:moveTo>
                      <a:pt x="1252025" y="205789"/>
                    </a:moveTo>
                    <a:cubicBezTo>
                      <a:pt x="1215683" y="130761"/>
                      <a:pt x="1179342" y="55733"/>
                      <a:pt x="970671" y="22909"/>
                    </a:cubicBezTo>
                    <a:cubicBezTo>
                      <a:pt x="762000" y="-9916"/>
                      <a:pt x="381000" y="-537"/>
                      <a:pt x="0" y="8842"/>
                    </a:cubicBezTo>
                  </a:path>
                </a:pathLst>
              </a:custGeom>
              <a:ln>
                <a:headEnd type="stealth" w="lg" len="lg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6" name="Rectangle 55"/>
                  <p:cNvSpPr/>
                  <p:nvPr/>
                </p:nvSpPr>
                <p:spPr>
                  <a:xfrm>
                    <a:off x="4671561" y="5064319"/>
                    <a:ext cx="764199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&gt;1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>
              <p:sp>
                <p:nvSpPr>
                  <p:cNvPr id="56" name="Rectangle 5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561" y="5064319"/>
                    <a:ext cx="764199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1" name="Freeform 60"/>
            <p:cNvSpPr/>
            <p:nvPr/>
          </p:nvSpPr>
          <p:spPr>
            <a:xfrm flipV="1">
              <a:off x="4430791" y="4140645"/>
              <a:ext cx="620046" cy="942234"/>
            </a:xfrm>
            <a:custGeom>
              <a:avLst/>
              <a:gdLst>
                <a:gd name="connsiteX0" fmla="*/ 1252025 w 1252025"/>
                <a:gd name="connsiteY0" fmla="*/ 205789 h 205789"/>
                <a:gd name="connsiteX1" fmla="*/ 970671 w 1252025"/>
                <a:gd name="connsiteY1" fmla="*/ 22909 h 205789"/>
                <a:gd name="connsiteX2" fmla="*/ 0 w 1252025"/>
                <a:gd name="connsiteY2" fmla="*/ 8842 h 20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52025" h="205789">
                  <a:moveTo>
                    <a:pt x="1252025" y="205789"/>
                  </a:moveTo>
                  <a:cubicBezTo>
                    <a:pt x="1215683" y="130761"/>
                    <a:pt x="1179342" y="55733"/>
                    <a:pt x="970671" y="22909"/>
                  </a:cubicBezTo>
                  <a:cubicBezTo>
                    <a:pt x="762000" y="-9916"/>
                    <a:pt x="381000" y="-537"/>
                    <a:pt x="0" y="8842"/>
                  </a:cubicBezTo>
                </a:path>
              </a:pathLst>
            </a:custGeom>
            <a:ln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8580758" y="3886546"/>
            <a:ext cx="101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641124" y="1758680"/>
            <a:ext cx="101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2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4" grpId="0" animBg="1"/>
      <p:bldP spid="25" grpId="0"/>
      <p:bldP spid="26" grpId="0"/>
      <p:bldP spid="38" grpId="0"/>
      <p:bldP spid="46" grpId="0"/>
      <p:bldP spid="52" grpId="0"/>
      <p:bldP spid="60" grpId="0"/>
      <p:bldP spid="63" grpId="0"/>
      <p:bldP spid="6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Response Specifications of 2</a:t>
            </a:r>
            <a:r>
              <a:rPr lang="en-US" baseline="30000" dirty="0" smtClean="0"/>
              <a:t>nd</a:t>
            </a:r>
            <a:r>
              <a:rPr lang="en-US" dirty="0" smtClean="0"/>
              <a:t> Order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system with unit step input following are the transient response specifications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Delay Time (t</a:t>
            </a:r>
            <a:r>
              <a:rPr lang="en-US" sz="2400" baseline="-25000" dirty="0" smtClean="0"/>
              <a:t>d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Rise Time 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r</a:t>
            </a:r>
            <a:r>
              <a:rPr lang="en-US" sz="240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Peak </a:t>
            </a:r>
            <a:r>
              <a:rPr lang="en-US" sz="2400" dirty="0"/>
              <a:t>Time 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)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Maximum Overshoot (</a:t>
            </a:r>
            <a:r>
              <a:rPr lang="en-US" sz="2400" dirty="0" err="1" smtClean="0"/>
              <a:t>M</a:t>
            </a:r>
            <a:r>
              <a:rPr lang="en-US" sz="2400" baseline="-25000" dirty="0" err="1" smtClean="0"/>
              <a:t>p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Settling Time (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s</a:t>
            </a:r>
            <a:r>
              <a:rPr lang="en-US" sz="24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Steady-State Error (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ss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776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Response Specifications of 2</a:t>
            </a:r>
            <a:r>
              <a:rPr lang="en-US" baseline="30000" dirty="0"/>
              <a:t>nd</a:t>
            </a:r>
            <a:r>
              <a:rPr lang="en-US" dirty="0"/>
              <a:t> Order System </a:t>
            </a:r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36431" y="5542674"/>
            <a:ext cx="7315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2210665"/>
            <a:ext cx="5050302" cy="333195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1702191" y="1779564"/>
            <a:ext cx="0" cy="4389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12147" y="5173342"/>
            <a:ext cx="116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13337" y="1695018"/>
            <a:ext cx="6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(t)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688123" y="4403191"/>
            <a:ext cx="295422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44991" y="4218525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969477" y="4403191"/>
            <a:ext cx="0" cy="11394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44395" y="5542618"/>
            <a:ext cx="35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223892" y="3187119"/>
            <a:ext cx="59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093742" y="3367916"/>
            <a:ext cx="0" cy="2185416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11681" y="5539779"/>
            <a:ext cx="35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/>
              <a:t>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377442" y="2245911"/>
            <a:ext cx="0" cy="329184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48489" y="5537431"/>
            <a:ext cx="35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377442" y="2287789"/>
            <a:ext cx="0" cy="108012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95383" y="2994635"/>
            <a:ext cx="609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</a:t>
            </a:r>
            <a:r>
              <a:rPr lang="en-US" baseline="-25000" dirty="0" err="1" smtClean="0"/>
              <a:t>p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688126" y="2210721"/>
            <a:ext cx="73152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65144" y="1851685"/>
            <a:ext cx="982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c(t)</a:t>
            </a:r>
            <a:r>
              <a:rPr lang="en-US" baseline="-25000" dirty="0" smtClean="0"/>
              <a:t>max</a:t>
            </a:r>
            <a:endParaRPr lang="en-US" baseline="-25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2166427" y="301559"/>
            <a:ext cx="5412548" cy="6140452"/>
            <a:chOff x="2166427" y="301559"/>
            <a:chExt cx="5412548" cy="6140452"/>
          </a:xfrm>
        </p:grpSpPr>
        <p:sp>
          <p:nvSpPr>
            <p:cNvPr id="37" name="Arc 36"/>
            <p:cNvSpPr/>
            <p:nvPr/>
          </p:nvSpPr>
          <p:spPr>
            <a:xfrm flipH="1" flipV="1">
              <a:off x="2187527" y="301559"/>
              <a:ext cx="5391448" cy="2885560"/>
            </a:xfrm>
            <a:prstGeom prst="arc">
              <a:avLst>
                <a:gd name="adj1" fmla="val 15897758"/>
                <a:gd name="adj2" fmla="val 208260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 flipH="1">
              <a:off x="2166427" y="3556451"/>
              <a:ext cx="5391448" cy="2885560"/>
            </a:xfrm>
            <a:prstGeom prst="arc">
              <a:avLst>
                <a:gd name="adj1" fmla="val 15897758"/>
                <a:gd name="adj2" fmla="val 208260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3080824" y="2535652"/>
                <a:ext cx="13082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T=1/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24" y="2535652"/>
                <a:ext cx="1308295" cy="369332"/>
              </a:xfrm>
              <a:prstGeom prst="rect">
                <a:avLst/>
              </a:prstGeom>
              <a:blipFill>
                <a:blip r:embed="rId3"/>
                <a:stretch>
                  <a:fillRect l="-3721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5838092" y="3257459"/>
            <a:ext cx="785443" cy="208672"/>
            <a:chOff x="5838092" y="3257459"/>
            <a:chExt cx="785443" cy="208672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5838092" y="3257459"/>
              <a:ext cx="77372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849812" y="3466131"/>
              <a:ext cx="77372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236673" y="2947188"/>
            <a:ext cx="11722" cy="2606144"/>
            <a:chOff x="6236673" y="2947188"/>
            <a:chExt cx="11722" cy="2606144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6236673" y="2947188"/>
              <a:ext cx="0" cy="282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 flipV="1">
              <a:off x="6248395" y="3479419"/>
              <a:ext cx="0" cy="20739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6309365" y="3184333"/>
                <a:ext cx="256735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2%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±5%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365" y="3184333"/>
                <a:ext cx="256735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6138207" y="5634355"/>
            <a:ext cx="351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</a:t>
            </a:r>
            <a:r>
              <a:rPr lang="en-US" baseline="-25000" dirty="0" err="1"/>
              <a:t>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1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3" grpId="0"/>
      <p:bldP spid="24" grpId="0"/>
      <p:bldP spid="26" grpId="0"/>
      <p:bldP spid="28" grpId="0"/>
      <p:bldP spid="31" grpId="0"/>
      <p:bldP spid="35" grpId="0"/>
      <p:bldP spid="40" grpId="0"/>
      <p:bldP spid="48" grpId="0"/>
      <p:bldP spid="5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Delay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Delay time</a:t>
            </a:r>
            <a:r>
              <a:rPr lang="en-US" sz="2400" dirty="0"/>
              <a:t> (t</a:t>
            </a:r>
            <a:r>
              <a:rPr lang="en-US" sz="2400" baseline="-25000" dirty="0"/>
              <a:t>d</a:t>
            </a:r>
            <a:r>
              <a:rPr lang="en-US" sz="2400" dirty="0"/>
              <a:t>) is the time required to reach at 50% of its final value by a time response signal during its first cycle of oscillation.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62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Rise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Rise time (</a:t>
                </a:r>
                <a:r>
                  <a:rPr lang="en-US" sz="2400" dirty="0" err="1"/>
                  <a:t>t</a:t>
                </a:r>
                <a:r>
                  <a:rPr lang="en-US" sz="2400" baseline="-25000" dirty="0" err="1"/>
                  <a:t>r</a:t>
                </a:r>
                <a:r>
                  <a:rPr lang="en-US" sz="2400" dirty="0"/>
                  <a:t>) is the time required to reach at final value by a under damped time response signal during its first cycle of oscillation. If the </a:t>
                </a:r>
                <a:r>
                  <a:rPr lang="en-US" sz="2400" dirty="0" smtClean="0"/>
                  <a:t>output </a:t>
                </a:r>
                <a:r>
                  <a:rPr lang="en-US" sz="2400" dirty="0"/>
                  <a:t>is over damped, then rise time is counted as the time required by the response to rise from 10% to 90% of its final value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We know the output of 2</a:t>
                </a:r>
                <a:r>
                  <a:rPr lang="en-US" sz="2400" baseline="30000" dirty="0" smtClean="0"/>
                  <a:t>nd</a:t>
                </a:r>
                <a:r>
                  <a:rPr lang="en-US" sz="2400" dirty="0" smtClean="0"/>
                  <a:t> order system with step input is given as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𝑆𝑖𝑛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𝛷</m:t>
                        </m:r>
                      </m:e>
                    </m:d>
                  </m:oMath>
                </a14:m>
                <a:r>
                  <a:rPr lang="en-US" sz="2400" dirty="0" smtClean="0"/>
                  <a:t>, 			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 (7)</a:t>
                </a:r>
              </a:p>
              <a:p>
                <a:r>
                  <a:rPr lang="en-US" sz="2400" dirty="0" smtClean="0"/>
                  <a:t>put c(t)=1 and solve for t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2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4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Peak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Peak time</a:t>
                </a:r>
                <a:r>
                  <a:rPr lang="en-US" sz="2400" dirty="0"/>
                  <a:t> (</a:t>
                </a:r>
                <a:r>
                  <a:rPr lang="en-US" sz="2400" dirty="0" err="1"/>
                  <a:t>t</a:t>
                </a:r>
                <a:r>
                  <a:rPr lang="en-US" sz="2400" baseline="-25000" dirty="0" err="1"/>
                  <a:t>p</a:t>
                </a:r>
                <a:r>
                  <a:rPr lang="en-US" sz="2400" dirty="0"/>
                  <a:t>) is simply the time required by response to reach its first peak i.e. the peak of first cycle of oscillation, or first overshoot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For maxi value of c(t), 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r>
                  <a:rPr lang="en-US" sz="2400" dirty="0" smtClean="0"/>
                  <a:t>For first overshoot, n=1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395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Response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Response just after applying/removing the input to the system is known as transient response.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revels the nature of response (i.e. Oscillatory or overdamped).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also indicates about response speed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The transient response will be zero for large values of ‘t</a:t>
            </a:r>
            <a:r>
              <a:rPr lang="en-US" sz="2400" dirty="0" smtClean="0"/>
              <a:t>’.  </a:t>
            </a:r>
            <a:r>
              <a:rPr lang="en-US" sz="2400" dirty="0"/>
              <a:t>Ideally, this value of ‘t’ is </a:t>
            </a:r>
            <a:r>
              <a:rPr lang="en-US" sz="2400" dirty="0" smtClean="0"/>
              <a:t>infinity [Practically 3T (on 5% error basis) or 4T </a:t>
            </a:r>
            <a:r>
              <a:rPr lang="en-US" sz="2400" dirty="0"/>
              <a:t>(on 2% error basis</a:t>
            </a:r>
            <a:r>
              <a:rPr lang="en-US" sz="2400" dirty="0" smtClean="0"/>
              <a:t>), T = Time Constant]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Mathematically</a:t>
            </a:r>
            <a:r>
              <a:rPr lang="en-US" sz="2400" dirty="0" smtClean="0"/>
              <a:t>,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19" y="4702541"/>
            <a:ext cx="2701636" cy="10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63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Maximum overshoot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Maximum overshoot</a:t>
                </a:r>
                <a:r>
                  <a:rPr lang="en-US" sz="2400" dirty="0"/>
                  <a:t> (</a:t>
                </a:r>
                <a:r>
                  <a:rPr lang="en-US" sz="2400" dirty="0" err="1"/>
                  <a:t>M</a:t>
                </a:r>
                <a:r>
                  <a:rPr lang="en-US" sz="2400" baseline="-25000" dirty="0" err="1"/>
                  <a:t>p</a:t>
                </a:r>
                <a:r>
                  <a:rPr lang="en-US" sz="2400" dirty="0"/>
                  <a:t>) is straight way difference between the magnitude of the highest peak of time response and magnitude of its steady state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400" dirty="0" smtClean="0"/>
                  <a:t> in c(t), (</a:t>
                </a:r>
                <a:r>
                  <a:rPr lang="en-US" sz="2400" dirty="0" err="1" smtClean="0"/>
                  <a:t>equ</a:t>
                </a:r>
                <a:r>
                  <a:rPr lang="en-US" sz="2400" dirty="0" smtClean="0"/>
                  <a:t>. (7))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𝜋𝜉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%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𝜋𝜉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4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Settling time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Settling time</a:t>
                </a:r>
                <a:r>
                  <a:rPr lang="en-US" sz="2400" dirty="0"/>
                  <a:t> (</a:t>
                </a:r>
                <a:r>
                  <a:rPr lang="en-US" sz="2400" dirty="0" err="1"/>
                  <a:t>t</a:t>
                </a:r>
                <a:r>
                  <a:rPr lang="en-US" sz="2400" baseline="-25000" dirty="0" err="1"/>
                  <a:t>s</a:t>
                </a:r>
                <a:r>
                  <a:rPr lang="en-US" sz="2400" dirty="0"/>
                  <a:t>) is the time required for a response to become steady. It is defined as the time required by the response to reach and steady within specified range of 2 % to 5 % of its final value</a:t>
                </a:r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Time period of the system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		on the basis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sz="2400" dirty="0" smtClean="0"/>
                  <a:t> error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/>
                  <a:t>		on the basis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400" dirty="0"/>
                  <a:t> error 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Steady-state error</a:t>
            </a:r>
            <a:r>
              <a:rPr lang="en-US" dirty="0"/>
              <a:t> 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 smtClean="0"/>
                  <a:t>Steady-state error</a:t>
                </a:r>
                <a:r>
                  <a:rPr lang="en-US" sz="2400" dirty="0"/>
                  <a:t> (</a:t>
                </a:r>
                <a:r>
                  <a:rPr lang="en-US" sz="2400" dirty="0" err="1" smtClean="0"/>
                  <a:t>e</a:t>
                </a:r>
                <a:r>
                  <a:rPr lang="en-US" sz="2400" baseline="-25000" dirty="0" err="1" smtClean="0"/>
                  <a:t>ss</a:t>
                </a:r>
                <a:r>
                  <a:rPr lang="en-US" sz="2400" baseline="-25000" dirty="0"/>
                  <a:t> </a:t>
                </a:r>
                <a:r>
                  <a:rPr lang="en-US" sz="2400" dirty="0"/>
                  <a:t>) is the difference between actual output and desired output at the infinite range of time</a:t>
                </a:r>
                <a:r>
                  <a:rPr lang="en-US" sz="24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6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36702" cy="40233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1.	Find out time response of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order system subjected to unit impulse input.</a:t>
            </a:r>
          </a:p>
          <a:p>
            <a:r>
              <a:rPr lang="en-US" sz="2400" dirty="0" smtClean="0"/>
              <a:t>2.	Find </a:t>
            </a:r>
            <a:r>
              <a:rPr lang="en-US" sz="2400" dirty="0"/>
              <a:t>out time response of 2</a:t>
            </a:r>
            <a:r>
              <a:rPr lang="en-US" sz="2400" baseline="30000" dirty="0"/>
              <a:t>nd</a:t>
            </a:r>
            <a:r>
              <a:rPr lang="en-US" sz="2400" dirty="0"/>
              <a:t> order system subjected to unit </a:t>
            </a:r>
            <a:r>
              <a:rPr lang="en-US" sz="2400" dirty="0" smtClean="0"/>
              <a:t>ramp </a:t>
            </a:r>
            <a:r>
              <a:rPr lang="en-US" sz="2400" dirty="0"/>
              <a:t>input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3. 	Explain how time response of higher order system is determined?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72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/>
              <a:t>Thanks </a:t>
            </a:r>
            <a:endParaRPr lang="en-US" sz="8000" dirty="0"/>
          </a:p>
        </p:txBody>
      </p:sp>
      <p:pic>
        <p:nvPicPr>
          <p:cNvPr id="1026" name="Picture 2" descr="Image result for hard work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44" y="1883663"/>
            <a:ext cx="3220672" cy="42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Response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response just after transient response is known as Steady State Response.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It revels the accuracy of a control system.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Steady state error is observed if the actual output does not exactly match with the input.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Example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57" y="4129087"/>
            <a:ext cx="3190068" cy="98324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5446252" y="4811684"/>
            <a:ext cx="415636" cy="59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3480" y="5407429"/>
            <a:ext cx="291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Transient Response </a:t>
            </a:r>
            <a:endParaRPr lang="en-US" sz="2400" dirty="0"/>
          </a:p>
        </p:txBody>
      </p:sp>
      <p:sp>
        <p:nvSpPr>
          <p:cNvPr id="8" name="Down Arrow 7"/>
          <p:cNvSpPr/>
          <p:nvPr/>
        </p:nvSpPr>
        <p:spPr>
          <a:xfrm flipV="1">
            <a:off x="4555016" y="3787737"/>
            <a:ext cx="415636" cy="5957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653387" y="3304653"/>
            <a:ext cx="3416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Steady State Response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553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Test Signals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Standard Test signals are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Step signal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Ramp Signal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Impulse Signal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Parabolic Signal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72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Step Signal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It is defined as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084" y="1845734"/>
            <a:ext cx="54292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2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Ramp Signal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It is defined as </a:t>
                </a:r>
              </a:p>
              <a:p>
                <a:r>
                  <a:rPr lang="en-US" sz="2400" dirty="0" smtClean="0"/>
                  <a:t>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0         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661" y="1979469"/>
            <a:ext cx="6170577" cy="372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1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Impulse Signal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 smtClean="0"/>
                  <a:t>It is defined as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0         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483" y="1845734"/>
            <a:ext cx="5606361" cy="415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2678</TotalTime>
  <Words>708</Words>
  <Application>Microsoft Office PowerPoint</Application>
  <PresentationFormat>Widescreen</PresentationFormat>
  <Paragraphs>294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Wingdings</vt:lpstr>
      <vt:lpstr>Retrospect</vt:lpstr>
      <vt:lpstr>Time Response</vt:lpstr>
      <vt:lpstr>Time Response </vt:lpstr>
      <vt:lpstr>Time Response …</vt:lpstr>
      <vt:lpstr>Transient Response </vt:lpstr>
      <vt:lpstr>Steady state Response </vt:lpstr>
      <vt:lpstr>Standard Test Signals </vt:lpstr>
      <vt:lpstr>Unit Step Signal  </vt:lpstr>
      <vt:lpstr>Unit Ramp Signal</vt:lpstr>
      <vt:lpstr>Unit Impulse Signal  </vt:lpstr>
      <vt:lpstr>Parabolic Signal </vt:lpstr>
      <vt:lpstr>Relationship</vt:lpstr>
      <vt:lpstr>Time Response of a First Order System </vt:lpstr>
      <vt:lpstr>Time Response of a First Order System… </vt:lpstr>
      <vt:lpstr>Impulse Response of First Order System </vt:lpstr>
      <vt:lpstr>Step Response of First Order System </vt:lpstr>
      <vt:lpstr>Ramp Response of First Order System </vt:lpstr>
      <vt:lpstr>Ramp Response of First Order System…</vt:lpstr>
      <vt:lpstr>Response of Second Order System </vt:lpstr>
      <vt:lpstr>Response of Second Order System </vt:lpstr>
      <vt:lpstr>Step Response of Second Order System… </vt:lpstr>
      <vt:lpstr>Step Response of Second Order System… </vt:lpstr>
      <vt:lpstr>Step Response of Second Order System… </vt:lpstr>
      <vt:lpstr>Step Response of Second Order System… </vt:lpstr>
      <vt:lpstr>Step Response of Second Order System… </vt:lpstr>
      <vt:lpstr>Step Response of Second Order System… </vt:lpstr>
      <vt:lpstr>Step Response of Second Order System…</vt:lpstr>
      <vt:lpstr>Step Response of Second Order System…</vt:lpstr>
      <vt:lpstr>Step Response of Second Order System…</vt:lpstr>
      <vt:lpstr>Step Response of Second Order System…</vt:lpstr>
      <vt:lpstr>Step Response of Second Order System…</vt:lpstr>
      <vt:lpstr>Step Response of Second Order System…</vt:lpstr>
      <vt:lpstr>Step Response of Second Order System…</vt:lpstr>
      <vt:lpstr>Location of roots of characteristic equation and Time response </vt:lpstr>
      <vt:lpstr>Location of roots of characteristic equation and Time response …</vt:lpstr>
      <vt:lpstr>Transient Response Specifications of 2nd Order System </vt:lpstr>
      <vt:lpstr>Transient Response Specifications of 2nd Order System …</vt:lpstr>
      <vt:lpstr>Delay time</vt:lpstr>
      <vt:lpstr>Rise time</vt:lpstr>
      <vt:lpstr>Peak time</vt:lpstr>
      <vt:lpstr>Maximum overshoot</vt:lpstr>
      <vt:lpstr>Settling time</vt:lpstr>
      <vt:lpstr>Steady-state error </vt:lpstr>
      <vt:lpstr>Assignment </vt:lpstr>
      <vt:lpstr>Thanks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Response</dc:title>
  <dc:creator>nafees ahamad</dc:creator>
  <cp:lastModifiedBy>nafees ahamad</cp:lastModifiedBy>
  <cp:revision>59</cp:revision>
  <dcterms:created xsi:type="dcterms:W3CDTF">2019-08-22T03:11:36Z</dcterms:created>
  <dcterms:modified xsi:type="dcterms:W3CDTF">2019-09-06T11:21:44Z</dcterms:modified>
</cp:coreProperties>
</file>