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52530A-7F3F-49C3-BDAE-00F97AEA2B1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EA2E4D0-C298-4DD9-8DF6-E2CF9ED975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74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530A-7F3F-49C3-BDAE-00F97AEA2B1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E4D0-C298-4DD9-8DF6-E2CF9ED97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530A-7F3F-49C3-BDAE-00F97AEA2B1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E4D0-C298-4DD9-8DF6-E2CF9ED975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888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530A-7F3F-49C3-BDAE-00F97AEA2B1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E4D0-C298-4DD9-8DF6-E2CF9ED9754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30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530A-7F3F-49C3-BDAE-00F97AEA2B1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E4D0-C298-4DD9-8DF6-E2CF9ED97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71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530A-7F3F-49C3-BDAE-00F97AEA2B1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E4D0-C298-4DD9-8DF6-E2CF9ED975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516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530A-7F3F-49C3-BDAE-00F97AEA2B1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E4D0-C298-4DD9-8DF6-E2CF9ED975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166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530A-7F3F-49C3-BDAE-00F97AEA2B1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E4D0-C298-4DD9-8DF6-E2CF9ED975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05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530A-7F3F-49C3-BDAE-00F97AEA2B1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E4D0-C298-4DD9-8DF6-E2CF9ED975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76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530A-7F3F-49C3-BDAE-00F97AEA2B1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E4D0-C298-4DD9-8DF6-E2CF9ED97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6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530A-7F3F-49C3-BDAE-00F97AEA2B1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E4D0-C298-4DD9-8DF6-E2CF9ED975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44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530A-7F3F-49C3-BDAE-00F97AEA2B1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E4D0-C298-4DD9-8DF6-E2CF9ED97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8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530A-7F3F-49C3-BDAE-00F97AEA2B1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E4D0-C298-4DD9-8DF6-E2CF9ED9754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45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530A-7F3F-49C3-BDAE-00F97AEA2B1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E4D0-C298-4DD9-8DF6-E2CF9ED975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19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530A-7F3F-49C3-BDAE-00F97AEA2B1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E4D0-C298-4DD9-8DF6-E2CF9ED97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4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530A-7F3F-49C3-BDAE-00F97AEA2B1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E4D0-C298-4DD9-8DF6-E2CF9ED975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06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530A-7F3F-49C3-BDAE-00F97AEA2B1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E4D0-C298-4DD9-8DF6-E2CF9ED97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0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52530A-7F3F-49C3-BDAE-00F97AEA2B1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A2E4D0-C298-4DD9-8DF6-E2CF9ED97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1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Errors in Control System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By: Nafees Ahamad,</a:t>
            </a:r>
          </a:p>
          <a:p>
            <a:r>
              <a:rPr lang="en-US" dirty="0" smtClean="0"/>
              <a:t>AP, EECE, Dept. </a:t>
            </a:r>
          </a:p>
          <a:p>
            <a:r>
              <a:rPr lang="en-US" dirty="0" smtClean="0"/>
              <a:t>DIT University, Dehradun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38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Thanks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546486"/>
          </a:xfrm>
        </p:spPr>
        <p:txBody>
          <a:bodyPr/>
          <a:lstStyle/>
          <a:p>
            <a:r>
              <a:rPr lang="en-US" dirty="0" smtClean="0"/>
              <a:t>Life is beautiful enjoy it with your family and </a:t>
            </a:r>
            <a:r>
              <a:rPr lang="en-US" dirty="0" smtClean="0"/>
              <a:t>friends.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and Order of Control System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a general open loop transfer function as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0.5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,	It is a </a:t>
                </a:r>
              </a:p>
              <a:p>
                <a:r>
                  <a:rPr lang="en-US" dirty="0" smtClean="0"/>
                  <a:t>Type of system = 2</a:t>
                </a:r>
              </a:p>
              <a:p>
                <a:r>
                  <a:rPr lang="en-US" dirty="0" smtClean="0"/>
                  <a:t>Order of the system = 4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48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Steady State </a:t>
            </a:r>
            <a:r>
              <a:rPr lang="en-US" dirty="0" smtClean="0"/>
              <a:t>Errors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deviation of the output of control system from desired response during steady state is known as </a:t>
                </a:r>
                <a:r>
                  <a:rPr lang="en-US" b="1" dirty="0"/>
                  <a:t>steady state error</a:t>
                </a:r>
                <a:r>
                  <a:rPr lang="en-US" dirty="0"/>
                  <a:t>. 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−−−(1)</m:t>
                    </m:r>
                  </m:oMath>
                </a14:m>
                <a:r>
                  <a:rPr lang="en-US" dirty="0" smtClean="0"/>
                  <a:t>		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−−−(2)</m:t>
                        </m:r>
                      </m:e>
                    </m:func>
                  </m:oMath>
                </a14:m>
                <a:r>
                  <a:rPr lang="en-US" dirty="0" smtClean="0"/>
                  <a:t>						Using final value theorem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4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Steady State </a:t>
            </a:r>
            <a:r>
              <a:rPr lang="en-US" dirty="0" smtClean="0"/>
              <a:t>Errors for Feedback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Consider following system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3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389291" y="2791302"/>
            <a:ext cx="5441201" cy="1425098"/>
            <a:chOff x="6125670" y="1845734"/>
            <a:chExt cx="5441201" cy="1425098"/>
          </a:xfrm>
        </p:grpSpPr>
        <p:grpSp>
          <p:nvGrpSpPr>
            <p:cNvPr id="11" name="Group 10"/>
            <p:cNvGrpSpPr/>
            <p:nvPr/>
          </p:nvGrpSpPr>
          <p:grpSpPr>
            <a:xfrm>
              <a:off x="6125670" y="1845734"/>
              <a:ext cx="5441201" cy="1425098"/>
              <a:chOff x="6125670" y="1845734"/>
              <a:chExt cx="5441201" cy="1425098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125670" y="1845734"/>
                <a:ext cx="5441201" cy="1425098"/>
                <a:chOff x="2309655" y="2618509"/>
                <a:chExt cx="7658263" cy="2145534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250873" y="2618509"/>
                  <a:ext cx="2258291" cy="105294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/>
                    <a:t>G(s)</a:t>
                  </a:r>
                  <a:endParaRPr lang="en-US" sz="2000" dirty="0"/>
                </a:p>
              </p:txBody>
            </p:sp>
            <p:cxnSp>
              <p:nvCxnSpPr>
                <p:cNvPr id="16" name="Straight Arrow Connector 15"/>
                <p:cNvCxnSpPr/>
                <p:nvPr/>
              </p:nvCxnSpPr>
              <p:spPr>
                <a:xfrm flipV="1">
                  <a:off x="3995223" y="3195073"/>
                  <a:ext cx="1248622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7495095" y="3144982"/>
                  <a:ext cx="18288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4132601" y="3194248"/>
                  <a:ext cx="961613" cy="6023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E(s)</a:t>
                  </a:r>
                  <a:endParaRPr lang="en-US" sz="20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8802751" y="3243514"/>
                  <a:ext cx="1165167" cy="6023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C(s)</a:t>
                  </a:r>
                  <a:endParaRPr lang="en-US" sz="2000" dirty="0"/>
                </a:p>
              </p:txBody>
            </p:sp>
            <p:sp>
              <p:nvSpPr>
                <p:cNvPr id="20" name="Flowchart: Summing Junction 19"/>
                <p:cNvSpPr/>
                <p:nvPr/>
              </p:nvSpPr>
              <p:spPr>
                <a:xfrm>
                  <a:off x="3446583" y="2883874"/>
                  <a:ext cx="514792" cy="548639"/>
                </a:xfrm>
                <a:prstGeom prst="flowChartSummingJunc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2532183" y="3161638"/>
                  <a:ext cx="9144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Elbow Connector 21"/>
                <p:cNvCxnSpPr>
                  <a:endCxn id="23" idx="3"/>
                </p:cNvCxnSpPr>
                <p:nvPr/>
              </p:nvCxnSpPr>
              <p:spPr>
                <a:xfrm rot="5400000">
                  <a:off x="7435722" y="3217570"/>
                  <a:ext cx="1269743" cy="1150995"/>
                </a:xfrm>
                <a:prstGeom prst="bentConnector2">
                  <a:avLst/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ctangle 22"/>
                <p:cNvSpPr/>
                <p:nvPr/>
              </p:nvSpPr>
              <p:spPr>
                <a:xfrm>
                  <a:off x="5236804" y="4091835"/>
                  <a:ext cx="2258291" cy="67220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/>
                    <a:t>H(s)</a:t>
                  </a:r>
                  <a:endParaRPr lang="en-US" sz="2000" dirty="0"/>
                </a:p>
              </p:txBody>
            </p:sp>
            <p:cxnSp>
              <p:nvCxnSpPr>
                <p:cNvPr id="24" name="Elbow Connector 23"/>
                <p:cNvCxnSpPr>
                  <a:stCxn id="23" idx="1"/>
                  <a:endCxn id="20" idx="4"/>
                </p:cNvCxnSpPr>
                <p:nvPr/>
              </p:nvCxnSpPr>
              <p:spPr>
                <a:xfrm rot="10800000">
                  <a:off x="3703980" y="3432514"/>
                  <a:ext cx="1532825" cy="995426"/>
                </a:xfrm>
                <a:prstGeom prst="bentConnector2">
                  <a:avLst/>
                </a:prstGeom>
                <a:ln w="38100" cap="sq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2309655" y="3197489"/>
                  <a:ext cx="1055391" cy="6023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R(s)</a:t>
                  </a:r>
                  <a:endParaRPr lang="en-US" sz="2000" dirty="0"/>
                </a:p>
              </p:txBody>
            </p:sp>
          </p:grpSp>
          <p:sp>
            <p:nvSpPr>
              <p:cNvPr id="14" name="Minus 13"/>
              <p:cNvSpPr/>
              <p:nvPr/>
            </p:nvSpPr>
            <p:spPr>
              <a:xfrm>
                <a:off x="7195481" y="2646416"/>
                <a:ext cx="251509" cy="180434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Plus 11"/>
            <p:cNvSpPr/>
            <p:nvPr/>
          </p:nvSpPr>
          <p:spPr>
            <a:xfrm>
              <a:off x="6719455" y="1845734"/>
              <a:ext cx="228600" cy="2286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836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Steady State Errors for </a:t>
            </a:r>
            <a:r>
              <a:rPr lang="en-US" dirty="0" smtClean="0"/>
              <a:t>Feedback System…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Put in </a:t>
                </a:r>
                <a:r>
                  <a:rPr lang="en-US" dirty="0" err="1" smtClean="0"/>
                  <a:t>Equ</a:t>
                </a:r>
                <a:r>
                  <a:rPr lang="en-US" dirty="0" smtClean="0"/>
                  <a:t> (2),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−−−(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713018" y="2556932"/>
            <a:ext cx="1925782" cy="241686"/>
            <a:chOff x="3713018" y="2556932"/>
            <a:chExt cx="1925782" cy="241686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3713018" y="2556932"/>
              <a:ext cx="817418" cy="2416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4821382" y="2556932"/>
              <a:ext cx="817418" cy="2416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888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Error Coefficients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Static-Position Error Constant (K</a:t>
                </a:r>
                <a:r>
                  <a:rPr lang="en-US" baseline="-25000" dirty="0" smtClean="0">
                    <a:solidFill>
                      <a:srgbClr val="C00000"/>
                    </a:solidFill>
                  </a:rPr>
                  <a:t>P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r>
                  <a:rPr lang="en-US" dirty="0" smtClean="0"/>
                  <a:t>For unit step input, 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in </a:t>
                </a:r>
                <a:r>
                  <a:rPr lang="en-US" dirty="0" err="1" smtClean="0"/>
                  <a:t>Equ</a:t>
                </a:r>
                <a:r>
                  <a:rPr lang="en-US" dirty="0" smtClean="0"/>
                  <a:t>. (3)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79128" y="4216400"/>
                <a:ext cx="3241964" cy="94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Where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r>
                        <a:rPr lang="en-US" sz="24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128" y="4216400"/>
                <a:ext cx="3241964" cy="942759"/>
              </a:xfrm>
              <a:prstGeom prst="rect">
                <a:avLst/>
              </a:prstGeom>
              <a:blipFill>
                <a:blip r:embed="rId3"/>
                <a:stretch>
                  <a:fillRect l="-3013" t="-5195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532415" y="5159159"/>
            <a:ext cx="3332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 is known as Static-Position Error Constant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401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Error Coefficients…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Static-Velocity Error Constant (K</a:t>
                </a:r>
                <a:r>
                  <a:rPr lang="en-US" baseline="-25000" dirty="0" smtClean="0">
                    <a:solidFill>
                      <a:srgbClr val="C00000"/>
                    </a:solidFill>
                  </a:rPr>
                  <a:t>V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r>
                  <a:rPr lang="en-US" dirty="0" smtClean="0"/>
                  <a:t>For unit ramp input, 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in </a:t>
                </a:r>
                <a:r>
                  <a:rPr lang="en-US" dirty="0" err="1" smtClean="0"/>
                  <a:t>Equ</a:t>
                </a:r>
                <a:r>
                  <a:rPr lang="en-US" dirty="0" smtClean="0"/>
                  <a:t>. (3)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38553" y="4216400"/>
                <a:ext cx="3241964" cy="94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Where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553" y="4216400"/>
                <a:ext cx="3241964" cy="942759"/>
              </a:xfrm>
              <a:prstGeom prst="rect">
                <a:avLst/>
              </a:prstGeom>
              <a:blipFill>
                <a:blip r:embed="rId3"/>
                <a:stretch>
                  <a:fillRect l="-2820" t="-5195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419106" y="5148847"/>
            <a:ext cx="3332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/>
              <a:t>V</a:t>
            </a:r>
            <a:r>
              <a:rPr lang="en-US" sz="2400" dirty="0" smtClean="0"/>
              <a:t> is known as Static-Velocity Error Constant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650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Error Coefficients…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Static-Acceleration Error Constant (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K</a:t>
                </a:r>
                <a:r>
                  <a:rPr lang="en-US" baseline="-25000" dirty="0" err="1">
                    <a:solidFill>
                      <a:srgbClr val="C00000"/>
                    </a:solidFill>
                  </a:rPr>
                  <a:t>a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r>
                  <a:rPr lang="en-US" dirty="0" smtClean="0"/>
                  <a:t>For unit parabolic input, 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in </a:t>
                </a:r>
                <a:r>
                  <a:rPr lang="en-US" dirty="0" err="1" smtClean="0"/>
                  <a:t>Equ</a:t>
                </a:r>
                <a:r>
                  <a:rPr lang="en-US" dirty="0" smtClean="0"/>
                  <a:t>. (3)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53746" y="4176261"/>
                <a:ext cx="3241964" cy="982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Where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746" y="4176261"/>
                <a:ext cx="3241964" cy="982898"/>
              </a:xfrm>
              <a:prstGeom prst="rect">
                <a:avLst/>
              </a:prstGeom>
              <a:blipFill>
                <a:blip r:embed="rId3"/>
                <a:stretch>
                  <a:fillRect l="-3008" t="-4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65019" y="5159159"/>
            <a:ext cx="3332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 is known as Static-Velocity Error Constant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825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out steady state error coefficients (K</a:t>
            </a:r>
            <a:r>
              <a:rPr lang="en-US" baseline="-25000" dirty="0" smtClean="0"/>
              <a:t>P</a:t>
            </a:r>
            <a:r>
              <a:rPr lang="en-US" dirty="0" smtClean="0"/>
              <a:t>, K</a:t>
            </a:r>
            <a:r>
              <a:rPr lang="en-US" baseline="-25000" dirty="0" smtClean="0"/>
              <a:t>V</a:t>
            </a:r>
            <a:r>
              <a:rPr lang="en-US" dirty="0" smtClean="0"/>
              <a:t>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) for type 0, type 1 and type 2 systems.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228</TotalTime>
  <Words>193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 Math</vt:lpstr>
      <vt:lpstr>Garamond</vt:lpstr>
      <vt:lpstr>Organic</vt:lpstr>
      <vt:lpstr>Errors in Control System </vt:lpstr>
      <vt:lpstr>Type and Order of Control System </vt:lpstr>
      <vt:lpstr>Steady State Errors</vt:lpstr>
      <vt:lpstr>Steady State Errors for Feedback System</vt:lpstr>
      <vt:lpstr>Steady State Errors for Feedback System…</vt:lpstr>
      <vt:lpstr>Static Error Coefficients </vt:lpstr>
      <vt:lpstr>Static Error Coefficients… </vt:lpstr>
      <vt:lpstr>Static Error Coefficients… </vt:lpstr>
      <vt:lpstr>Assignment </vt:lpstr>
      <vt:lpstr>Thanks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Errors in Control System </dc:title>
  <dc:creator>nafees ahamad</dc:creator>
  <cp:lastModifiedBy>nafees ahamad</cp:lastModifiedBy>
  <cp:revision>12</cp:revision>
  <dcterms:created xsi:type="dcterms:W3CDTF">2019-09-09T03:05:51Z</dcterms:created>
  <dcterms:modified xsi:type="dcterms:W3CDTF">2019-09-12T07:22:00Z</dcterms:modified>
</cp:coreProperties>
</file>