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</a:t>
            </a:r>
            <a:r>
              <a:rPr lang="en-US" smtClean="0"/>
              <a:t>: Operations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Fuzzy </a:t>
            </a:r>
            <a:r>
              <a:rPr lang="en-US" dirty="0" smtClean="0"/>
              <a:t>Sets…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Idempotence: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∪∅=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∩∅=∅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Transitivity: 		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Involution: 	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De Morgan’s law: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0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Fuzzy Set Operation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Let A and B are two fuzzy sets defined over a universe of discourse X  with membership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, respectively. </a:t>
                </a:r>
                <a:endParaRPr lang="en-US" sz="2400" dirty="0"/>
              </a:p>
              <a:p>
                <a:r>
                  <a:rPr lang="en-US" sz="2400" dirty="0" smtClean="0"/>
                  <a:t>These are shown below graphically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16" y="3306869"/>
            <a:ext cx="3733800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361056"/>
            <a:ext cx="3790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Fuzzy Set Operation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 us plot two membership function on the same graph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2" y="2392469"/>
            <a:ext cx="5181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Fuzzy Set Operation: </a:t>
            </a:r>
            <a:r>
              <a:rPr lang="en-US" b="1" dirty="0" smtClean="0">
                <a:solidFill>
                  <a:srgbClr val="FF0000"/>
                </a:solidFill>
              </a:rPr>
              <a:t>Union &amp; Intersection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28" y="2687782"/>
            <a:ext cx="4045263" cy="27141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10545" y="3875948"/>
                <a:ext cx="5594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5" y="3875948"/>
                <a:ext cx="559449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345382" y="2098530"/>
            <a:ext cx="4349894" cy="1724025"/>
            <a:chOff x="6345382" y="2098530"/>
            <a:chExt cx="4349894" cy="17240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5851" y="2098530"/>
              <a:ext cx="3019425" cy="17240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45382" y="2687782"/>
                  <a:ext cx="11222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382" y="2687782"/>
                  <a:ext cx="112221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6373091" y="4183725"/>
            <a:ext cx="4322185" cy="1704975"/>
            <a:chOff x="6373091" y="4183725"/>
            <a:chExt cx="4322185" cy="1704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26" y="4183725"/>
              <a:ext cx="3028950" cy="17049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73091" y="4851546"/>
                  <a:ext cx="109450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091" y="4851546"/>
                  <a:ext cx="109450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22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Fuzzy Set Operation: </a:t>
            </a:r>
            <a:r>
              <a:rPr lang="en-US" b="1" dirty="0" smtClean="0">
                <a:solidFill>
                  <a:srgbClr val="FF0000"/>
                </a:solidFill>
              </a:rPr>
              <a:t>Compliment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The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and its compliment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shown below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69" y="2562014"/>
            <a:ext cx="370522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875" y="2562014"/>
            <a:ext cx="36861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2: </a:t>
            </a:r>
            <a:r>
              <a:rPr lang="en-US" dirty="0"/>
              <a:t>Fuzzy Set </a:t>
            </a:r>
            <a:r>
              <a:rPr lang="en-US" dirty="0" smtClean="0"/>
              <a:t>Operation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Consider the following two fuzzy sets A and B defined over a universe of discourse [0,5] of real number with their membership functions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/>
                  <a:t>	and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Determine the membership functions of the following and draw them graphically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5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3: </a:t>
            </a:r>
            <a:r>
              <a:rPr lang="en-US" dirty="0"/>
              <a:t>Fuzzy Set </a:t>
            </a:r>
            <a:r>
              <a:rPr lang="en-US" dirty="0" smtClean="0"/>
              <a:t>Operation: </a:t>
            </a:r>
            <a:r>
              <a:rPr lang="en-US" b="1" dirty="0" smtClean="0">
                <a:solidFill>
                  <a:srgbClr val="FF0000"/>
                </a:solidFill>
              </a:rPr>
              <a:t>Real life Example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Two fuzzy sets A &amp; B with membership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respectively defined as below</a:t>
                </a:r>
              </a:p>
              <a:p>
                <a:r>
                  <a:rPr lang="en-US" sz="2400" dirty="0" smtClean="0"/>
                  <a:t>A = </a:t>
                </a:r>
                <a:r>
                  <a:rPr lang="en-US" sz="2400" b="1" dirty="0" smtClean="0"/>
                  <a:t>Cold Climate </a:t>
                </a:r>
                <a:r>
                  <a:rPr lang="en-US" sz="2400" dirty="0" smtClean="0"/>
                  <a:t>with membership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B </a:t>
                </a:r>
                <a:r>
                  <a:rPr lang="en-US" sz="2400" dirty="0"/>
                  <a:t>= </a:t>
                </a:r>
                <a:r>
                  <a:rPr lang="en-US" sz="2400" b="1" dirty="0" smtClean="0"/>
                  <a:t>Hot </a:t>
                </a:r>
                <a:r>
                  <a:rPr lang="en-US" sz="2400" b="1" dirty="0"/>
                  <a:t>Climate </a:t>
                </a:r>
                <a:r>
                  <a:rPr lang="en-US" sz="2400" dirty="0"/>
                  <a:t>with membership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703" y="3643843"/>
            <a:ext cx="6191250" cy="233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5018" y="4267298"/>
            <a:ext cx="333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= Entire temperature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= Universe of discourse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2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Fuzzy Set Operation: </a:t>
            </a:r>
            <a:r>
              <a:rPr lang="en-US" b="1" dirty="0">
                <a:solidFill>
                  <a:srgbClr val="FF0000"/>
                </a:solidFill>
              </a:rPr>
              <a:t>Real life </a:t>
            </a:r>
            <a:r>
              <a:rPr lang="en-US" b="1" dirty="0" smtClean="0">
                <a:solidFill>
                  <a:srgbClr val="FF0000"/>
                </a:solidFill>
              </a:rPr>
              <a:t>Example …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What are the fuzzy sets  representing the following 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Not cold climate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Not hot climate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Extreme climate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Pleasant climate </a:t>
                </a:r>
              </a:p>
              <a:p>
                <a:endParaRPr lang="en-US" sz="2400" dirty="0"/>
              </a:p>
              <a:p>
                <a:r>
                  <a:rPr lang="en-US" sz="2400" b="1" dirty="0" smtClean="0"/>
                  <a:t>Note :  </a:t>
                </a:r>
                <a:r>
                  <a:rPr lang="en-US" sz="2400" dirty="0" smtClean="0"/>
                  <a:t>“Not Cold  climate”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“Hot climate”		and vice-versa  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6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Fuzzy Set Operation: </a:t>
            </a:r>
            <a:r>
              <a:rPr lang="en-US" b="1" dirty="0">
                <a:solidFill>
                  <a:srgbClr val="FF0000"/>
                </a:solidFill>
              </a:rPr>
              <a:t>Real life Example …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Answer would be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Not cold </a:t>
                </a:r>
                <a:r>
                  <a:rPr lang="en-US" sz="2400" b="1" dirty="0" smtClean="0"/>
                  <a:t>climate: </a:t>
                </a:r>
                <a:r>
                  <a:rPr lang="en-US" sz="2400" dirty="0" smtClean="0"/>
                  <a:t>     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 smtClean="0"/>
                  <a:t>	with membership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b="1" dirty="0" smtClean="0"/>
                  <a:t>Not hot climate: </a:t>
                </a:r>
                <a:r>
                  <a:rPr lang="en-US" sz="2400" dirty="0" smtClean="0"/>
                  <a:t>       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	with membership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sz="2400" b="1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b="1" dirty="0" smtClean="0"/>
                  <a:t>Extreme climate 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b="1" dirty="0" smtClean="0"/>
                  <a:t> 	</a:t>
                </a:r>
                <a:r>
                  <a:rPr lang="en-US" sz="2400" dirty="0" smtClean="0"/>
                  <a:t>with membership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b="1" dirty="0" smtClean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400" b="1" dirty="0" smtClean="0"/>
                  <a:t>Pleasant </a:t>
                </a:r>
                <a:r>
                  <a:rPr lang="en-US" sz="2400" b="1" dirty="0"/>
                  <a:t>climate 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b="1" dirty="0"/>
                  <a:t> 	</a:t>
                </a:r>
                <a:r>
                  <a:rPr lang="en-US" sz="2400" dirty="0"/>
                  <a:t>with membership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1" dirty="0" smtClean="0"/>
                  <a:t>	</a:t>
                </a:r>
                <a:endParaRPr lang="en-US" sz="2400" b="1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Fuzzy Set Operation: </a:t>
            </a:r>
            <a:r>
              <a:rPr lang="en-US" b="1" dirty="0">
                <a:solidFill>
                  <a:srgbClr val="FF0000"/>
                </a:solidFill>
              </a:rPr>
              <a:t>Real life Example …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34" y="3142383"/>
            <a:ext cx="4038600" cy="17430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84754" y="2847107"/>
            <a:ext cx="2943225" cy="2844740"/>
            <a:chOff x="5484754" y="2847107"/>
            <a:chExt cx="2943225" cy="2844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4754" y="2847107"/>
              <a:ext cx="2943225" cy="23336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6548241" y="5322515"/>
                  <a:ext cx="8162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b="1" dirty="0"/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241" y="5322515"/>
                  <a:ext cx="81624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8666018" y="2809007"/>
            <a:ext cx="2895600" cy="2882840"/>
            <a:chOff x="8666018" y="2809007"/>
            <a:chExt cx="2895600" cy="2882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6018" y="2809007"/>
              <a:ext cx="2895600" cy="23717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9885802" y="5322515"/>
                  <a:ext cx="8162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b="1" dirty="0"/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802" y="5322515"/>
                  <a:ext cx="81624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90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Union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Example: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88" y="4432589"/>
            <a:ext cx="340995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446" y="4432589"/>
            <a:ext cx="3352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Intersection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Example: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0.5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88" y="4432589"/>
            <a:ext cx="3409950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446" y="4461164"/>
            <a:ext cx="33909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Compliment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Compliment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Example: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0.5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80" y="3897419"/>
            <a:ext cx="3267075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3857414"/>
            <a:ext cx="34099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 on Fuzzy Sets: </a:t>
            </a:r>
            <a:r>
              <a:rPr lang="en-US" b="1" dirty="0" smtClean="0">
                <a:solidFill>
                  <a:srgbClr val="FF0000"/>
                </a:solidFill>
              </a:rPr>
              <a:t>Product</a:t>
            </a: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Algebraic Product or Vector Product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400" b="1" dirty="0" smtClean="0"/>
                  <a:t>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Scalar Product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400" b="1" dirty="0"/>
                  <a:t>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b="1" dirty="0"/>
                  <a:t>Example: If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0.4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Find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 smtClean="0"/>
                  <a:t> and 0.2A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26480" y="5294807"/>
                <a:ext cx="3840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5294807"/>
                <a:ext cx="38406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2052" y="5664139"/>
                <a:ext cx="40284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08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52" y="5664139"/>
                <a:ext cx="40284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9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 on Fuzzy Sets: </a:t>
            </a:r>
            <a:r>
              <a:rPr lang="en-US" b="1" dirty="0" smtClean="0">
                <a:solidFill>
                  <a:srgbClr val="FF0000"/>
                </a:solidFill>
              </a:rPr>
              <a:t>Sum and Difference </a:t>
            </a:r>
            <a:r>
              <a:rPr lang="en-US" b="1" dirty="0" smtClean="0"/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Sum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400" b="1" dirty="0" smtClean="0"/>
                  <a:t>: 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b="1" dirty="0" smtClean="0"/>
                  <a:t>Difference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400" b="1" dirty="0"/>
                  <a:t>: </a:t>
                </a:r>
                <a:r>
                  <a:rPr lang="en-US" sz="2400" dirty="0" smtClean="0"/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 smtClean="0"/>
                  <a:t>;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Disjunctive Sum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400" b="1" dirty="0" smtClean="0"/>
                  <a:t>: </a:t>
                </a:r>
                <a:r>
                  <a:rPr lang="en-US" sz="2400" dirty="0" smtClean="0"/>
                  <a:t>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Bounded Sum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1" dirty="0" smtClean="0"/>
                  <a:t>:</a:t>
                </a:r>
                <a:r>
                  <a:rPr lang="en-US" sz="2400" dirty="0" smtClean="0"/>
                  <a:t>	</a:t>
                </a:r>
              </a:p>
              <a:p>
                <a:r>
                  <a:rPr lang="en-US" sz="2400" dirty="0" smtClean="0"/>
                  <a:t>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b="1" dirty="0"/>
                  <a:t>Bounded </a:t>
                </a:r>
                <a:r>
                  <a:rPr lang="en-US" sz="2400" b="1" dirty="0" smtClean="0"/>
                  <a:t>Difference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1" dirty="0"/>
                  <a:t>:</a:t>
                </a:r>
                <a:r>
                  <a:rPr lang="en-US" sz="2400" dirty="0"/>
                  <a:t>	</a:t>
                </a:r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 on Fuzzy Sets: </a:t>
            </a:r>
            <a:r>
              <a:rPr lang="en-US" b="1" dirty="0" smtClean="0">
                <a:solidFill>
                  <a:srgbClr val="FF0000"/>
                </a:solidFill>
              </a:rPr>
              <a:t>Equality and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Equality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400" b="1" dirty="0" smtClean="0"/>
                  <a:t> : </a:t>
                </a: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	</a:t>
                </a:r>
              </a:p>
              <a:p>
                <a:r>
                  <a:rPr lang="en-US" sz="2400" b="1" dirty="0" smtClean="0"/>
                  <a:t>Power of fuzzy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/>
                  <a:t>: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,	it is called dilation 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	it is called </a:t>
                </a:r>
                <a:r>
                  <a:rPr lang="en-US" sz="2400" dirty="0" smtClean="0"/>
                  <a:t>concentration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 on Fuzzy Sets: </a:t>
            </a:r>
            <a:r>
              <a:rPr lang="en-US" b="1" dirty="0" smtClean="0">
                <a:solidFill>
                  <a:srgbClr val="FF0000"/>
                </a:solidFill>
              </a:rPr>
              <a:t>Cartesian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Cartesian Product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400" b="1" dirty="0" smtClean="0"/>
                  <a:t> : </a:t>
                </a: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	</a:t>
                </a:r>
              </a:p>
              <a:p>
                <a:r>
                  <a:rPr lang="en-US" sz="2400" b="1" dirty="0" smtClean="0"/>
                  <a:t>Example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0.5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mr>
                    </m:m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.5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.6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.5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.6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.3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.3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1576" y="4001811"/>
                <a:ext cx="1948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76" y="4001811"/>
                <a:ext cx="19487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Fuzzy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Commutativity: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ea typeface="Cambria Math" panose="02040503050406030204" pitchFamily="18" charset="0"/>
                  </a:rPr>
                  <a:t>Associativity: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r>
                  <a:rPr lang="en-US" sz="2400" b="1" dirty="0" err="1" smtClean="0">
                    <a:ea typeface="Cambria Math" panose="02040503050406030204" pitchFamily="18" charset="0"/>
                  </a:rPr>
                  <a:t>Distributivity</a:t>
                </a:r>
                <a:r>
                  <a:rPr lang="en-US" sz="2400" b="1" dirty="0" smtClean="0">
                    <a:ea typeface="Cambria Math" panose="020405030504060302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7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3224</TotalTime>
  <Words>308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Cambria Math</vt:lpstr>
      <vt:lpstr>Retrospect</vt:lpstr>
      <vt:lpstr>Fuzzy logic: Operations  </vt:lpstr>
      <vt:lpstr>Union </vt:lpstr>
      <vt:lpstr>Intersection </vt:lpstr>
      <vt:lpstr>Compliment </vt:lpstr>
      <vt:lpstr>Basic Operations on Fuzzy Sets: Product  </vt:lpstr>
      <vt:lpstr>Basic Operations on Fuzzy Sets: Sum and Difference  </vt:lpstr>
      <vt:lpstr>Basic Operations on Fuzzy Sets: Equality and Power</vt:lpstr>
      <vt:lpstr>Basic Operations on Fuzzy Sets: Cartesian Product</vt:lpstr>
      <vt:lpstr>Properties of Fuzzy Sets</vt:lpstr>
      <vt:lpstr>Properties of Fuzzy Sets…</vt:lpstr>
      <vt:lpstr>Example 1: Fuzzy Set Operation </vt:lpstr>
      <vt:lpstr>Example 1: Fuzzy Set Operation …</vt:lpstr>
      <vt:lpstr>Example 1: Fuzzy Set Operation: Union &amp; Intersection </vt:lpstr>
      <vt:lpstr>Example 1: Fuzzy Set Operation: Compliment</vt:lpstr>
      <vt:lpstr>Example 2: Fuzzy Set Operation </vt:lpstr>
      <vt:lpstr>Example 3: Fuzzy Set Operation: Real life Example </vt:lpstr>
      <vt:lpstr>Example 3: Fuzzy Set Operation: Real life Example … </vt:lpstr>
      <vt:lpstr>Example 3: Fuzzy Set Operation: Real life Example … </vt:lpstr>
      <vt:lpstr>Example 3: Fuzzy Set Operation: Real life Example …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80</cp:revision>
  <dcterms:created xsi:type="dcterms:W3CDTF">2019-03-05T04:39:18Z</dcterms:created>
  <dcterms:modified xsi:type="dcterms:W3CDTF">2019-11-13T07:19:13Z</dcterms:modified>
</cp:coreProperties>
</file>