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0" r:id="rId3"/>
    <p:sldId id="276" r:id="rId4"/>
    <p:sldId id="279" r:id="rId5"/>
    <p:sldId id="277" r:id="rId6"/>
    <p:sldId id="278" r:id="rId7"/>
    <p:sldId id="257" r:id="rId8"/>
    <p:sldId id="260" r:id="rId9"/>
    <p:sldId id="259" r:id="rId10"/>
    <p:sldId id="262" r:id="rId11"/>
    <p:sldId id="263" r:id="rId12"/>
    <p:sldId id="261" r:id="rId13"/>
    <p:sldId id="264" r:id="rId14"/>
    <p:sldId id="258" r:id="rId15"/>
    <p:sldId id="265" r:id="rId16"/>
    <p:sldId id="266" r:id="rId17"/>
    <p:sldId id="282" r:id="rId18"/>
    <p:sldId id="2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3F761-E975-4970-AEE7-59F2CE4D0D1D}"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341673-D483-483D-8C82-D6B4E42EF1D7}" type="slidenum">
              <a:rPr lang="en-US" smtClean="0"/>
              <a:t>‹#›</a:t>
            </a:fld>
            <a:endParaRPr lang="en-US"/>
          </a:p>
        </p:txBody>
      </p:sp>
    </p:spTree>
    <p:extLst>
      <p:ext uri="{BB962C8B-B14F-4D97-AF65-F5344CB8AC3E}">
        <p14:creationId xmlns:p14="http://schemas.microsoft.com/office/powerpoint/2010/main" val="2830284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41673-D483-483D-8C82-D6B4E42EF1D7}" type="slidenum">
              <a:rPr lang="en-US" smtClean="0"/>
              <a:t>1</a:t>
            </a:fld>
            <a:endParaRPr lang="en-US"/>
          </a:p>
        </p:txBody>
      </p:sp>
    </p:spTree>
    <p:extLst>
      <p:ext uri="{BB962C8B-B14F-4D97-AF65-F5344CB8AC3E}">
        <p14:creationId xmlns:p14="http://schemas.microsoft.com/office/powerpoint/2010/main" val="1946571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341673-D483-483D-8C82-D6B4E42EF1D7}" type="slidenum">
              <a:rPr lang="en-US" smtClean="0"/>
              <a:t>18</a:t>
            </a:fld>
            <a:endParaRPr lang="en-US"/>
          </a:p>
        </p:txBody>
      </p:sp>
    </p:spTree>
    <p:extLst>
      <p:ext uri="{BB962C8B-B14F-4D97-AF65-F5344CB8AC3E}">
        <p14:creationId xmlns:p14="http://schemas.microsoft.com/office/powerpoint/2010/main" val="808739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2341E37-AA27-4054-9AD7-6F6DE4CD52D0}" type="datetime1">
              <a:rPr lang="en-US" smtClean="0"/>
              <a:t>11/20/2018</a:t>
            </a:fld>
            <a:endParaRPr lang="en-US"/>
          </a:p>
        </p:txBody>
      </p:sp>
      <p:sp>
        <p:nvSpPr>
          <p:cNvPr id="5" name="Footer Placeholder 4"/>
          <p:cNvSpPr>
            <a:spLocks noGrp="1"/>
          </p:cNvSpPr>
          <p:nvPr>
            <p:ph type="ftr" sz="quarter" idx="11"/>
          </p:nvPr>
        </p:nvSpPr>
        <p:spPr/>
        <p:txBody>
          <a:bodyPr/>
          <a:lstStyle/>
          <a:p>
            <a:r>
              <a:rPr lang="en-US" smtClean="0"/>
              <a:t>© Nafees Ahamad</a:t>
            </a:r>
            <a:endParaRPr lang="en-US"/>
          </a:p>
        </p:txBody>
      </p:sp>
      <p:sp>
        <p:nvSpPr>
          <p:cNvPr id="6" name="Slide Number Placeholder 5"/>
          <p:cNvSpPr>
            <a:spLocks noGrp="1"/>
          </p:cNvSpPr>
          <p:nvPr>
            <p:ph type="sldNum" sz="quarter" idx="12"/>
          </p:nvPr>
        </p:nvSpPr>
        <p:spPr/>
        <p:txBody>
          <a:bodyPr/>
          <a:lstStyle/>
          <a:p>
            <a:fld id="{13F613BF-0B93-4160-A00D-D5DDAE7227F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7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3AAD6E-8FC3-43D0-A814-F2F0A48D90D7}" type="datetime1">
              <a:rPr lang="en-US" smtClean="0"/>
              <a:t>11/20/2018</a:t>
            </a:fld>
            <a:endParaRPr lang="en-US"/>
          </a:p>
        </p:txBody>
      </p:sp>
      <p:sp>
        <p:nvSpPr>
          <p:cNvPr id="5" name="Footer Placeholder 4"/>
          <p:cNvSpPr>
            <a:spLocks noGrp="1"/>
          </p:cNvSpPr>
          <p:nvPr>
            <p:ph type="ftr" sz="quarter" idx="11"/>
          </p:nvPr>
        </p:nvSpPr>
        <p:spPr/>
        <p:txBody>
          <a:bodyPr/>
          <a:lstStyle/>
          <a:p>
            <a:r>
              <a:rPr lang="en-US" smtClean="0"/>
              <a:t>© Nafees Ahamad</a:t>
            </a:r>
            <a:endParaRPr lang="en-US"/>
          </a:p>
        </p:txBody>
      </p:sp>
      <p:sp>
        <p:nvSpPr>
          <p:cNvPr id="6" name="Slide Number Placeholder 5"/>
          <p:cNvSpPr>
            <a:spLocks noGrp="1"/>
          </p:cNvSpPr>
          <p:nvPr>
            <p:ph type="sldNum" sz="quarter" idx="12"/>
          </p:nvPr>
        </p:nvSpPr>
        <p:spPr/>
        <p:txBody>
          <a:bodyPr/>
          <a:lstStyle/>
          <a:p>
            <a:fld id="{13F613BF-0B93-4160-A00D-D5DDAE7227FF}" type="slidenum">
              <a:rPr lang="en-US" smtClean="0"/>
              <a:t>‹#›</a:t>
            </a:fld>
            <a:endParaRPr lang="en-US"/>
          </a:p>
        </p:txBody>
      </p:sp>
    </p:spTree>
    <p:extLst>
      <p:ext uri="{BB962C8B-B14F-4D97-AF65-F5344CB8AC3E}">
        <p14:creationId xmlns:p14="http://schemas.microsoft.com/office/powerpoint/2010/main" val="333968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544F54-0392-4278-B596-8351AFAB4863}" type="datetime1">
              <a:rPr lang="en-US" smtClean="0"/>
              <a:t>11/20/2018</a:t>
            </a:fld>
            <a:endParaRPr lang="en-US"/>
          </a:p>
        </p:txBody>
      </p:sp>
      <p:sp>
        <p:nvSpPr>
          <p:cNvPr id="5" name="Footer Placeholder 4"/>
          <p:cNvSpPr>
            <a:spLocks noGrp="1"/>
          </p:cNvSpPr>
          <p:nvPr>
            <p:ph type="ftr" sz="quarter" idx="11"/>
          </p:nvPr>
        </p:nvSpPr>
        <p:spPr/>
        <p:txBody>
          <a:bodyPr/>
          <a:lstStyle/>
          <a:p>
            <a:r>
              <a:rPr lang="en-US" smtClean="0"/>
              <a:t>© Nafees Ahamad</a:t>
            </a:r>
            <a:endParaRPr lang="en-US"/>
          </a:p>
        </p:txBody>
      </p:sp>
      <p:sp>
        <p:nvSpPr>
          <p:cNvPr id="6" name="Slide Number Placeholder 5"/>
          <p:cNvSpPr>
            <a:spLocks noGrp="1"/>
          </p:cNvSpPr>
          <p:nvPr>
            <p:ph type="sldNum" sz="quarter" idx="12"/>
          </p:nvPr>
        </p:nvSpPr>
        <p:spPr/>
        <p:txBody>
          <a:bodyPr/>
          <a:lstStyle/>
          <a:p>
            <a:fld id="{13F613BF-0B93-4160-A00D-D5DDAE7227F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20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C51D6B-FDD3-4131-B28B-9461C4C7CCFC}" type="datetime1">
              <a:rPr lang="en-US" smtClean="0"/>
              <a:t>11/20/2018</a:t>
            </a:fld>
            <a:endParaRPr lang="en-US"/>
          </a:p>
        </p:txBody>
      </p:sp>
      <p:sp>
        <p:nvSpPr>
          <p:cNvPr id="5" name="Footer Placeholder 4"/>
          <p:cNvSpPr>
            <a:spLocks noGrp="1"/>
          </p:cNvSpPr>
          <p:nvPr>
            <p:ph type="ftr" sz="quarter" idx="11"/>
          </p:nvPr>
        </p:nvSpPr>
        <p:spPr/>
        <p:txBody>
          <a:bodyPr/>
          <a:lstStyle/>
          <a:p>
            <a:r>
              <a:rPr lang="en-US" smtClean="0"/>
              <a:t>© Nafees Ahamad</a:t>
            </a:r>
            <a:endParaRPr lang="en-US"/>
          </a:p>
        </p:txBody>
      </p:sp>
      <p:sp>
        <p:nvSpPr>
          <p:cNvPr id="6" name="Slide Number Placeholder 5"/>
          <p:cNvSpPr>
            <a:spLocks noGrp="1"/>
          </p:cNvSpPr>
          <p:nvPr>
            <p:ph type="sldNum" sz="quarter" idx="12"/>
          </p:nvPr>
        </p:nvSpPr>
        <p:spPr/>
        <p:txBody>
          <a:bodyPr/>
          <a:lstStyle/>
          <a:p>
            <a:fld id="{13F613BF-0B93-4160-A00D-D5DDAE7227FF}" type="slidenum">
              <a:rPr lang="en-US" smtClean="0"/>
              <a:t>‹#›</a:t>
            </a:fld>
            <a:endParaRPr lang="en-US"/>
          </a:p>
        </p:txBody>
      </p:sp>
    </p:spTree>
    <p:extLst>
      <p:ext uri="{BB962C8B-B14F-4D97-AF65-F5344CB8AC3E}">
        <p14:creationId xmlns:p14="http://schemas.microsoft.com/office/powerpoint/2010/main" val="161173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580110-DD5F-4E04-810A-7855FEB5C74D}" type="datetime1">
              <a:rPr lang="en-US" smtClean="0"/>
              <a:t>11/20/2018</a:t>
            </a:fld>
            <a:endParaRPr lang="en-US"/>
          </a:p>
        </p:txBody>
      </p:sp>
      <p:sp>
        <p:nvSpPr>
          <p:cNvPr id="5" name="Footer Placeholder 4"/>
          <p:cNvSpPr>
            <a:spLocks noGrp="1"/>
          </p:cNvSpPr>
          <p:nvPr>
            <p:ph type="ftr" sz="quarter" idx="11"/>
          </p:nvPr>
        </p:nvSpPr>
        <p:spPr/>
        <p:txBody>
          <a:bodyPr/>
          <a:lstStyle/>
          <a:p>
            <a:r>
              <a:rPr lang="en-US" smtClean="0"/>
              <a:t>© Nafees Ahamad</a:t>
            </a:r>
            <a:endParaRPr lang="en-US"/>
          </a:p>
        </p:txBody>
      </p:sp>
      <p:sp>
        <p:nvSpPr>
          <p:cNvPr id="6" name="Slide Number Placeholder 5"/>
          <p:cNvSpPr>
            <a:spLocks noGrp="1"/>
          </p:cNvSpPr>
          <p:nvPr>
            <p:ph type="sldNum" sz="quarter" idx="12"/>
          </p:nvPr>
        </p:nvSpPr>
        <p:spPr/>
        <p:txBody>
          <a:bodyPr/>
          <a:lstStyle/>
          <a:p>
            <a:fld id="{13F613BF-0B93-4160-A00D-D5DDAE7227F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488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4EA3C4-54B6-4BFA-9133-BCD3A75E87D5}" type="datetime1">
              <a:rPr lang="en-US" smtClean="0"/>
              <a:t>11/20/2018</a:t>
            </a:fld>
            <a:endParaRPr lang="en-US"/>
          </a:p>
        </p:txBody>
      </p:sp>
      <p:sp>
        <p:nvSpPr>
          <p:cNvPr id="6" name="Footer Placeholder 5"/>
          <p:cNvSpPr>
            <a:spLocks noGrp="1"/>
          </p:cNvSpPr>
          <p:nvPr>
            <p:ph type="ftr" sz="quarter" idx="11"/>
          </p:nvPr>
        </p:nvSpPr>
        <p:spPr/>
        <p:txBody>
          <a:bodyPr/>
          <a:lstStyle/>
          <a:p>
            <a:r>
              <a:rPr lang="en-US" smtClean="0"/>
              <a:t>© Nafees Ahamad</a:t>
            </a:r>
            <a:endParaRPr lang="en-US"/>
          </a:p>
        </p:txBody>
      </p:sp>
      <p:sp>
        <p:nvSpPr>
          <p:cNvPr id="7" name="Slide Number Placeholder 6"/>
          <p:cNvSpPr>
            <a:spLocks noGrp="1"/>
          </p:cNvSpPr>
          <p:nvPr>
            <p:ph type="sldNum" sz="quarter" idx="12"/>
          </p:nvPr>
        </p:nvSpPr>
        <p:spPr/>
        <p:txBody>
          <a:bodyPr/>
          <a:lstStyle/>
          <a:p>
            <a:fld id="{13F613BF-0B93-4160-A00D-D5DDAE7227FF}" type="slidenum">
              <a:rPr lang="en-US" smtClean="0"/>
              <a:t>‹#›</a:t>
            </a:fld>
            <a:endParaRPr lang="en-US"/>
          </a:p>
        </p:txBody>
      </p:sp>
    </p:spTree>
    <p:extLst>
      <p:ext uri="{BB962C8B-B14F-4D97-AF65-F5344CB8AC3E}">
        <p14:creationId xmlns:p14="http://schemas.microsoft.com/office/powerpoint/2010/main" val="339163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EF2F71-0E82-494A-A457-BE54E8E670D9}" type="datetime1">
              <a:rPr lang="en-US" smtClean="0"/>
              <a:t>11/20/2018</a:t>
            </a:fld>
            <a:endParaRPr lang="en-US"/>
          </a:p>
        </p:txBody>
      </p:sp>
      <p:sp>
        <p:nvSpPr>
          <p:cNvPr id="8" name="Footer Placeholder 7"/>
          <p:cNvSpPr>
            <a:spLocks noGrp="1"/>
          </p:cNvSpPr>
          <p:nvPr>
            <p:ph type="ftr" sz="quarter" idx="11"/>
          </p:nvPr>
        </p:nvSpPr>
        <p:spPr/>
        <p:txBody>
          <a:bodyPr/>
          <a:lstStyle/>
          <a:p>
            <a:r>
              <a:rPr lang="en-US" smtClean="0"/>
              <a:t>© Nafees Ahamad</a:t>
            </a:r>
            <a:endParaRPr lang="en-US"/>
          </a:p>
        </p:txBody>
      </p:sp>
      <p:sp>
        <p:nvSpPr>
          <p:cNvPr id="9" name="Slide Number Placeholder 8"/>
          <p:cNvSpPr>
            <a:spLocks noGrp="1"/>
          </p:cNvSpPr>
          <p:nvPr>
            <p:ph type="sldNum" sz="quarter" idx="12"/>
          </p:nvPr>
        </p:nvSpPr>
        <p:spPr/>
        <p:txBody>
          <a:bodyPr/>
          <a:lstStyle/>
          <a:p>
            <a:fld id="{13F613BF-0B93-4160-A00D-D5DDAE7227FF}" type="slidenum">
              <a:rPr lang="en-US" smtClean="0"/>
              <a:t>‹#›</a:t>
            </a:fld>
            <a:endParaRPr lang="en-US"/>
          </a:p>
        </p:txBody>
      </p:sp>
    </p:spTree>
    <p:extLst>
      <p:ext uri="{BB962C8B-B14F-4D97-AF65-F5344CB8AC3E}">
        <p14:creationId xmlns:p14="http://schemas.microsoft.com/office/powerpoint/2010/main" val="298053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8051A5-59CE-417A-A6E1-B1FD3A3D86C4}" type="datetime1">
              <a:rPr lang="en-US" smtClean="0"/>
              <a:t>11/20/2018</a:t>
            </a:fld>
            <a:endParaRPr lang="en-US"/>
          </a:p>
        </p:txBody>
      </p:sp>
      <p:sp>
        <p:nvSpPr>
          <p:cNvPr id="4" name="Footer Placeholder 3"/>
          <p:cNvSpPr>
            <a:spLocks noGrp="1"/>
          </p:cNvSpPr>
          <p:nvPr>
            <p:ph type="ftr" sz="quarter" idx="11"/>
          </p:nvPr>
        </p:nvSpPr>
        <p:spPr/>
        <p:txBody>
          <a:bodyPr/>
          <a:lstStyle/>
          <a:p>
            <a:r>
              <a:rPr lang="en-US" smtClean="0"/>
              <a:t>© Nafees Ahamad</a:t>
            </a:r>
            <a:endParaRPr lang="en-US"/>
          </a:p>
        </p:txBody>
      </p:sp>
      <p:sp>
        <p:nvSpPr>
          <p:cNvPr id="5" name="Slide Number Placeholder 4"/>
          <p:cNvSpPr>
            <a:spLocks noGrp="1"/>
          </p:cNvSpPr>
          <p:nvPr>
            <p:ph type="sldNum" sz="quarter" idx="12"/>
          </p:nvPr>
        </p:nvSpPr>
        <p:spPr/>
        <p:txBody>
          <a:bodyPr/>
          <a:lstStyle/>
          <a:p>
            <a:fld id="{13F613BF-0B93-4160-A00D-D5DDAE7227FF}" type="slidenum">
              <a:rPr lang="en-US" smtClean="0"/>
              <a:t>‹#›</a:t>
            </a:fld>
            <a:endParaRPr lang="en-US"/>
          </a:p>
        </p:txBody>
      </p:sp>
    </p:spTree>
    <p:extLst>
      <p:ext uri="{BB962C8B-B14F-4D97-AF65-F5344CB8AC3E}">
        <p14:creationId xmlns:p14="http://schemas.microsoft.com/office/powerpoint/2010/main" val="297608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F0FBD-6842-4C8D-AAB3-BDD1E55A3C0E}" type="datetime1">
              <a:rPr lang="en-US" smtClean="0"/>
              <a:t>11/20/2018</a:t>
            </a:fld>
            <a:endParaRPr lang="en-US"/>
          </a:p>
        </p:txBody>
      </p:sp>
      <p:sp>
        <p:nvSpPr>
          <p:cNvPr id="3" name="Footer Placeholder 2"/>
          <p:cNvSpPr>
            <a:spLocks noGrp="1"/>
          </p:cNvSpPr>
          <p:nvPr>
            <p:ph type="ftr" sz="quarter" idx="11"/>
          </p:nvPr>
        </p:nvSpPr>
        <p:spPr/>
        <p:txBody>
          <a:bodyPr/>
          <a:lstStyle/>
          <a:p>
            <a:r>
              <a:rPr lang="en-US" smtClean="0"/>
              <a:t>© Nafees Ahamad</a:t>
            </a:r>
            <a:endParaRPr lang="en-US"/>
          </a:p>
        </p:txBody>
      </p:sp>
      <p:sp>
        <p:nvSpPr>
          <p:cNvPr id="4" name="Slide Number Placeholder 3"/>
          <p:cNvSpPr>
            <a:spLocks noGrp="1"/>
          </p:cNvSpPr>
          <p:nvPr>
            <p:ph type="sldNum" sz="quarter" idx="12"/>
          </p:nvPr>
        </p:nvSpPr>
        <p:spPr/>
        <p:txBody>
          <a:bodyPr/>
          <a:lstStyle/>
          <a:p>
            <a:fld id="{13F613BF-0B93-4160-A00D-D5DDAE7227FF}" type="slidenum">
              <a:rPr lang="en-US" smtClean="0"/>
              <a:t>‹#›</a:t>
            </a:fld>
            <a:endParaRPr lang="en-US"/>
          </a:p>
        </p:txBody>
      </p:sp>
    </p:spTree>
    <p:extLst>
      <p:ext uri="{BB962C8B-B14F-4D97-AF65-F5344CB8AC3E}">
        <p14:creationId xmlns:p14="http://schemas.microsoft.com/office/powerpoint/2010/main" val="385640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03799-EAFE-445B-941E-B27DF06E0F16}" type="datetime1">
              <a:rPr lang="en-US" smtClean="0"/>
              <a:t>11/20/2018</a:t>
            </a:fld>
            <a:endParaRPr lang="en-US"/>
          </a:p>
        </p:txBody>
      </p:sp>
      <p:sp>
        <p:nvSpPr>
          <p:cNvPr id="6" name="Footer Placeholder 5"/>
          <p:cNvSpPr>
            <a:spLocks noGrp="1"/>
          </p:cNvSpPr>
          <p:nvPr>
            <p:ph type="ftr" sz="quarter" idx="11"/>
          </p:nvPr>
        </p:nvSpPr>
        <p:spPr/>
        <p:txBody>
          <a:bodyPr/>
          <a:lstStyle/>
          <a:p>
            <a:r>
              <a:rPr lang="en-US" smtClean="0"/>
              <a:t>© Nafees Ahamad</a:t>
            </a:r>
            <a:endParaRPr lang="en-US"/>
          </a:p>
        </p:txBody>
      </p:sp>
      <p:sp>
        <p:nvSpPr>
          <p:cNvPr id="7" name="Slide Number Placeholder 6"/>
          <p:cNvSpPr>
            <a:spLocks noGrp="1"/>
          </p:cNvSpPr>
          <p:nvPr>
            <p:ph type="sldNum" sz="quarter" idx="12"/>
          </p:nvPr>
        </p:nvSpPr>
        <p:spPr/>
        <p:txBody>
          <a:bodyPr/>
          <a:lstStyle/>
          <a:p>
            <a:fld id="{13F613BF-0B93-4160-A00D-D5DDAE7227FF}" type="slidenum">
              <a:rPr lang="en-US" smtClean="0"/>
              <a:t>‹#›</a:t>
            </a:fld>
            <a:endParaRPr lang="en-US"/>
          </a:p>
        </p:txBody>
      </p:sp>
    </p:spTree>
    <p:extLst>
      <p:ext uri="{BB962C8B-B14F-4D97-AF65-F5344CB8AC3E}">
        <p14:creationId xmlns:p14="http://schemas.microsoft.com/office/powerpoint/2010/main" val="2642996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3591D-3B83-4FDE-A0A7-2E0F74037B42}" type="datetime1">
              <a:rPr lang="en-US" smtClean="0"/>
              <a:t>11/20/2018</a:t>
            </a:fld>
            <a:endParaRPr lang="en-US"/>
          </a:p>
        </p:txBody>
      </p:sp>
      <p:sp>
        <p:nvSpPr>
          <p:cNvPr id="6" name="Footer Placeholder 5"/>
          <p:cNvSpPr>
            <a:spLocks noGrp="1"/>
          </p:cNvSpPr>
          <p:nvPr>
            <p:ph type="ftr" sz="quarter" idx="11"/>
          </p:nvPr>
        </p:nvSpPr>
        <p:spPr/>
        <p:txBody>
          <a:bodyPr/>
          <a:lstStyle/>
          <a:p>
            <a:r>
              <a:rPr lang="en-US" smtClean="0"/>
              <a:t>© Nafees Ahamad</a:t>
            </a:r>
            <a:endParaRPr lang="en-US"/>
          </a:p>
        </p:txBody>
      </p:sp>
      <p:sp>
        <p:nvSpPr>
          <p:cNvPr id="7" name="Slide Number Placeholder 6"/>
          <p:cNvSpPr>
            <a:spLocks noGrp="1"/>
          </p:cNvSpPr>
          <p:nvPr>
            <p:ph type="sldNum" sz="quarter" idx="12"/>
          </p:nvPr>
        </p:nvSpPr>
        <p:spPr/>
        <p:txBody>
          <a:bodyPr/>
          <a:lstStyle/>
          <a:p>
            <a:fld id="{13F613BF-0B93-4160-A00D-D5DDAE7227FF}"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988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97E8AB-FD4A-4EAB-BDA8-E4A9C2A7FAB8}" type="datetime1">
              <a:rPr lang="en-US" smtClean="0"/>
              <a:t>11/20/2018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smtClean="0"/>
              <a:t>© Nafees Ahamad</a:t>
            </a:r>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3F613BF-0B93-4160-A00D-D5DDAE7227F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8803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latin typeface="Times New Roman" panose="02020603050405020304" pitchFamily="18" charset="0"/>
              </a:rPr>
              <a:t>Synchronous Machine </a:t>
            </a:r>
            <a:endParaRPr lang="en-US" dirty="0">
              <a:solidFill>
                <a:srgbClr val="FF0000"/>
              </a:solidFill>
              <a:latin typeface="Times New Roman" panose="02020603050405020304" pitchFamily="18" charset="0"/>
            </a:endParaRPr>
          </a:p>
        </p:txBody>
      </p:sp>
      <p:sp>
        <p:nvSpPr>
          <p:cNvPr id="3" name="Subtitle 2"/>
          <p:cNvSpPr>
            <a:spLocks noGrp="1"/>
          </p:cNvSpPr>
          <p:nvPr>
            <p:ph type="subTitle" idx="1"/>
          </p:nvPr>
        </p:nvSpPr>
        <p:spPr/>
        <p:txBody>
          <a:bodyPr/>
          <a:lstStyle/>
          <a:p>
            <a:r>
              <a:rPr lang="en-US" b="1" dirty="0"/>
              <a:t>By: Nafees Ahamad,</a:t>
            </a:r>
          </a:p>
          <a:p>
            <a:r>
              <a:rPr lang="en-US" b="1" dirty="0" err="1"/>
              <a:t>Asstt</a:t>
            </a:r>
            <a:r>
              <a:rPr lang="en-US" b="1" dirty="0"/>
              <a:t>. Prof., EECE </a:t>
            </a:r>
            <a:r>
              <a:rPr lang="en-US" b="1" dirty="0" err="1"/>
              <a:t>Deptt</a:t>
            </a:r>
            <a:r>
              <a:rPr lang="en-US" b="1" dirty="0"/>
              <a:t>, </a:t>
            </a:r>
          </a:p>
          <a:p>
            <a:r>
              <a:rPr lang="en-US" b="1" dirty="0"/>
              <a:t>DIT University, Dehradun</a:t>
            </a:r>
          </a:p>
          <a:p>
            <a:endParaRPr lang="en-US" dirty="0"/>
          </a:p>
        </p:txBody>
      </p:sp>
      <p:sp>
        <p:nvSpPr>
          <p:cNvPr id="4" name="Footer Placeholder 3"/>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2061532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Construction of Synchronous Machines:…</a:t>
            </a:r>
            <a:endParaRPr lang="en-US" dirty="0"/>
          </a:p>
        </p:txBody>
      </p:sp>
      <p:grpSp>
        <p:nvGrpSpPr>
          <p:cNvPr id="19" name="Group 18"/>
          <p:cNvGrpSpPr/>
          <p:nvPr/>
        </p:nvGrpSpPr>
        <p:grpSpPr>
          <a:xfrm>
            <a:off x="1508946" y="2253645"/>
            <a:ext cx="3615380" cy="4109616"/>
            <a:chOff x="4463161" y="2084832"/>
            <a:chExt cx="3615380" cy="4109616"/>
          </a:xfrm>
        </p:grpSpPr>
        <p:sp>
          <p:nvSpPr>
            <p:cNvPr id="10" name="TextBox 9"/>
            <p:cNvSpPr txBox="1"/>
            <p:nvPr/>
          </p:nvSpPr>
          <p:spPr>
            <a:xfrm>
              <a:off x="5167985" y="5732783"/>
              <a:ext cx="2537244" cy="461665"/>
            </a:xfrm>
            <a:prstGeom prst="rect">
              <a:avLst/>
            </a:prstGeom>
            <a:noFill/>
          </p:spPr>
          <p:txBody>
            <a:bodyPr wrap="square" rtlCol="0">
              <a:spAutoFit/>
            </a:bodyPr>
            <a:lstStyle/>
            <a:p>
              <a:pPr algn="ctr"/>
              <a:r>
                <a:rPr lang="en-US" sz="2400" dirty="0" smtClean="0"/>
                <a:t>Salient pole rotor </a:t>
              </a:r>
              <a:endParaRPr lang="en-US" sz="2400" dirty="0"/>
            </a:p>
          </p:txBody>
        </p:sp>
        <p:pic>
          <p:nvPicPr>
            <p:cNvPr id="5" name="Picture 4"/>
            <p:cNvPicPr>
              <a:picLocks noChangeAspect="1"/>
            </p:cNvPicPr>
            <p:nvPr/>
          </p:nvPicPr>
          <p:blipFill>
            <a:blip r:embed="rId2"/>
            <a:stretch>
              <a:fillRect/>
            </a:stretch>
          </p:blipFill>
          <p:spPr>
            <a:xfrm>
              <a:off x="4463161" y="2084832"/>
              <a:ext cx="3615380" cy="3647951"/>
            </a:xfrm>
            <a:prstGeom prst="rect">
              <a:avLst/>
            </a:prstGeom>
          </p:spPr>
        </p:pic>
      </p:grpSp>
      <p:grpSp>
        <p:nvGrpSpPr>
          <p:cNvPr id="21" name="Group 20"/>
          <p:cNvGrpSpPr/>
          <p:nvPr/>
        </p:nvGrpSpPr>
        <p:grpSpPr>
          <a:xfrm>
            <a:off x="4138699" y="2610377"/>
            <a:ext cx="2537244" cy="751802"/>
            <a:chOff x="7092914" y="2441564"/>
            <a:chExt cx="2537244" cy="751802"/>
          </a:xfrm>
        </p:grpSpPr>
        <p:sp>
          <p:nvSpPr>
            <p:cNvPr id="11" name="TextBox 10"/>
            <p:cNvSpPr txBox="1"/>
            <p:nvPr/>
          </p:nvSpPr>
          <p:spPr>
            <a:xfrm>
              <a:off x="7092914" y="2441564"/>
              <a:ext cx="2537244" cy="461665"/>
            </a:xfrm>
            <a:prstGeom prst="rect">
              <a:avLst/>
            </a:prstGeom>
            <a:noFill/>
          </p:spPr>
          <p:txBody>
            <a:bodyPr wrap="square" rtlCol="0">
              <a:spAutoFit/>
            </a:bodyPr>
            <a:lstStyle/>
            <a:p>
              <a:pPr algn="ctr"/>
              <a:r>
                <a:rPr lang="en-US" sz="2400" dirty="0" smtClean="0"/>
                <a:t>Filed Winding</a:t>
              </a:r>
              <a:endParaRPr lang="en-US" sz="2400" dirty="0"/>
            </a:p>
          </p:txBody>
        </p:sp>
        <p:cxnSp>
          <p:nvCxnSpPr>
            <p:cNvPr id="12" name="Straight Arrow Connector 11"/>
            <p:cNvCxnSpPr/>
            <p:nvPr/>
          </p:nvCxnSpPr>
          <p:spPr>
            <a:xfrm flipH="1">
              <a:off x="7160455" y="2715065"/>
              <a:ext cx="295422" cy="478301"/>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2937618" y="1917879"/>
            <a:ext cx="2537244" cy="968470"/>
            <a:chOff x="5891833" y="1749066"/>
            <a:chExt cx="2537244" cy="968470"/>
          </a:xfrm>
        </p:grpSpPr>
        <p:cxnSp>
          <p:nvCxnSpPr>
            <p:cNvPr id="13" name="Straight Arrow Connector 12"/>
            <p:cNvCxnSpPr/>
            <p:nvPr/>
          </p:nvCxnSpPr>
          <p:spPr>
            <a:xfrm flipH="1">
              <a:off x="6470250" y="2084832"/>
              <a:ext cx="441183" cy="632704"/>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91833" y="1749066"/>
              <a:ext cx="2537244" cy="461665"/>
            </a:xfrm>
            <a:prstGeom prst="rect">
              <a:avLst/>
            </a:prstGeom>
            <a:noFill/>
          </p:spPr>
          <p:txBody>
            <a:bodyPr wrap="square" rtlCol="0">
              <a:spAutoFit/>
            </a:bodyPr>
            <a:lstStyle/>
            <a:p>
              <a:pPr algn="ctr"/>
              <a:r>
                <a:rPr lang="en-US" sz="2400" dirty="0" smtClean="0"/>
                <a:t>Pole</a:t>
              </a:r>
              <a:endParaRPr lang="en-US" sz="2400" dirty="0"/>
            </a:p>
          </p:txBody>
        </p:sp>
      </p:grpSp>
      <p:grpSp>
        <p:nvGrpSpPr>
          <p:cNvPr id="22" name="Group 21"/>
          <p:cNvGrpSpPr/>
          <p:nvPr/>
        </p:nvGrpSpPr>
        <p:grpSpPr>
          <a:xfrm>
            <a:off x="4751014" y="4641998"/>
            <a:ext cx="2537244" cy="584738"/>
            <a:chOff x="7705229" y="4473185"/>
            <a:chExt cx="2537244" cy="584738"/>
          </a:xfrm>
        </p:grpSpPr>
        <p:cxnSp>
          <p:nvCxnSpPr>
            <p:cNvPr id="15" name="Straight Arrow Connector 14"/>
            <p:cNvCxnSpPr/>
            <p:nvPr/>
          </p:nvCxnSpPr>
          <p:spPr>
            <a:xfrm flipH="1" flipV="1">
              <a:off x="7783119" y="4473185"/>
              <a:ext cx="578417" cy="282130"/>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05229" y="4596258"/>
              <a:ext cx="2537244" cy="461665"/>
            </a:xfrm>
            <a:prstGeom prst="rect">
              <a:avLst/>
            </a:prstGeom>
            <a:noFill/>
          </p:spPr>
          <p:txBody>
            <a:bodyPr wrap="square" rtlCol="0">
              <a:spAutoFit/>
            </a:bodyPr>
            <a:lstStyle/>
            <a:p>
              <a:pPr algn="ctr"/>
              <a:r>
                <a:rPr lang="en-US" sz="2400" dirty="0" smtClean="0"/>
                <a:t>Pole Shoe</a:t>
              </a:r>
              <a:endParaRPr lang="en-US" sz="2400" dirty="0"/>
            </a:p>
          </p:txBody>
        </p:sp>
      </p:grpSp>
      <p:grpSp>
        <p:nvGrpSpPr>
          <p:cNvPr id="23" name="Group 22"/>
          <p:cNvGrpSpPr/>
          <p:nvPr/>
        </p:nvGrpSpPr>
        <p:grpSpPr>
          <a:xfrm>
            <a:off x="-393207" y="3514667"/>
            <a:ext cx="3709843" cy="562953"/>
            <a:chOff x="8162294" y="4277135"/>
            <a:chExt cx="3709843" cy="562953"/>
          </a:xfrm>
        </p:grpSpPr>
        <p:cxnSp>
          <p:nvCxnSpPr>
            <p:cNvPr id="24" name="Straight Arrow Connector 23"/>
            <p:cNvCxnSpPr/>
            <p:nvPr/>
          </p:nvCxnSpPr>
          <p:spPr>
            <a:xfrm>
              <a:off x="9781452" y="4515729"/>
              <a:ext cx="2090685" cy="324359"/>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162294" y="4277135"/>
              <a:ext cx="2537244" cy="461665"/>
            </a:xfrm>
            <a:prstGeom prst="rect">
              <a:avLst/>
            </a:prstGeom>
            <a:noFill/>
          </p:spPr>
          <p:txBody>
            <a:bodyPr wrap="square" rtlCol="0">
              <a:spAutoFit/>
            </a:bodyPr>
            <a:lstStyle/>
            <a:p>
              <a:pPr algn="ctr"/>
              <a:r>
                <a:rPr lang="en-US" sz="2400" dirty="0" smtClean="0"/>
                <a:t>Shaft</a:t>
              </a:r>
              <a:endParaRPr lang="en-US" sz="2400" dirty="0"/>
            </a:p>
          </p:txBody>
        </p:sp>
      </p:grpSp>
      <p:grpSp>
        <p:nvGrpSpPr>
          <p:cNvPr id="33" name="Group 32"/>
          <p:cNvGrpSpPr/>
          <p:nvPr/>
        </p:nvGrpSpPr>
        <p:grpSpPr>
          <a:xfrm>
            <a:off x="7230313" y="2029442"/>
            <a:ext cx="3825219" cy="4333819"/>
            <a:chOff x="7288258" y="2148711"/>
            <a:chExt cx="3825219" cy="4333819"/>
          </a:xfrm>
        </p:grpSpPr>
        <p:pic>
          <p:nvPicPr>
            <p:cNvPr id="31" name="Picture 30"/>
            <p:cNvPicPr>
              <a:picLocks noChangeAspect="1"/>
            </p:cNvPicPr>
            <p:nvPr/>
          </p:nvPicPr>
          <p:blipFill>
            <a:blip r:embed="rId3"/>
            <a:stretch>
              <a:fillRect/>
            </a:stretch>
          </p:blipFill>
          <p:spPr>
            <a:xfrm>
              <a:off x="7288258" y="2148711"/>
              <a:ext cx="3825219" cy="3872154"/>
            </a:xfrm>
            <a:prstGeom prst="rect">
              <a:avLst/>
            </a:prstGeom>
          </p:spPr>
        </p:pic>
        <p:sp>
          <p:nvSpPr>
            <p:cNvPr id="32" name="TextBox 31"/>
            <p:cNvSpPr txBox="1"/>
            <p:nvPr/>
          </p:nvSpPr>
          <p:spPr>
            <a:xfrm>
              <a:off x="7934178" y="6020865"/>
              <a:ext cx="2976140" cy="461665"/>
            </a:xfrm>
            <a:prstGeom prst="rect">
              <a:avLst/>
            </a:prstGeom>
            <a:noFill/>
          </p:spPr>
          <p:txBody>
            <a:bodyPr wrap="square" rtlCol="0">
              <a:spAutoFit/>
            </a:bodyPr>
            <a:lstStyle/>
            <a:p>
              <a:pPr algn="ctr"/>
              <a:r>
                <a:rPr lang="en-US" sz="2400" dirty="0" smtClean="0"/>
                <a:t>Non-Salient pole rotor </a:t>
              </a:r>
              <a:endParaRPr lang="en-US" sz="2400" dirty="0"/>
            </a:p>
          </p:txBody>
        </p:sp>
      </p:grpSp>
      <p:grpSp>
        <p:nvGrpSpPr>
          <p:cNvPr id="34" name="Group 33"/>
          <p:cNvGrpSpPr/>
          <p:nvPr/>
        </p:nvGrpSpPr>
        <p:grpSpPr>
          <a:xfrm>
            <a:off x="9791956" y="1901297"/>
            <a:ext cx="2537244" cy="751802"/>
            <a:chOff x="7092914" y="2441564"/>
            <a:chExt cx="2537244" cy="751802"/>
          </a:xfrm>
        </p:grpSpPr>
        <p:sp>
          <p:nvSpPr>
            <p:cNvPr id="35" name="TextBox 34"/>
            <p:cNvSpPr txBox="1"/>
            <p:nvPr/>
          </p:nvSpPr>
          <p:spPr>
            <a:xfrm>
              <a:off x="7092914" y="2441564"/>
              <a:ext cx="2537244" cy="461665"/>
            </a:xfrm>
            <a:prstGeom prst="rect">
              <a:avLst/>
            </a:prstGeom>
            <a:noFill/>
          </p:spPr>
          <p:txBody>
            <a:bodyPr wrap="square" rtlCol="0">
              <a:spAutoFit/>
            </a:bodyPr>
            <a:lstStyle/>
            <a:p>
              <a:pPr algn="ctr"/>
              <a:r>
                <a:rPr lang="en-US" sz="2400" dirty="0" smtClean="0"/>
                <a:t>Filed Winding</a:t>
              </a:r>
              <a:endParaRPr lang="en-US" sz="2400" dirty="0"/>
            </a:p>
          </p:txBody>
        </p:sp>
        <p:cxnSp>
          <p:nvCxnSpPr>
            <p:cNvPr id="36" name="Straight Arrow Connector 35"/>
            <p:cNvCxnSpPr/>
            <p:nvPr/>
          </p:nvCxnSpPr>
          <p:spPr>
            <a:xfrm flipH="1">
              <a:off x="7160455" y="2715065"/>
              <a:ext cx="295422" cy="478301"/>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10093959" y="2679363"/>
            <a:ext cx="2537244" cy="999680"/>
            <a:chOff x="5695041" y="1438922"/>
            <a:chExt cx="2537244" cy="999680"/>
          </a:xfrm>
        </p:grpSpPr>
        <p:cxnSp>
          <p:nvCxnSpPr>
            <p:cNvPr id="41" name="Straight Arrow Connector 40"/>
            <p:cNvCxnSpPr/>
            <p:nvPr/>
          </p:nvCxnSpPr>
          <p:spPr>
            <a:xfrm flipH="1">
              <a:off x="6208122" y="1882587"/>
              <a:ext cx="448492" cy="556015"/>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695041" y="1438922"/>
              <a:ext cx="2537244" cy="461665"/>
            </a:xfrm>
            <a:prstGeom prst="rect">
              <a:avLst/>
            </a:prstGeom>
            <a:noFill/>
          </p:spPr>
          <p:txBody>
            <a:bodyPr wrap="square" rtlCol="0">
              <a:spAutoFit/>
            </a:bodyPr>
            <a:lstStyle/>
            <a:p>
              <a:pPr algn="ctr"/>
              <a:r>
                <a:rPr lang="en-US" sz="2400" dirty="0" smtClean="0"/>
                <a:t>Pole</a:t>
              </a:r>
              <a:endParaRPr lang="en-US" sz="2400" dirty="0"/>
            </a:p>
          </p:txBody>
        </p:sp>
      </p:grpSp>
      <p:grpSp>
        <p:nvGrpSpPr>
          <p:cNvPr id="50" name="Group 49"/>
          <p:cNvGrpSpPr/>
          <p:nvPr/>
        </p:nvGrpSpPr>
        <p:grpSpPr>
          <a:xfrm>
            <a:off x="5474862" y="3287850"/>
            <a:ext cx="3709843" cy="562953"/>
            <a:chOff x="8162294" y="4277135"/>
            <a:chExt cx="3709843" cy="562953"/>
          </a:xfrm>
        </p:grpSpPr>
        <p:cxnSp>
          <p:nvCxnSpPr>
            <p:cNvPr id="51" name="Straight Arrow Connector 50"/>
            <p:cNvCxnSpPr/>
            <p:nvPr/>
          </p:nvCxnSpPr>
          <p:spPr>
            <a:xfrm>
              <a:off x="9781452" y="4515729"/>
              <a:ext cx="2090685" cy="324359"/>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8162294" y="4277135"/>
              <a:ext cx="2537244" cy="461665"/>
            </a:xfrm>
            <a:prstGeom prst="rect">
              <a:avLst/>
            </a:prstGeom>
            <a:noFill/>
          </p:spPr>
          <p:txBody>
            <a:bodyPr wrap="square" rtlCol="0">
              <a:spAutoFit/>
            </a:bodyPr>
            <a:lstStyle/>
            <a:p>
              <a:pPr algn="ctr"/>
              <a:r>
                <a:rPr lang="en-US" sz="2400" dirty="0" smtClean="0"/>
                <a:t>Shaft</a:t>
              </a:r>
              <a:endParaRPr lang="en-US" sz="2400" dirty="0"/>
            </a:p>
          </p:txBody>
        </p:sp>
      </p:grpSp>
      <p:sp>
        <p:nvSpPr>
          <p:cNvPr id="3" name="Rectangle 2"/>
          <p:cNvSpPr/>
          <p:nvPr/>
        </p:nvSpPr>
        <p:spPr>
          <a:xfrm>
            <a:off x="4647142" y="6363261"/>
            <a:ext cx="3332964" cy="369332"/>
          </a:xfrm>
          <a:prstGeom prst="rect">
            <a:avLst/>
          </a:prstGeom>
        </p:spPr>
        <p:txBody>
          <a:bodyPr wrap="none">
            <a:spAutoFit/>
          </a:bodyPr>
          <a:lstStyle/>
          <a:p>
            <a:r>
              <a:rPr lang="en-US" dirty="0" smtClean="0">
                <a:latin typeface="Times New Roman" panose="02020603050405020304" pitchFamily="18" charset="0"/>
              </a:rPr>
              <a:t>Note: DC supply is given to rotor </a:t>
            </a:r>
            <a:endParaRPr lang="en-US" dirty="0"/>
          </a:p>
        </p:txBody>
      </p:sp>
      <p:sp>
        <p:nvSpPr>
          <p:cNvPr id="4" name="Footer Placeholder 3"/>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25459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Construction of Synchronous Machines:…</a:t>
            </a:r>
            <a:endParaRPr lang="en-US"/>
          </a:p>
        </p:txBody>
      </p:sp>
      <p:sp>
        <p:nvSpPr>
          <p:cNvPr id="3" name="Content Placeholder 2"/>
          <p:cNvSpPr>
            <a:spLocks noGrp="1"/>
          </p:cNvSpPr>
          <p:nvPr>
            <p:ph idx="1"/>
          </p:nvPr>
        </p:nvSpPr>
        <p:spPr/>
        <p:txBody>
          <a:bodyPr>
            <a:normAutofit/>
          </a:bodyPr>
          <a:lstStyle/>
          <a:p>
            <a:pPr marL="1200150" lvl="1" indent="-742950">
              <a:buFont typeface="+mj-lt"/>
              <a:buAutoNum type="arabicPeriod" startAt="3"/>
            </a:pPr>
            <a:r>
              <a:rPr lang="en-US" sz="2400" dirty="0">
                <a:solidFill>
                  <a:srgbClr val="C00000"/>
                </a:solidFill>
                <a:latin typeface="Times New Roman" panose="02020603050405020304" pitchFamily="18" charset="0"/>
              </a:rPr>
              <a:t>Slip rings: </a:t>
            </a:r>
            <a:endParaRPr lang="en-US" sz="2400" dirty="0" smtClean="0">
              <a:solidFill>
                <a:srgbClr val="C00000"/>
              </a:solidFill>
              <a:latin typeface="Times New Roman" panose="02020603050405020304" pitchFamily="18" charset="0"/>
            </a:endParaRPr>
          </a:p>
          <a:p>
            <a:pPr marL="457200" lvl="1" indent="0">
              <a:buNone/>
            </a:pPr>
            <a:r>
              <a:rPr lang="en-US" sz="2400" dirty="0">
                <a:solidFill>
                  <a:srgbClr val="C00000"/>
                </a:solidFill>
                <a:latin typeface="Times New Roman" panose="02020603050405020304" pitchFamily="18" charset="0"/>
              </a:rPr>
              <a:t>	</a:t>
            </a:r>
            <a:r>
              <a:rPr lang="en-US" sz="2400" dirty="0" smtClean="0">
                <a:solidFill>
                  <a:srgbClr val="C00000"/>
                </a:solidFill>
                <a:latin typeface="Times New Roman" panose="02020603050405020304" pitchFamily="18" charset="0"/>
              </a:rPr>
              <a:t>	</a:t>
            </a:r>
            <a:r>
              <a:rPr lang="en-US" sz="2400" dirty="0" smtClean="0">
                <a:latin typeface="Times New Roman" panose="02020603050405020304" pitchFamily="18" charset="0"/>
              </a:rPr>
              <a:t>Two </a:t>
            </a:r>
            <a:r>
              <a:rPr lang="en-US" sz="2400" dirty="0">
                <a:latin typeface="Times New Roman" panose="02020603050405020304" pitchFamily="18" charset="0"/>
              </a:rPr>
              <a:t>slip ring at rotor shaft to provide supply to field </a:t>
            </a:r>
            <a:r>
              <a:rPr lang="en-US" sz="2400" dirty="0" smtClean="0">
                <a:latin typeface="Times New Roman" panose="02020603050405020304" pitchFamily="18" charset="0"/>
              </a:rPr>
              <a:t>winding.</a:t>
            </a:r>
            <a:endParaRPr lang="en-US" sz="2400" dirty="0">
              <a:latin typeface="Times New Roman" panose="02020603050405020304" pitchFamily="18" charset="0"/>
            </a:endParaRPr>
          </a:p>
          <a:p>
            <a:pPr marL="1200150" lvl="1" indent="-742950">
              <a:buFont typeface="+mj-lt"/>
              <a:buAutoNum type="arabicPeriod" startAt="4"/>
            </a:pPr>
            <a:r>
              <a:rPr lang="en-US" sz="2400" dirty="0">
                <a:solidFill>
                  <a:srgbClr val="C00000"/>
                </a:solidFill>
                <a:latin typeface="Times New Roman" panose="02020603050405020304" pitchFamily="18" charset="0"/>
              </a:rPr>
              <a:t>Brushed: </a:t>
            </a:r>
            <a:r>
              <a:rPr lang="en-US" sz="2400" dirty="0">
                <a:latin typeface="Times New Roman" panose="02020603050405020304" pitchFamily="18" charset="0"/>
              </a:rPr>
              <a:t>Two </a:t>
            </a:r>
            <a:r>
              <a:rPr lang="en-US" sz="2400" dirty="0" smtClean="0">
                <a:latin typeface="Times New Roman" panose="02020603050405020304" pitchFamily="18" charset="0"/>
              </a:rPr>
              <a:t>brushes. </a:t>
            </a:r>
            <a:endParaRPr lang="en-US" sz="2400" dirty="0">
              <a:latin typeface="Times New Roman" panose="02020603050405020304" pitchFamily="18" charset="0"/>
            </a:endParaRPr>
          </a:p>
          <a:p>
            <a:pPr marL="1200150" lvl="1" indent="-742950">
              <a:buFont typeface="+mj-lt"/>
              <a:buAutoNum type="arabicPeriod" startAt="4"/>
            </a:pPr>
            <a:r>
              <a:rPr lang="en-US" sz="2400" dirty="0">
                <a:solidFill>
                  <a:srgbClr val="C00000"/>
                </a:solidFill>
                <a:latin typeface="Times New Roman" panose="02020603050405020304" pitchFamily="18" charset="0"/>
              </a:rPr>
              <a:t>Shaft</a:t>
            </a:r>
            <a:r>
              <a:rPr lang="en-US" sz="2400" dirty="0" smtClean="0">
                <a:solidFill>
                  <a:srgbClr val="C00000"/>
                </a:solidFill>
                <a:latin typeface="Times New Roman" panose="02020603050405020304" pitchFamily="18" charset="0"/>
              </a:rPr>
              <a:t>: </a:t>
            </a:r>
          </a:p>
          <a:p>
            <a:pPr marL="457200" lvl="1" indent="0">
              <a:buNone/>
            </a:pPr>
            <a:r>
              <a:rPr lang="en-US" sz="2400" dirty="0" smtClean="0">
                <a:solidFill>
                  <a:srgbClr val="C00000"/>
                </a:solidFill>
                <a:latin typeface="Times New Roman" panose="02020603050405020304" pitchFamily="18" charset="0"/>
              </a:rPr>
              <a:t>		</a:t>
            </a:r>
            <a:r>
              <a:rPr lang="en-US" sz="2400" dirty="0">
                <a:latin typeface="Times New Roman" panose="02020603050405020304" pitchFamily="18" charset="0"/>
              </a:rPr>
              <a:t>Mild steel shaft with maximum breaking </a:t>
            </a:r>
            <a:r>
              <a:rPr lang="en-US" sz="2400" dirty="0" smtClean="0">
                <a:latin typeface="Times New Roman" panose="02020603050405020304" pitchFamily="18" charset="0"/>
              </a:rPr>
              <a:t>strength. </a:t>
            </a:r>
            <a:endParaRPr lang="en-US" sz="2400" dirty="0">
              <a:latin typeface="Times New Roman" panose="02020603050405020304" pitchFamily="18" charset="0"/>
            </a:endParaRPr>
          </a:p>
          <a:p>
            <a:pPr marL="1200150" lvl="1" indent="-742950">
              <a:buFont typeface="+mj-lt"/>
              <a:buAutoNum type="arabicPeriod" startAt="6"/>
            </a:pPr>
            <a:r>
              <a:rPr lang="en-US" sz="2400" dirty="0">
                <a:solidFill>
                  <a:srgbClr val="C00000"/>
                </a:solidFill>
                <a:latin typeface="Times New Roman" panose="02020603050405020304" pitchFamily="18" charset="0"/>
              </a:rPr>
              <a:t>Bearings: </a:t>
            </a:r>
            <a:endParaRPr lang="en-US" sz="2400" dirty="0" smtClean="0">
              <a:solidFill>
                <a:srgbClr val="C00000"/>
              </a:solidFill>
              <a:latin typeface="Times New Roman" panose="02020603050405020304" pitchFamily="18" charset="0"/>
            </a:endParaRPr>
          </a:p>
          <a:p>
            <a:pPr marL="457200" lvl="1" indent="0">
              <a:buNone/>
            </a:pPr>
            <a:r>
              <a:rPr lang="en-US" sz="2400" dirty="0" smtClean="0">
                <a:solidFill>
                  <a:srgbClr val="C00000"/>
                </a:solidFill>
                <a:latin typeface="Times New Roman" panose="02020603050405020304" pitchFamily="18" charset="0"/>
              </a:rPr>
              <a:t>		</a:t>
            </a:r>
            <a:r>
              <a:rPr lang="en-US" sz="2400" dirty="0">
                <a:latin typeface="Times New Roman" panose="02020603050405020304" pitchFamily="18" charset="0"/>
              </a:rPr>
              <a:t>Ball bearing or roller </a:t>
            </a:r>
            <a:r>
              <a:rPr lang="en-US" sz="2400" dirty="0" smtClean="0">
                <a:latin typeface="Times New Roman" panose="02020603050405020304" pitchFamily="18" charset="0"/>
              </a:rPr>
              <a:t>bearing.</a:t>
            </a:r>
            <a:endParaRPr lang="en-US" sz="240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50899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Principle of operation: </a:t>
            </a:r>
            <a:endParaRPr lang="en-US" dirty="0">
              <a:solidFill>
                <a:srgbClr val="C0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b="1" dirty="0" smtClean="0">
                    <a:solidFill>
                      <a:srgbClr val="C00000"/>
                    </a:solidFill>
                    <a:latin typeface="Times New Roman" panose="02020603050405020304" pitchFamily="18" charset="0"/>
                  </a:rPr>
                  <a:t>Generator:</a:t>
                </a:r>
              </a:p>
              <a:p>
                <a:pPr lvl="1" fontAlgn="base">
                  <a:lnSpc>
                    <a:spcPct val="100000"/>
                  </a:lnSpc>
                  <a:spcBef>
                    <a:spcPct val="0"/>
                  </a:spcBef>
                  <a:spcAft>
                    <a:spcPct val="0"/>
                  </a:spcAft>
                </a:pPr>
                <a:r>
                  <a:rPr lang="en-GB" sz="2400" dirty="0" smtClean="0">
                    <a:solidFill>
                      <a:srgbClr val="000000"/>
                    </a:solidFill>
                    <a:latin typeface="Trebuchet MS" panose="020B0603020202020204" pitchFamily="34" charset="0"/>
                  </a:rPr>
                  <a:t>Field </a:t>
                </a:r>
                <a:r>
                  <a:rPr lang="en-GB" sz="2400" dirty="0">
                    <a:solidFill>
                      <a:srgbClr val="000000"/>
                    </a:solidFill>
                    <a:latin typeface="Trebuchet MS" panose="020B0603020202020204" pitchFamily="34" charset="0"/>
                  </a:rPr>
                  <a:t>produced on rotor by dc current through slip rings</a:t>
                </a:r>
              </a:p>
              <a:p>
                <a:pPr lvl="1" fontAlgn="base">
                  <a:lnSpc>
                    <a:spcPct val="100000"/>
                  </a:lnSpc>
                  <a:spcBef>
                    <a:spcPct val="0"/>
                  </a:spcBef>
                  <a:spcAft>
                    <a:spcPct val="0"/>
                  </a:spcAft>
                </a:pPr>
                <a:r>
                  <a:rPr lang="en-GB" sz="2400" dirty="0">
                    <a:solidFill>
                      <a:srgbClr val="000000"/>
                    </a:solidFill>
                    <a:latin typeface="Trebuchet MS" panose="020B0603020202020204" pitchFamily="34" charset="0"/>
                  </a:rPr>
                  <a:t>Rotor field is </a:t>
                </a:r>
                <a:r>
                  <a:rPr lang="en-GB" sz="2400" dirty="0" smtClean="0">
                    <a:solidFill>
                      <a:srgbClr val="000000"/>
                    </a:solidFill>
                    <a:latin typeface="Trebuchet MS" panose="020B0603020202020204" pitchFamily="34" charset="0"/>
                  </a:rPr>
                  <a:t>rotated </a:t>
                </a:r>
                <a:r>
                  <a:rPr lang="en-GB" sz="2400" dirty="0">
                    <a:solidFill>
                      <a:srgbClr val="000000"/>
                    </a:solidFill>
                    <a:latin typeface="Trebuchet MS" panose="020B0603020202020204" pitchFamily="34" charset="0"/>
                  </a:rPr>
                  <a:t>at </a:t>
                </a:r>
                <a:r>
                  <a:rPr lang="en-GB" sz="2400" dirty="0" smtClean="0">
                    <a:solidFill>
                      <a:srgbClr val="000000"/>
                    </a:solidFill>
                    <a:latin typeface="Trebuchet MS" panose="020B0603020202020204" pitchFamily="34" charset="0"/>
                  </a:rPr>
                  <a:t>synchronous speed (Ns) </a:t>
                </a:r>
                <a:r>
                  <a:rPr lang="en-GB" sz="2400" dirty="0">
                    <a:solidFill>
                      <a:srgbClr val="000000"/>
                    </a:solidFill>
                    <a:latin typeface="Trebuchet MS" panose="020B0603020202020204" pitchFamily="34" charset="0"/>
                  </a:rPr>
                  <a:t>by a prime </a:t>
                </a:r>
                <a:r>
                  <a:rPr lang="en-GB" sz="2400" dirty="0" smtClean="0">
                    <a:solidFill>
                      <a:srgbClr val="000000"/>
                    </a:solidFill>
                    <a:latin typeface="Trebuchet MS" panose="020B0603020202020204" pitchFamily="34" charset="0"/>
                  </a:rPr>
                  <a:t>mover. </a:t>
                </a:r>
                <a14:m>
                  <m:oMath xmlns:m="http://schemas.openxmlformats.org/officeDocument/2006/math">
                    <m:d>
                      <m:dPr>
                        <m:ctrlPr>
                          <a:rPr lang="en-GB" sz="2400" i="1" smtClean="0">
                            <a:solidFill>
                              <a:srgbClr val="000000"/>
                            </a:solidFill>
                            <a:latin typeface="Cambria Math" panose="02040503050406030204" pitchFamily="18" charset="0"/>
                          </a:rPr>
                        </m:ctrlPr>
                      </m:dPr>
                      <m:e>
                        <m:sSub>
                          <m:sSubPr>
                            <m:ctrlPr>
                              <a:rPr lang="en-GB" sz="2400" i="1" smtClean="0">
                                <a:solidFill>
                                  <a:srgbClr val="000000"/>
                                </a:solidFill>
                                <a:latin typeface="Cambria Math" panose="02040503050406030204" pitchFamily="18" charset="0"/>
                              </a:rPr>
                            </m:ctrlPr>
                          </m:sSubPr>
                          <m:e>
                            <m:r>
                              <a:rPr lang="en-US" sz="2400" b="0" i="1" smtClean="0">
                                <a:solidFill>
                                  <a:srgbClr val="000000"/>
                                </a:solidFill>
                                <a:latin typeface="Cambria Math" panose="02040503050406030204" pitchFamily="18" charset="0"/>
                              </a:rPr>
                              <m:t>𝑁</m:t>
                            </m:r>
                          </m:e>
                          <m:sub>
                            <m:r>
                              <a:rPr lang="en-US" sz="2400" b="0" i="1" smtClean="0">
                                <a:solidFill>
                                  <a:srgbClr val="000000"/>
                                </a:solidFill>
                                <a:latin typeface="Cambria Math" panose="02040503050406030204" pitchFamily="18" charset="0"/>
                              </a:rPr>
                              <m:t>𝑠</m:t>
                            </m:r>
                          </m:sub>
                        </m:sSub>
                        <m:r>
                          <a:rPr lang="en-US" sz="2400" b="0" i="1" smtClean="0">
                            <a:solidFill>
                              <a:srgbClr val="000000"/>
                            </a:solidFill>
                            <a:latin typeface="Cambria Math" panose="02040503050406030204" pitchFamily="18" charset="0"/>
                          </a:rPr>
                          <m:t>=</m:t>
                        </m:r>
                        <m:f>
                          <m:fPr>
                            <m:ctrlPr>
                              <a:rPr lang="en-US" sz="2400" i="1" smtClean="0">
                                <a:solidFill>
                                  <a:srgbClr val="000000"/>
                                </a:solidFill>
                                <a:latin typeface="Cambria Math" panose="02040503050406030204" pitchFamily="18" charset="0"/>
                              </a:rPr>
                            </m:ctrlPr>
                          </m:fPr>
                          <m:num>
                            <m:r>
                              <a:rPr lang="en-US" sz="2400" b="0" i="1" smtClean="0">
                                <a:solidFill>
                                  <a:srgbClr val="000000"/>
                                </a:solidFill>
                                <a:latin typeface="Cambria Math" panose="02040503050406030204" pitchFamily="18" charset="0"/>
                              </a:rPr>
                              <m:t>120</m:t>
                            </m:r>
                            <m:r>
                              <a:rPr lang="en-US" sz="2400" b="0" i="1" smtClean="0">
                                <a:solidFill>
                                  <a:srgbClr val="000000"/>
                                </a:solidFill>
                                <a:latin typeface="Cambria Math" panose="02040503050406030204" pitchFamily="18" charset="0"/>
                              </a:rPr>
                              <m:t>𝑓</m:t>
                            </m:r>
                          </m:num>
                          <m:den>
                            <m:r>
                              <a:rPr lang="en-US" sz="2400" b="0" i="1" smtClean="0">
                                <a:solidFill>
                                  <a:srgbClr val="000000"/>
                                </a:solidFill>
                                <a:latin typeface="Cambria Math" panose="02040503050406030204" pitchFamily="18" charset="0"/>
                              </a:rPr>
                              <m:t>𝑃</m:t>
                            </m:r>
                          </m:den>
                        </m:f>
                      </m:e>
                    </m:d>
                  </m:oMath>
                </a14:m>
                <a:endParaRPr lang="en-GB" sz="2400" dirty="0" smtClean="0">
                  <a:solidFill>
                    <a:srgbClr val="000000"/>
                  </a:solidFill>
                  <a:latin typeface="Trebuchet MS" panose="020B0603020202020204" pitchFamily="34" charset="0"/>
                </a:endParaRPr>
              </a:p>
              <a:p>
                <a:pPr lvl="1" fontAlgn="base">
                  <a:lnSpc>
                    <a:spcPct val="100000"/>
                  </a:lnSpc>
                  <a:spcBef>
                    <a:spcPct val="0"/>
                  </a:spcBef>
                  <a:spcAft>
                    <a:spcPct val="0"/>
                  </a:spcAft>
                </a:pPr>
                <a:r>
                  <a:rPr lang="en-GB" sz="2400" dirty="0">
                    <a:solidFill>
                      <a:srgbClr val="000000"/>
                    </a:solidFill>
                    <a:latin typeface="Trebuchet MS" panose="020B0603020202020204" pitchFamily="34" charset="0"/>
                  </a:rPr>
                  <a:t>EMFs induced in stator coils with frequency </a:t>
                </a:r>
                <a:r>
                  <a:rPr lang="en-GB" sz="2400" dirty="0" smtClean="0">
                    <a:solidFill>
                      <a:srgbClr val="000000"/>
                    </a:solidFill>
                    <a:latin typeface="Trebuchet MS" panose="020B0603020202020204" pitchFamily="34" charset="0"/>
                  </a:rPr>
                  <a:t>given by </a:t>
                </a:r>
                <a14:m>
                  <m:oMath xmlns:m="http://schemas.openxmlformats.org/officeDocument/2006/math">
                    <m:r>
                      <a:rPr lang="en-US" sz="2400" b="0" i="1" smtClean="0">
                        <a:solidFill>
                          <a:srgbClr val="000000"/>
                        </a:solidFill>
                        <a:latin typeface="Cambria Math" panose="02040503050406030204" pitchFamily="18" charset="0"/>
                      </a:rPr>
                      <m:t>𝑓</m:t>
                    </m:r>
                    <m:r>
                      <a:rPr lang="en-US" sz="2400" b="0" i="1" smtClean="0">
                        <a:solidFill>
                          <a:srgbClr val="000000"/>
                        </a:solidFill>
                        <a:latin typeface="Cambria Math" panose="02040503050406030204" pitchFamily="18" charset="0"/>
                      </a:rPr>
                      <m:t>=</m:t>
                    </m:r>
                    <m:f>
                      <m:fPr>
                        <m:ctrlPr>
                          <a:rPr lang="en-US" sz="2400" i="1" smtClean="0">
                            <a:solidFill>
                              <a:srgbClr val="000000"/>
                            </a:solidFill>
                            <a:latin typeface="Cambria Math" panose="02040503050406030204" pitchFamily="18" charset="0"/>
                          </a:rPr>
                        </m:ctrlPr>
                      </m:fPr>
                      <m:num>
                        <m:sSub>
                          <m:sSubPr>
                            <m:ctrlPr>
                              <a:rPr lang="en-GB" sz="2400" i="1" smtClean="0">
                                <a:solidFill>
                                  <a:srgbClr val="000000"/>
                                </a:solidFill>
                                <a:latin typeface="Cambria Math" panose="02040503050406030204" pitchFamily="18" charset="0"/>
                              </a:rPr>
                            </m:ctrlPr>
                          </m:sSubPr>
                          <m:e>
                            <m:r>
                              <a:rPr lang="en-US" sz="2400" b="0" i="1" smtClean="0">
                                <a:solidFill>
                                  <a:srgbClr val="000000"/>
                                </a:solidFill>
                                <a:latin typeface="Cambria Math" panose="02040503050406030204" pitchFamily="18" charset="0"/>
                              </a:rPr>
                              <m:t>𝑁</m:t>
                            </m:r>
                          </m:e>
                          <m:sub>
                            <m:r>
                              <a:rPr lang="en-US" sz="2400" b="0" i="1" smtClean="0">
                                <a:solidFill>
                                  <a:srgbClr val="000000"/>
                                </a:solidFill>
                                <a:latin typeface="Cambria Math" panose="02040503050406030204" pitchFamily="18" charset="0"/>
                              </a:rPr>
                              <m:t>𝑠</m:t>
                            </m:r>
                          </m:sub>
                        </m:sSub>
                        <m:r>
                          <a:rPr lang="en-US" sz="2400" b="0" i="1" smtClean="0">
                            <a:solidFill>
                              <a:srgbClr val="000000"/>
                            </a:solidFill>
                            <a:latin typeface="Cambria Math" panose="02040503050406030204" pitchFamily="18" charset="0"/>
                          </a:rPr>
                          <m:t>𝑃</m:t>
                        </m:r>
                      </m:num>
                      <m:den>
                        <m:r>
                          <a:rPr lang="en-US" sz="2400" b="0" i="1" smtClean="0">
                            <a:solidFill>
                              <a:srgbClr val="000000"/>
                            </a:solidFill>
                            <a:latin typeface="Cambria Math" panose="02040503050406030204" pitchFamily="18" charset="0"/>
                          </a:rPr>
                          <m:t>120</m:t>
                        </m:r>
                      </m:den>
                    </m:f>
                  </m:oMath>
                </a14:m>
                <a:endParaRPr lang="en-GB" sz="2400" dirty="0">
                  <a:solidFill>
                    <a:srgbClr val="000000"/>
                  </a:solidFill>
                  <a:latin typeface="Trebuchet MS" panose="020B0603020202020204" pitchFamily="34" charset="0"/>
                </a:endParaRPr>
              </a:p>
              <a:p>
                <a:pPr marL="0" lvl="0" indent="0" fontAlgn="base">
                  <a:lnSpc>
                    <a:spcPct val="100000"/>
                  </a:lnSpc>
                  <a:spcBef>
                    <a:spcPct val="0"/>
                  </a:spcBef>
                  <a:spcAft>
                    <a:spcPct val="0"/>
                  </a:spcAft>
                  <a:buFontTx/>
                  <a:buChar char="•"/>
                </a:pPr>
                <a:endParaRPr lang="en-GB" sz="2400" dirty="0" smtClean="0">
                  <a:solidFill>
                    <a:srgbClr val="000000"/>
                  </a:solidFill>
                  <a:latin typeface="Trebuchet MS" panose="020B0603020202020204" pitchFamily="34" charset="0"/>
                </a:endParaRPr>
              </a:p>
              <a:p>
                <a:pPr>
                  <a:spcBef>
                    <a:spcPct val="50000"/>
                  </a:spcBef>
                </a:pPr>
                <a:endParaRPr lang="en-US" sz="2400" dirty="0" smtClean="0">
                  <a:solidFill>
                    <a:schemeClr val="accent2"/>
                  </a:solidFill>
                  <a:latin typeface="Times New Roman" panose="02020603050405020304" pitchFamily="18" charset="0"/>
                </a:endParaRPr>
              </a:p>
              <a:p>
                <a:pPr marL="0" indent="0">
                  <a:buNone/>
                </a:pPr>
                <a:endParaRPr lang="en-US" sz="2400" dirty="0" smtClean="0">
                  <a:solidFill>
                    <a:schemeClr val="accent2"/>
                  </a:solidFill>
                  <a:latin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17" t="-212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14075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Principle of operation: </a:t>
            </a:r>
            <a:endParaRPr lang="en-US" dirty="0">
              <a:solidFill>
                <a:srgbClr val="C0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b="1" dirty="0" smtClean="0">
                <a:solidFill>
                  <a:srgbClr val="C00000"/>
                </a:solidFill>
              </a:rPr>
              <a:t>Motor:</a:t>
            </a:r>
          </a:p>
          <a:p>
            <a:pPr lvl="1"/>
            <a:r>
              <a:rPr lang="en-US" sz="2400" dirty="0">
                <a:latin typeface="Times New Roman" panose="02020603050405020304" pitchFamily="18" charset="0"/>
                <a:cs typeface="Times New Roman" panose="02020603050405020304" pitchFamily="18" charset="0"/>
              </a:rPr>
              <a:t>The stator is wound for the similar number of poles as that of rotor, and fed with three phase AC supply. </a:t>
            </a:r>
            <a:endParaRPr lang="en-US" sz="2400" dirty="0" smtClean="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The 3 phase AC supply </a:t>
            </a:r>
            <a:r>
              <a:rPr lang="en-US" sz="2400" dirty="0" smtClean="0">
                <a:latin typeface="Times New Roman" panose="02020603050405020304" pitchFamily="18" charset="0"/>
                <a:cs typeface="Times New Roman" panose="02020603050405020304" pitchFamily="18" charset="0"/>
              </a:rPr>
              <a:t>produces rotating magnetic field (RMF)</a:t>
            </a:r>
            <a:r>
              <a:rPr lang="en-US" sz="2400" dirty="0">
                <a:latin typeface="Times New Roman" panose="02020603050405020304" pitchFamily="18" charset="0"/>
                <a:cs typeface="Times New Roman" panose="02020603050405020304" pitchFamily="18" charset="0"/>
              </a:rPr>
              <a:t> in </a:t>
            </a:r>
            <a:r>
              <a:rPr lang="en-US" sz="2400" dirty="0" smtClean="0">
                <a:latin typeface="Times New Roman" panose="02020603050405020304" pitchFamily="18" charset="0"/>
                <a:cs typeface="Times New Roman" panose="02020603050405020304" pitchFamily="18" charset="0"/>
              </a:rPr>
              <a:t>stator.</a:t>
            </a:r>
          </a:p>
          <a:p>
            <a:pPr lvl="1"/>
            <a:r>
              <a:rPr lang="en-US" sz="2400" dirty="0">
                <a:latin typeface="Times New Roman" panose="02020603050405020304" pitchFamily="18" charset="0"/>
                <a:cs typeface="Times New Roman" panose="02020603050405020304" pitchFamily="18" charset="0"/>
              </a:rPr>
              <a:t>The rotor winding is fed with DC supply which magnetizes the </a:t>
            </a:r>
            <a:r>
              <a:rPr lang="en-US" sz="2400" dirty="0" smtClean="0">
                <a:latin typeface="Times New Roman" panose="02020603050405020304" pitchFamily="18" charset="0"/>
                <a:cs typeface="Times New Roman" panose="02020603050405020304" pitchFamily="18" charset="0"/>
              </a:rPr>
              <a:t>rotor.</a:t>
            </a:r>
          </a:p>
          <a:p>
            <a:pPr lvl="1"/>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rotor gets </a:t>
            </a:r>
            <a:r>
              <a:rPr lang="en-US" sz="2400" b="1" i="1" dirty="0">
                <a:latin typeface="Times New Roman" panose="02020603050405020304" pitchFamily="18" charset="0"/>
                <a:cs typeface="Times New Roman" panose="02020603050405020304" pitchFamily="18" charset="0"/>
              </a:rPr>
              <a:t>locked </a:t>
            </a:r>
            <a:r>
              <a:rPr lang="en-US" sz="2400" dirty="0">
                <a:latin typeface="Times New Roman" panose="02020603050405020304" pitchFamily="18" charset="0"/>
                <a:cs typeface="Times New Roman" panose="02020603050405020304" pitchFamily="18" charset="0"/>
              </a:rPr>
              <a:t>to the</a:t>
            </a:r>
            <a:r>
              <a:rPr lang="en-US" sz="2400" b="1"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RMF and rotates </a:t>
            </a:r>
            <a:r>
              <a:rPr lang="en-US" sz="2400" dirty="0" smtClean="0">
                <a:latin typeface="Times New Roman" panose="02020603050405020304" pitchFamily="18" charset="0"/>
                <a:cs typeface="Times New Roman" panose="02020603050405020304" pitchFamily="18" charset="0"/>
              </a:rPr>
              <a:t>(</a:t>
            </a:r>
            <a:r>
              <a:rPr lang="en-US" sz="2400" i="1" dirty="0" smtClean="0">
                <a:latin typeface="Times New Roman" panose="02020603050405020304" pitchFamily="18" charset="0"/>
                <a:cs typeface="Times New Roman" panose="02020603050405020304" pitchFamily="18" charset="0"/>
              </a:rPr>
              <a:t>unlike </a:t>
            </a:r>
            <a:r>
              <a:rPr lang="en-US" sz="2400" i="1" dirty="0">
                <a:latin typeface="Times New Roman" panose="02020603050405020304" pitchFamily="18" charset="0"/>
                <a:cs typeface="Times New Roman" panose="02020603050405020304" pitchFamily="18" charset="0"/>
              </a:rPr>
              <a:t>induction </a:t>
            </a:r>
            <a:r>
              <a:rPr lang="en-US" sz="2400" i="1" dirty="0" smtClean="0">
                <a:latin typeface="Times New Roman" panose="02020603050405020304" pitchFamily="18" charset="0"/>
                <a:cs typeface="Times New Roman" panose="02020603050405020304" pitchFamily="18" charset="0"/>
              </a:rPr>
              <a:t>motor)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t>
            </a:r>
            <a:r>
              <a:rPr lang="en-US" sz="2400" b="1" i="1" dirty="0">
                <a:latin typeface="Times New Roman" panose="02020603050405020304" pitchFamily="18" charset="0"/>
                <a:cs typeface="Times New Roman" panose="02020603050405020304" pitchFamily="18" charset="0"/>
              </a:rPr>
              <a:t>synchronous speed</a:t>
            </a:r>
            <a:r>
              <a:rPr lang="en-US" sz="2400" dirty="0">
                <a:latin typeface="Times New Roman" panose="02020603050405020304" pitchFamily="18" charset="0"/>
                <a:cs typeface="Times New Roman" panose="02020603050405020304" pitchFamily="18" charset="0"/>
              </a:rPr>
              <a:t> under all load condition</a:t>
            </a:r>
          </a:p>
          <a:p>
            <a:pPr lvl="1"/>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54056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Synchronous motor is not self starting?</a:t>
            </a:r>
            <a:br>
              <a:rPr lang="en-US" dirty="0" smtClean="0"/>
            </a:br>
            <a:r>
              <a:rPr lang="en-US" dirty="0" smtClean="0"/>
              <a:t>How to make it self starting?</a:t>
            </a:r>
            <a:endParaRPr lang="en-US" dirty="0"/>
          </a:p>
        </p:txBody>
      </p:sp>
      <p:sp>
        <p:nvSpPr>
          <p:cNvPr id="3" name="Content Placeholder 2"/>
          <p:cNvSpPr>
            <a:spLocks noGrp="1"/>
          </p:cNvSpPr>
          <p:nvPr>
            <p:ph idx="1"/>
          </p:nvPr>
        </p:nvSpPr>
        <p:spPr/>
        <p:txBody>
          <a:bodyPr/>
          <a:lstStyle/>
          <a:p>
            <a:r>
              <a:rPr lang="en-US" sz="2400" dirty="0" smtClean="0"/>
              <a:t>Consider </a:t>
            </a:r>
            <a:r>
              <a:rPr lang="en-US" sz="2400" dirty="0"/>
              <a:t>a two pole synchronous </a:t>
            </a:r>
            <a:r>
              <a:rPr lang="en-US" sz="2400" dirty="0" smtClean="0"/>
              <a:t>motor</a:t>
            </a:r>
            <a:r>
              <a:rPr lang="en-US" sz="2400" dirty="0"/>
              <a:t> as shown in figure </a:t>
            </a:r>
            <a:r>
              <a:rPr lang="en-US" sz="2400" dirty="0" smtClean="0"/>
              <a:t>below</a:t>
            </a:r>
          </a:p>
          <a:p>
            <a:endParaRPr lang="en-US" dirty="0"/>
          </a:p>
        </p:txBody>
      </p:sp>
      <p:pic>
        <p:nvPicPr>
          <p:cNvPr id="4" name="Picture 3"/>
          <p:cNvPicPr>
            <a:picLocks noChangeAspect="1"/>
          </p:cNvPicPr>
          <p:nvPr/>
        </p:nvPicPr>
        <p:blipFill>
          <a:blip r:embed="rId2"/>
          <a:stretch>
            <a:fillRect/>
          </a:stretch>
        </p:blipFill>
        <p:spPr>
          <a:xfrm>
            <a:off x="1475789" y="2822185"/>
            <a:ext cx="3219450" cy="3295650"/>
          </a:xfrm>
          <a:prstGeom prst="rect">
            <a:avLst/>
          </a:prstGeom>
        </p:spPr>
      </p:pic>
      <p:sp>
        <p:nvSpPr>
          <p:cNvPr id="7" name="TextBox 6"/>
          <p:cNvSpPr txBox="1"/>
          <p:nvPr/>
        </p:nvSpPr>
        <p:spPr>
          <a:xfrm>
            <a:off x="1521982" y="6014548"/>
            <a:ext cx="3658560" cy="830997"/>
          </a:xfrm>
          <a:prstGeom prst="rect">
            <a:avLst/>
          </a:prstGeom>
          <a:noFill/>
        </p:spPr>
        <p:txBody>
          <a:bodyPr wrap="square" rtlCol="0">
            <a:spAutoFit/>
          </a:bodyPr>
          <a:lstStyle/>
          <a:p>
            <a:r>
              <a:rPr lang="en-US" sz="2400" dirty="0" smtClean="0"/>
              <a:t>Figure 1: </a:t>
            </a:r>
            <a:r>
              <a:rPr lang="en-US" sz="2400" b="1" i="1" dirty="0" smtClean="0"/>
              <a:t>Anticlockwise</a:t>
            </a:r>
          </a:p>
          <a:p>
            <a:r>
              <a:rPr lang="en-US" sz="2400" i="1" dirty="0" smtClean="0"/>
              <a:t>(First half cycle of Stator)</a:t>
            </a:r>
            <a:endParaRPr lang="en-US" sz="2400" dirty="0"/>
          </a:p>
        </p:txBody>
      </p:sp>
      <p:grpSp>
        <p:nvGrpSpPr>
          <p:cNvPr id="18" name="Group 17"/>
          <p:cNvGrpSpPr/>
          <p:nvPr/>
        </p:nvGrpSpPr>
        <p:grpSpPr>
          <a:xfrm>
            <a:off x="6401873" y="2822185"/>
            <a:ext cx="3513156" cy="4409269"/>
            <a:chOff x="6401873" y="2822185"/>
            <a:chExt cx="3513156" cy="4409269"/>
          </a:xfrm>
        </p:grpSpPr>
        <p:sp>
          <p:nvSpPr>
            <p:cNvPr id="9" name="TextBox 8"/>
            <p:cNvSpPr txBox="1"/>
            <p:nvPr/>
          </p:nvSpPr>
          <p:spPr>
            <a:xfrm>
              <a:off x="6438806" y="6031125"/>
              <a:ext cx="3476223" cy="1200329"/>
            </a:xfrm>
            <a:prstGeom prst="rect">
              <a:avLst/>
            </a:prstGeom>
            <a:noFill/>
          </p:spPr>
          <p:txBody>
            <a:bodyPr wrap="square" rtlCol="0">
              <a:spAutoFit/>
            </a:bodyPr>
            <a:lstStyle/>
            <a:p>
              <a:r>
                <a:rPr lang="en-US" sz="2400" dirty="0" smtClean="0"/>
                <a:t>Figure 2: </a:t>
              </a:r>
              <a:r>
                <a:rPr lang="en-US" sz="2400" b="1" i="1" dirty="0" smtClean="0"/>
                <a:t>Clockwise</a:t>
              </a:r>
            </a:p>
            <a:p>
              <a:r>
                <a:rPr lang="en-US" sz="2400" i="1" dirty="0" smtClean="0"/>
                <a:t>(Next </a:t>
              </a:r>
              <a:r>
                <a:rPr lang="en-US" sz="2400" i="1" dirty="0"/>
                <a:t>half cycle of Stator)</a:t>
              </a:r>
              <a:endParaRPr lang="en-US" sz="2400" dirty="0"/>
            </a:p>
            <a:p>
              <a:endParaRPr lang="en-US" sz="2400" dirty="0"/>
            </a:p>
          </p:txBody>
        </p:sp>
        <p:pic>
          <p:nvPicPr>
            <p:cNvPr id="14" name="Picture 13"/>
            <p:cNvPicPr>
              <a:picLocks noChangeAspect="1"/>
            </p:cNvPicPr>
            <p:nvPr/>
          </p:nvPicPr>
          <p:blipFill>
            <a:blip r:embed="rId3"/>
            <a:stretch>
              <a:fillRect/>
            </a:stretch>
          </p:blipFill>
          <p:spPr>
            <a:xfrm>
              <a:off x="6401873" y="2822185"/>
              <a:ext cx="3200400" cy="3343275"/>
            </a:xfrm>
            <a:prstGeom prst="rect">
              <a:avLst/>
            </a:prstGeom>
          </p:spPr>
        </p:pic>
        <p:pic>
          <p:nvPicPr>
            <p:cNvPr id="15" name="Picture 14"/>
            <p:cNvPicPr>
              <a:picLocks noChangeAspect="1"/>
            </p:cNvPicPr>
            <p:nvPr/>
          </p:nvPicPr>
          <p:blipFill>
            <a:blip r:embed="rId4"/>
            <a:stretch>
              <a:fillRect/>
            </a:stretch>
          </p:blipFill>
          <p:spPr>
            <a:xfrm rot="3094056">
              <a:off x="8190856" y="3629630"/>
              <a:ext cx="695325" cy="371475"/>
            </a:xfrm>
            <a:prstGeom prst="rect">
              <a:avLst/>
            </a:prstGeom>
          </p:spPr>
        </p:pic>
        <p:pic>
          <p:nvPicPr>
            <p:cNvPr id="17" name="Picture 16"/>
            <p:cNvPicPr>
              <a:picLocks noChangeAspect="1"/>
            </p:cNvPicPr>
            <p:nvPr/>
          </p:nvPicPr>
          <p:blipFill>
            <a:blip r:embed="rId5"/>
            <a:stretch>
              <a:fillRect/>
            </a:stretch>
          </p:blipFill>
          <p:spPr>
            <a:xfrm rot="14669755">
              <a:off x="7223684" y="5078280"/>
              <a:ext cx="514350" cy="295275"/>
            </a:xfrm>
            <a:prstGeom prst="rect">
              <a:avLst/>
            </a:prstGeom>
          </p:spPr>
        </p:pic>
      </p:grpSp>
      <p:sp>
        <p:nvSpPr>
          <p:cNvPr id="5" name="Footer Placeholder 4"/>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2940858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Synchronous motor is not self starting?...</a:t>
            </a:r>
            <a:endParaRPr lang="en-US" dirty="0"/>
          </a:p>
        </p:txBody>
      </p:sp>
      <p:sp>
        <p:nvSpPr>
          <p:cNvPr id="3" name="Content Placeholder 2"/>
          <p:cNvSpPr>
            <a:spLocks noGrp="1"/>
          </p:cNvSpPr>
          <p:nvPr>
            <p:ph idx="1"/>
          </p:nvPr>
        </p:nvSpPr>
        <p:spPr>
          <a:xfrm>
            <a:off x="1024128" y="2084832"/>
            <a:ext cx="10750530" cy="4583254"/>
          </a:xfrm>
        </p:spPr>
        <p:txBody>
          <a:bodyPr>
            <a:noAutofit/>
          </a:bodyPr>
          <a:lstStyle/>
          <a:p>
            <a:pPr algn="just">
              <a:buFont typeface="Wingdings" panose="05000000000000000000" pitchFamily="2" charset="2"/>
              <a:buChar char="§"/>
            </a:pPr>
            <a:r>
              <a:rPr lang="en-US" sz="2400" dirty="0"/>
              <a:t>Now, the stator poles are </a:t>
            </a:r>
            <a:r>
              <a:rPr lang="en-US" sz="2400" dirty="0" smtClean="0"/>
              <a:t>revolving with synchronous speed (</a:t>
            </a:r>
            <a:r>
              <a:rPr lang="en-US" sz="2400" dirty="0"/>
              <a:t>lets say clockwise). If the rotor position is such that, N pole of the rotor is near the N pole of the stator (as shown in </a:t>
            </a:r>
            <a:r>
              <a:rPr lang="en-US" sz="2400" dirty="0" smtClean="0"/>
              <a:t>above figure 1), </a:t>
            </a:r>
            <a:r>
              <a:rPr lang="en-US" sz="2400" dirty="0"/>
              <a:t>then the poles of the stator and rotor will repel each other, and the </a:t>
            </a:r>
            <a:r>
              <a:rPr lang="en-US" sz="2400" i="1" dirty="0"/>
              <a:t>torque produced will be </a:t>
            </a:r>
            <a:r>
              <a:rPr lang="en-US" sz="2400" b="1" i="1" dirty="0"/>
              <a:t>anticlockwise</a:t>
            </a:r>
            <a:r>
              <a:rPr lang="en-US" sz="2400" dirty="0"/>
              <a:t>.</a:t>
            </a:r>
          </a:p>
          <a:p>
            <a:pPr algn="just">
              <a:buFont typeface="Wingdings" panose="05000000000000000000" pitchFamily="2" charset="2"/>
              <a:buChar char="§"/>
            </a:pPr>
            <a:r>
              <a:rPr lang="en-US" sz="2400" dirty="0"/>
              <a:t>The stator poles are rotating with synchronous speed, and they rotate around very fast and interchange their position. But at this very soon, rotor can not rotate with the same angle (due to inertia), and the next position will be likely the second schematic in above </a:t>
            </a:r>
            <a:r>
              <a:rPr lang="en-US" sz="2400" dirty="0" smtClean="0"/>
              <a:t>figure 2. </a:t>
            </a:r>
            <a:r>
              <a:rPr lang="en-US" sz="2400" dirty="0"/>
              <a:t>In this case, poles of the stator will attract the poles of rotor, and </a:t>
            </a:r>
            <a:r>
              <a:rPr lang="en-US" sz="2400" i="1" dirty="0"/>
              <a:t>the torque produced will be </a:t>
            </a:r>
            <a:r>
              <a:rPr lang="en-US" sz="2400" b="1" i="1" dirty="0"/>
              <a:t>clockwise</a:t>
            </a:r>
            <a:r>
              <a:rPr lang="en-US" sz="2400" i="1" dirty="0"/>
              <a:t>.</a:t>
            </a:r>
            <a:endParaRPr lang="en-US" sz="2400" dirty="0"/>
          </a:p>
          <a:p>
            <a:pPr algn="just">
              <a:buFont typeface="Wingdings" panose="05000000000000000000" pitchFamily="2" charset="2"/>
              <a:buChar char="§"/>
            </a:pPr>
            <a:r>
              <a:rPr lang="en-US" sz="2400" dirty="0"/>
              <a:t>Hence, the rotor will undergo to a rapidly reversing torque, and the motor will not start.</a:t>
            </a:r>
          </a:p>
          <a:p>
            <a:endParaRPr lang="en-US" sz="2400" dirty="0"/>
          </a:p>
        </p:txBody>
      </p:sp>
      <p:sp>
        <p:nvSpPr>
          <p:cNvPr id="4" name="Footer Placeholder 3"/>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97054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it self starting?</a:t>
            </a:r>
            <a:endParaRPr lang="en-US" dirty="0"/>
          </a:p>
        </p:txBody>
      </p:sp>
      <p:sp>
        <p:nvSpPr>
          <p:cNvPr id="3" name="Content Placeholder 2"/>
          <p:cNvSpPr>
            <a:spLocks noGrp="1"/>
          </p:cNvSpPr>
          <p:nvPr>
            <p:ph idx="1"/>
          </p:nvPr>
        </p:nvSpPr>
        <p:spPr>
          <a:xfrm>
            <a:off x="1024128" y="2286000"/>
            <a:ext cx="10511380" cy="4023360"/>
          </a:xfrm>
        </p:spPr>
        <p:txBody>
          <a:bodyPr>
            <a:normAutofit/>
          </a:bodyPr>
          <a:lstStyle/>
          <a:p>
            <a:pPr algn="just">
              <a:buFont typeface="Wingdings" panose="05000000000000000000" pitchFamily="2" charset="2"/>
              <a:buChar char="§"/>
            </a:pPr>
            <a:r>
              <a:rPr lang="en-US" sz="2400" dirty="0"/>
              <a:t>But, if the rotor is rotated </a:t>
            </a:r>
            <a:r>
              <a:rPr lang="en-US" sz="2400" dirty="0" smtClean="0"/>
              <a:t>up to </a:t>
            </a:r>
            <a:r>
              <a:rPr lang="en-US" sz="2400" dirty="0"/>
              <a:t>the synchronous speed of the stator by means of an external force (in the direction </a:t>
            </a:r>
            <a:r>
              <a:rPr lang="en-US" sz="2400" dirty="0" smtClean="0"/>
              <a:t>of revolving field of </a:t>
            </a:r>
            <a:r>
              <a:rPr lang="en-US" sz="2400" dirty="0"/>
              <a:t>the stator), and the rotor field is excited near the synchronous speed, the poles of stator will keep attracting the opposite poles of the rotor </a:t>
            </a:r>
            <a:r>
              <a:rPr lang="en-US" sz="2400" dirty="0" smtClean="0"/>
              <a:t>(See Figure 3 on next slide). </a:t>
            </a:r>
            <a:r>
              <a:rPr lang="en-US" sz="2400" dirty="0"/>
              <a:t>Now, the rotor will undergo unidirectional torque. The opposite poles of the stator and rotor will get locked with each other, and the rotor will rotate at the synchronous speed</a:t>
            </a:r>
            <a:r>
              <a:rPr lang="en-US" sz="2400" dirty="0" smtClean="0"/>
              <a:t>. </a:t>
            </a:r>
          </a:p>
          <a:p>
            <a:pPr algn="just">
              <a:buFont typeface="Wingdings" panose="05000000000000000000" pitchFamily="2" charset="2"/>
              <a:buChar char="§"/>
            </a:pPr>
            <a:r>
              <a:rPr lang="en-US" sz="2400" dirty="0" smtClean="0"/>
              <a:t>A synchronous motor can be made self starting by using </a:t>
            </a:r>
          </a:p>
          <a:p>
            <a:pPr lvl="1" algn="just"/>
            <a:r>
              <a:rPr lang="en-US" sz="2400" dirty="0" smtClean="0"/>
              <a:t>DC motor:</a:t>
            </a:r>
          </a:p>
          <a:p>
            <a:pPr lvl="1" algn="just"/>
            <a:r>
              <a:rPr lang="en-US" sz="2400" dirty="0" smtClean="0"/>
              <a:t>Damper winding: </a:t>
            </a:r>
            <a:endParaRPr lang="en-US" sz="2400" dirty="0"/>
          </a:p>
        </p:txBody>
      </p:sp>
      <p:sp>
        <p:nvSpPr>
          <p:cNvPr id="4" name="Footer Placeholder 3"/>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24126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make it self starting?</a:t>
            </a:r>
          </a:p>
        </p:txBody>
      </p:sp>
      <p:grpSp>
        <p:nvGrpSpPr>
          <p:cNvPr id="8" name="Group 7"/>
          <p:cNvGrpSpPr/>
          <p:nvPr/>
        </p:nvGrpSpPr>
        <p:grpSpPr>
          <a:xfrm>
            <a:off x="4088098" y="2233344"/>
            <a:ext cx="3592131" cy="3835045"/>
            <a:chOff x="2873062" y="2503800"/>
            <a:chExt cx="3592131" cy="3835045"/>
          </a:xfrm>
        </p:grpSpPr>
        <p:pic>
          <p:nvPicPr>
            <p:cNvPr id="4" name="Picture 3"/>
            <p:cNvPicPr>
              <a:picLocks noChangeAspect="1"/>
            </p:cNvPicPr>
            <p:nvPr/>
          </p:nvPicPr>
          <p:blipFill>
            <a:blip r:embed="rId2"/>
            <a:stretch>
              <a:fillRect/>
            </a:stretch>
          </p:blipFill>
          <p:spPr>
            <a:xfrm>
              <a:off x="2873062" y="2503800"/>
              <a:ext cx="3200400" cy="3267075"/>
            </a:xfrm>
            <a:prstGeom prst="rect">
              <a:avLst/>
            </a:prstGeom>
          </p:spPr>
        </p:pic>
        <p:pic>
          <p:nvPicPr>
            <p:cNvPr id="5" name="Picture 4"/>
            <p:cNvPicPr>
              <a:picLocks noChangeAspect="1"/>
            </p:cNvPicPr>
            <p:nvPr/>
          </p:nvPicPr>
          <p:blipFill>
            <a:blip r:embed="rId3"/>
            <a:stretch>
              <a:fillRect/>
            </a:stretch>
          </p:blipFill>
          <p:spPr>
            <a:xfrm rot="3094056">
              <a:off x="4636286" y="3204628"/>
              <a:ext cx="695325" cy="371475"/>
            </a:xfrm>
            <a:prstGeom prst="rect">
              <a:avLst/>
            </a:prstGeom>
          </p:spPr>
        </p:pic>
        <p:pic>
          <p:nvPicPr>
            <p:cNvPr id="6" name="Picture 5"/>
            <p:cNvPicPr>
              <a:picLocks noChangeAspect="1"/>
            </p:cNvPicPr>
            <p:nvPr/>
          </p:nvPicPr>
          <p:blipFill>
            <a:blip r:embed="rId4"/>
            <a:stretch>
              <a:fillRect/>
            </a:stretch>
          </p:blipFill>
          <p:spPr>
            <a:xfrm rot="14669755">
              <a:off x="3669114" y="4653278"/>
              <a:ext cx="514350" cy="295275"/>
            </a:xfrm>
            <a:prstGeom prst="rect">
              <a:avLst/>
            </a:prstGeom>
          </p:spPr>
        </p:pic>
        <p:sp>
          <p:nvSpPr>
            <p:cNvPr id="7" name="TextBox 6"/>
            <p:cNvSpPr txBox="1"/>
            <p:nvPr/>
          </p:nvSpPr>
          <p:spPr>
            <a:xfrm>
              <a:off x="3169308" y="5877180"/>
              <a:ext cx="3295885" cy="461665"/>
            </a:xfrm>
            <a:prstGeom prst="rect">
              <a:avLst/>
            </a:prstGeom>
            <a:noFill/>
          </p:spPr>
          <p:txBody>
            <a:bodyPr wrap="square" rtlCol="0">
              <a:spAutoFit/>
            </a:bodyPr>
            <a:lstStyle/>
            <a:p>
              <a:r>
                <a:rPr lang="en-US" sz="2400" dirty="0" smtClean="0"/>
                <a:t>Figure 3: </a:t>
              </a:r>
              <a:r>
                <a:rPr lang="en-US" sz="2400" b="1" i="1" dirty="0" smtClean="0"/>
                <a:t>Clockwise</a:t>
              </a:r>
              <a:endParaRPr lang="en-US" sz="2400" dirty="0"/>
            </a:p>
          </p:txBody>
        </p:sp>
      </p:grpSp>
      <p:sp>
        <p:nvSpPr>
          <p:cNvPr id="9" name="TextBox 8"/>
          <p:cNvSpPr txBox="1"/>
          <p:nvPr/>
        </p:nvSpPr>
        <p:spPr>
          <a:xfrm>
            <a:off x="7680229" y="3550836"/>
            <a:ext cx="3360216" cy="830997"/>
          </a:xfrm>
          <a:prstGeom prst="rect">
            <a:avLst/>
          </a:prstGeom>
          <a:noFill/>
        </p:spPr>
        <p:txBody>
          <a:bodyPr wrap="square" rtlCol="0">
            <a:spAutoFit/>
          </a:bodyPr>
          <a:lstStyle/>
          <a:p>
            <a:r>
              <a:rPr lang="en-US" sz="2400" dirty="0" smtClean="0"/>
              <a:t>Rotor is rotated 180</a:t>
            </a:r>
            <a:r>
              <a:rPr lang="en-US" sz="2400" baseline="30000" dirty="0" smtClean="0"/>
              <a:t>0 </a:t>
            </a:r>
            <a:r>
              <a:rPr lang="en-US" sz="2400" dirty="0" smtClean="0"/>
              <a:t>in next half cycle </a:t>
            </a:r>
            <a:endParaRPr lang="en-US" sz="2400" dirty="0"/>
          </a:p>
        </p:txBody>
      </p:sp>
      <p:sp>
        <p:nvSpPr>
          <p:cNvPr id="3" name="Footer Placeholder 2"/>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335666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r>
              <a:rPr lang="en-US" sz="5400" b="1" smtClean="0"/>
              <a:t>Thanks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736" y="1639177"/>
            <a:ext cx="7758855" cy="4870522"/>
          </a:xfrm>
          <a:prstGeom prst="rect">
            <a:avLst/>
          </a:prstGeom>
        </p:spPr>
      </p:pic>
      <p:sp>
        <p:nvSpPr>
          <p:cNvPr id="3" name="Footer Placeholder 2"/>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4154803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Times New Roman" panose="02020603050405020304" pitchFamily="18" charset="0"/>
              </a:rPr>
              <a:t>Synchronous Machine </a:t>
            </a:r>
            <a:endParaRPr lang="en-US" dirty="0"/>
          </a:p>
        </p:txBody>
      </p:sp>
      <p:sp>
        <p:nvSpPr>
          <p:cNvPr id="4" name="TextBox 3"/>
          <p:cNvSpPr txBox="1"/>
          <p:nvPr/>
        </p:nvSpPr>
        <p:spPr>
          <a:xfrm>
            <a:off x="1698527" y="3322480"/>
            <a:ext cx="914401" cy="830997"/>
          </a:xfrm>
          <a:prstGeom prst="rect">
            <a:avLst/>
          </a:prstGeom>
          <a:noFill/>
        </p:spPr>
        <p:txBody>
          <a:bodyPr wrap="square" rtlCol="0">
            <a:spAutoFit/>
          </a:bodyPr>
          <a:lstStyle/>
          <a:p>
            <a:r>
              <a:rPr lang="en-US" sz="2400" dirty="0"/>
              <a:t>Types</a:t>
            </a:r>
          </a:p>
          <a:p>
            <a:endParaRPr lang="en-US" sz="2400" dirty="0"/>
          </a:p>
        </p:txBody>
      </p:sp>
      <p:sp>
        <p:nvSpPr>
          <p:cNvPr id="5" name="Left Brace 4"/>
          <p:cNvSpPr/>
          <p:nvPr/>
        </p:nvSpPr>
        <p:spPr>
          <a:xfrm>
            <a:off x="2593351" y="2730052"/>
            <a:ext cx="708338" cy="1661375"/>
          </a:xfrm>
          <a:prstGeom prst="leftBrace">
            <a:avLst/>
          </a:prstGeom>
          <a:ln>
            <a:headEnd type="triangle" w="lg" len="lg"/>
            <a:tailEnd type="triangle" w="lg" len="lg"/>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 name="TextBox 6"/>
          <p:cNvSpPr txBox="1"/>
          <p:nvPr/>
        </p:nvSpPr>
        <p:spPr>
          <a:xfrm>
            <a:off x="3279021" y="2491483"/>
            <a:ext cx="2514989" cy="830997"/>
          </a:xfrm>
          <a:prstGeom prst="rect">
            <a:avLst/>
          </a:prstGeom>
          <a:noFill/>
        </p:spPr>
        <p:txBody>
          <a:bodyPr wrap="square" rtlCol="0">
            <a:spAutoFit/>
          </a:bodyPr>
          <a:lstStyle/>
          <a:p>
            <a:r>
              <a:rPr lang="en-US" sz="2400" dirty="0" smtClean="0"/>
              <a:t>Synchronous Motor</a:t>
            </a:r>
            <a:endParaRPr lang="en-US" sz="2400" dirty="0"/>
          </a:p>
          <a:p>
            <a:endParaRPr lang="en-US" sz="2400" dirty="0"/>
          </a:p>
        </p:txBody>
      </p:sp>
      <p:sp>
        <p:nvSpPr>
          <p:cNvPr id="8" name="TextBox 7"/>
          <p:cNvSpPr txBox="1"/>
          <p:nvPr/>
        </p:nvSpPr>
        <p:spPr>
          <a:xfrm>
            <a:off x="3010533" y="4134180"/>
            <a:ext cx="3571635" cy="1200329"/>
          </a:xfrm>
          <a:prstGeom prst="rect">
            <a:avLst/>
          </a:prstGeom>
          <a:noFill/>
        </p:spPr>
        <p:txBody>
          <a:bodyPr wrap="square" rtlCol="0">
            <a:spAutoFit/>
          </a:bodyPr>
          <a:lstStyle/>
          <a:p>
            <a:pPr algn="ctr"/>
            <a:r>
              <a:rPr lang="en-US" sz="2400" dirty="0" smtClean="0"/>
              <a:t>Synchronous Generator (Alternator )</a:t>
            </a:r>
            <a:endParaRPr lang="en-US" sz="2400" dirty="0"/>
          </a:p>
          <a:p>
            <a:pPr algn="ctr"/>
            <a:endParaRPr lang="en-US" sz="2400" dirty="0"/>
          </a:p>
        </p:txBody>
      </p:sp>
      <p:sp>
        <p:nvSpPr>
          <p:cNvPr id="9" name="TextBox 8"/>
          <p:cNvSpPr txBox="1"/>
          <p:nvPr/>
        </p:nvSpPr>
        <p:spPr>
          <a:xfrm>
            <a:off x="7136189" y="3364684"/>
            <a:ext cx="2514989" cy="830997"/>
          </a:xfrm>
          <a:prstGeom prst="rect">
            <a:avLst/>
          </a:prstGeom>
          <a:noFill/>
        </p:spPr>
        <p:txBody>
          <a:bodyPr wrap="square" rtlCol="0">
            <a:spAutoFit/>
          </a:bodyPr>
          <a:lstStyle/>
          <a:p>
            <a:r>
              <a:rPr lang="en-US" sz="2400" dirty="0" smtClean="0"/>
              <a:t>Turbo Alternator </a:t>
            </a:r>
            <a:endParaRPr lang="en-US" sz="2400" dirty="0"/>
          </a:p>
          <a:p>
            <a:endParaRPr lang="en-US" sz="2400" dirty="0"/>
          </a:p>
        </p:txBody>
      </p:sp>
      <p:sp>
        <p:nvSpPr>
          <p:cNvPr id="10" name="TextBox 9"/>
          <p:cNvSpPr txBox="1"/>
          <p:nvPr/>
        </p:nvSpPr>
        <p:spPr>
          <a:xfrm>
            <a:off x="7136189" y="5003418"/>
            <a:ext cx="2514989" cy="830997"/>
          </a:xfrm>
          <a:prstGeom prst="rect">
            <a:avLst/>
          </a:prstGeom>
          <a:noFill/>
        </p:spPr>
        <p:txBody>
          <a:bodyPr wrap="square" rtlCol="0">
            <a:spAutoFit/>
          </a:bodyPr>
          <a:lstStyle/>
          <a:p>
            <a:r>
              <a:rPr lang="en-US" sz="2400" dirty="0" smtClean="0"/>
              <a:t>Hydro Alternator </a:t>
            </a:r>
            <a:endParaRPr lang="en-US" sz="2400" dirty="0"/>
          </a:p>
          <a:p>
            <a:endParaRPr lang="en-US" sz="2400" dirty="0"/>
          </a:p>
        </p:txBody>
      </p:sp>
      <p:sp>
        <p:nvSpPr>
          <p:cNvPr id="11" name="Left Brace 10"/>
          <p:cNvSpPr/>
          <p:nvPr/>
        </p:nvSpPr>
        <p:spPr>
          <a:xfrm>
            <a:off x="6308803" y="3561242"/>
            <a:ext cx="708338" cy="1661375"/>
          </a:xfrm>
          <a:prstGeom prst="leftBrace">
            <a:avLst/>
          </a:prstGeom>
          <a:ln>
            <a:headEnd type="triangle" w="lg" len="lg"/>
            <a:tailEnd type="triangle" w="lg" len="lg"/>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8919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synchronous machines </a:t>
            </a:r>
          </a:p>
        </p:txBody>
      </p:sp>
      <p:sp>
        <p:nvSpPr>
          <p:cNvPr id="5" name="TextBox 4"/>
          <p:cNvSpPr txBox="1"/>
          <p:nvPr/>
        </p:nvSpPr>
        <p:spPr>
          <a:xfrm>
            <a:off x="914400" y="2084832"/>
            <a:ext cx="3477296" cy="461665"/>
          </a:xfrm>
          <a:prstGeom prst="rect">
            <a:avLst/>
          </a:prstGeom>
          <a:noFill/>
        </p:spPr>
        <p:txBody>
          <a:bodyPr wrap="square" rtlCol="0">
            <a:spAutoFit/>
          </a:bodyPr>
          <a:lstStyle/>
          <a:p>
            <a:r>
              <a:rPr lang="en-US" sz="2400" dirty="0" smtClean="0"/>
              <a:t>Turbo Generator </a:t>
            </a:r>
          </a:p>
        </p:txBody>
      </p:sp>
      <p:grpSp>
        <p:nvGrpSpPr>
          <p:cNvPr id="7" name="Group 6"/>
          <p:cNvGrpSpPr/>
          <p:nvPr/>
        </p:nvGrpSpPr>
        <p:grpSpPr>
          <a:xfrm>
            <a:off x="4724400" y="2084832"/>
            <a:ext cx="6096000" cy="4303931"/>
            <a:chOff x="4724400" y="2084832"/>
            <a:chExt cx="6096000" cy="4303931"/>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2084832"/>
              <a:ext cx="5943600" cy="3657600"/>
            </a:xfrm>
            <a:prstGeom prst="rect">
              <a:avLst/>
            </a:prstGeom>
          </p:spPr>
        </p:pic>
        <p:sp>
          <p:nvSpPr>
            <p:cNvPr id="6" name="Rectangle 5"/>
            <p:cNvSpPr/>
            <p:nvPr/>
          </p:nvSpPr>
          <p:spPr>
            <a:xfrm>
              <a:off x="4724400" y="5742432"/>
              <a:ext cx="6096000" cy="646331"/>
            </a:xfrm>
            <a:prstGeom prst="rect">
              <a:avLst/>
            </a:prstGeom>
          </p:spPr>
          <p:txBody>
            <a:bodyPr>
              <a:spAutoFit/>
            </a:bodyPr>
            <a:lstStyle/>
            <a:p>
              <a:r>
                <a:rPr lang="en-US" dirty="0"/>
                <a:t>SIEMENS’s 2 pole generators customized for the use on gas and steam turbines</a:t>
              </a:r>
            </a:p>
          </p:txBody>
        </p:sp>
      </p:grpSp>
      <p:sp>
        <p:nvSpPr>
          <p:cNvPr id="3" name="Footer Placeholder 2"/>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11321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synchronous </a:t>
            </a:r>
            <a:r>
              <a:rPr lang="en-US" dirty="0" smtClean="0"/>
              <a:t>machines: Turbo generator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6822" y="2084832"/>
            <a:ext cx="8017634" cy="4503238"/>
          </a:xfrm>
          <a:prstGeom prst="rect">
            <a:avLst/>
          </a:prstGeom>
        </p:spPr>
      </p:pic>
      <p:sp>
        <p:nvSpPr>
          <p:cNvPr id="5" name="TextBox 4"/>
          <p:cNvSpPr txBox="1"/>
          <p:nvPr/>
        </p:nvSpPr>
        <p:spPr>
          <a:xfrm>
            <a:off x="6751041" y="1515802"/>
            <a:ext cx="4842456" cy="461665"/>
          </a:xfrm>
          <a:prstGeom prst="rect">
            <a:avLst/>
          </a:prstGeom>
          <a:noFill/>
        </p:spPr>
        <p:txBody>
          <a:bodyPr wrap="square" rtlCol="0">
            <a:spAutoFit/>
          </a:bodyPr>
          <a:lstStyle/>
          <a:p>
            <a:r>
              <a:rPr lang="en-US" sz="2400" dirty="0" smtClean="0"/>
              <a:t>Cylindrical or Non-Salient Pole Rotor </a:t>
            </a:r>
            <a:endParaRPr lang="en-US" sz="2400" dirty="0"/>
          </a:p>
        </p:txBody>
      </p:sp>
      <p:sp>
        <p:nvSpPr>
          <p:cNvPr id="3" name="Footer Placeholder 2"/>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391810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synchronous machines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9313" y="1943164"/>
            <a:ext cx="5010754" cy="4426326"/>
          </a:xfrm>
          <a:prstGeom prst="rect">
            <a:avLst/>
          </a:prstGeom>
        </p:spPr>
      </p:pic>
      <p:sp>
        <p:nvSpPr>
          <p:cNvPr id="6" name="TextBox 5"/>
          <p:cNvSpPr txBox="1"/>
          <p:nvPr/>
        </p:nvSpPr>
        <p:spPr>
          <a:xfrm>
            <a:off x="914400" y="2084832"/>
            <a:ext cx="3477296" cy="461665"/>
          </a:xfrm>
          <a:prstGeom prst="rect">
            <a:avLst/>
          </a:prstGeom>
          <a:noFill/>
        </p:spPr>
        <p:txBody>
          <a:bodyPr wrap="square" rtlCol="0">
            <a:spAutoFit/>
          </a:bodyPr>
          <a:lstStyle/>
          <a:p>
            <a:r>
              <a:rPr lang="en-US" sz="2400" dirty="0" smtClean="0"/>
              <a:t>Hydro Generator </a:t>
            </a:r>
          </a:p>
        </p:txBody>
      </p:sp>
      <p:sp>
        <p:nvSpPr>
          <p:cNvPr id="3" name="Footer Placeholder 2"/>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561402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synchronous machines: Hydro </a:t>
            </a:r>
            <a:r>
              <a:rPr lang="en-US" dirty="0" smtClean="0"/>
              <a:t>Generator </a:t>
            </a:r>
            <a:endParaRPr lang="en-US" dirty="0"/>
          </a:p>
        </p:txBody>
      </p:sp>
      <p:grpSp>
        <p:nvGrpSpPr>
          <p:cNvPr id="9" name="Group 8"/>
          <p:cNvGrpSpPr/>
          <p:nvPr/>
        </p:nvGrpSpPr>
        <p:grpSpPr>
          <a:xfrm>
            <a:off x="6642129" y="2607806"/>
            <a:ext cx="4498096" cy="3534428"/>
            <a:chOff x="6642129" y="2607806"/>
            <a:chExt cx="4498096" cy="3534428"/>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2129" y="2607806"/>
              <a:ext cx="4331809" cy="2981787"/>
            </a:xfrm>
            <a:prstGeom prst="rect">
              <a:avLst/>
            </a:prstGeom>
          </p:spPr>
        </p:pic>
        <p:sp>
          <p:nvSpPr>
            <p:cNvPr id="6" name="TextBox 5"/>
            <p:cNvSpPr txBox="1"/>
            <p:nvPr/>
          </p:nvSpPr>
          <p:spPr>
            <a:xfrm>
              <a:off x="7443989" y="5680569"/>
              <a:ext cx="3696236" cy="461665"/>
            </a:xfrm>
            <a:prstGeom prst="rect">
              <a:avLst/>
            </a:prstGeom>
            <a:noFill/>
          </p:spPr>
          <p:txBody>
            <a:bodyPr wrap="square" rtlCol="0">
              <a:spAutoFit/>
            </a:bodyPr>
            <a:lstStyle/>
            <a:p>
              <a:r>
                <a:rPr lang="en-US" sz="2400" dirty="0" smtClean="0"/>
                <a:t>Salient Pole Rotor </a:t>
              </a:r>
              <a:endParaRPr lang="en-US" sz="2400" dirty="0"/>
            </a:p>
          </p:txBody>
        </p:sp>
      </p:grpSp>
      <p:grpSp>
        <p:nvGrpSpPr>
          <p:cNvPr id="8" name="Group 7"/>
          <p:cNvGrpSpPr/>
          <p:nvPr/>
        </p:nvGrpSpPr>
        <p:grpSpPr>
          <a:xfrm>
            <a:off x="1061283" y="2285999"/>
            <a:ext cx="4833871" cy="4163352"/>
            <a:chOff x="1061283" y="2285999"/>
            <a:chExt cx="4833871" cy="4163352"/>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283" y="2285999"/>
              <a:ext cx="4833871" cy="3625403"/>
            </a:xfrm>
            <a:prstGeom prst="rect">
              <a:avLst/>
            </a:prstGeom>
          </p:spPr>
        </p:pic>
        <p:sp>
          <p:nvSpPr>
            <p:cNvPr id="7" name="TextBox 6"/>
            <p:cNvSpPr txBox="1"/>
            <p:nvPr/>
          </p:nvSpPr>
          <p:spPr>
            <a:xfrm>
              <a:off x="2988080" y="5987686"/>
              <a:ext cx="980275" cy="461665"/>
            </a:xfrm>
            <a:prstGeom prst="rect">
              <a:avLst/>
            </a:prstGeom>
            <a:noFill/>
          </p:spPr>
          <p:txBody>
            <a:bodyPr wrap="square" rtlCol="0">
              <a:spAutoFit/>
            </a:bodyPr>
            <a:lstStyle/>
            <a:p>
              <a:r>
                <a:rPr lang="en-US" sz="2400" dirty="0" smtClean="0"/>
                <a:t>Stator </a:t>
              </a:r>
              <a:endParaRPr lang="en-US" sz="2400" dirty="0"/>
            </a:p>
          </p:txBody>
        </p:sp>
      </p:grpSp>
      <p:sp>
        <p:nvSpPr>
          <p:cNvPr id="3" name="Footer Placeholder 2"/>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338432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Construction of Synchronous Machines:</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smtClean="0">
                <a:solidFill>
                  <a:srgbClr val="C00000"/>
                </a:solidFill>
                <a:latin typeface="Times New Roman" panose="02020603050405020304" pitchFamily="18" charset="0"/>
              </a:rPr>
              <a:t>Stator: </a:t>
            </a:r>
          </a:p>
          <a:p>
            <a:pPr lvl="1">
              <a:buFontTx/>
              <a:buChar char="•"/>
            </a:pPr>
            <a:r>
              <a:rPr lang="en-US" sz="2400" dirty="0" smtClean="0">
                <a:latin typeface="Times New Roman" panose="02020603050405020304" pitchFamily="18" charset="0"/>
              </a:rPr>
              <a:t>The stator is similar in construction that of a induction motor.</a:t>
            </a:r>
          </a:p>
          <a:p>
            <a:pPr lvl="1">
              <a:buFontTx/>
              <a:buChar char="•"/>
            </a:pPr>
            <a:r>
              <a:rPr lang="en-US" sz="2400" dirty="0" smtClean="0">
                <a:latin typeface="Times New Roman" panose="02020603050405020304" pitchFamily="18" charset="0"/>
              </a:rPr>
              <a:t>It is made up of laminated sheet steel having slot on its inner periphery.</a:t>
            </a:r>
          </a:p>
          <a:p>
            <a:pPr lvl="1">
              <a:buFontTx/>
              <a:buChar char="•"/>
            </a:pPr>
            <a:r>
              <a:rPr lang="en-US" sz="2400" dirty="0" smtClean="0">
                <a:latin typeface="Times New Roman" panose="02020603050405020304" pitchFamily="18" charset="0"/>
              </a:rPr>
              <a:t>Three phase winding is placed in the slot on stator and it serves as armature winding. </a:t>
            </a:r>
          </a:p>
          <a:p>
            <a:pPr marL="457200" lvl="1" indent="0">
              <a:buNone/>
            </a:pPr>
            <a:endParaRPr lang="en-US" sz="2400" dirty="0" smtClean="0">
              <a:solidFill>
                <a:schemeClr val="accent2"/>
              </a:solidFill>
              <a:latin typeface="Times New Roman" panose="02020603050405020304" pitchFamily="18" charset="0"/>
            </a:endParaRPr>
          </a:p>
          <a:p>
            <a:pPr>
              <a:buFontTx/>
              <a:buChar char="•"/>
            </a:pPr>
            <a:endParaRPr lang="en-US" sz="2400" dirty="0" smtClean="0">
              <a:solidFill>
                <a:schemeClr val="accent2"/>
              </a:solidFill>
              <a:latin typeface="Times New Roman" panose="02020603050405020304" pitchFamily="18" charset="0"/>
            </a:endParaRPr>
          </a:p>
          <a:p>
            <a:endParaRPr lang="en-US" sz="2400" dirty="0"/>
          </a:p>
        </p:txBody>
      </p:sp>
      <p:sp>
        <p:nvSpPr>
          <p:cNvPr id="4" name="Footer Placeholder 3"/>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38386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4606778" y="2001119"/>
            <a:ext cx="3762941" cy="4401634"/>
            <a:chOff x="4606778" y="2001119"/>
            <a:chExt cx="3762941" cy="4401634"/>
          </a:xfrm>
        </p:grpSpPr>
        <p:grpSp>
          <p:nvGrpSpPr>
            <p:cNvPr id="8" name="Group 7"/>
            <p:cNvGrpSpPr/>
            <p:nvPr/>
          </p:nvGrpSpPr>
          <p:grpSpPr>
            <a:xfrm>
              <a:off x="4606778" y="2001119"/>
              <a:ext cx="3762941" cy="4401634"/>
              <a:chOff x="4606778" y="2001119"/>
              <a:chExt cx="3762941" cy="4401634"/>
            </a:xfrm>
          </p:grpSpPr>
          <p:sp>
            <p:nvSpPr>
              <p:cNvPr id="56" name="Oval 55"/>
              <p:cNvSpPr/>
              <p:nvPr/>
            </p:nvSpPr>
            <p:spPr>
              <a:xfrm>
                <a:off x="5244077" y="2829962"/>
                <a:ext cx="2508259" cy="2363861"/>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Donut 56"/>
              <p:cNvSpPr/>
              <p:nvPr/>
            </p:nvSpPr>
            <p:spPr>
              <a:xfrm>
                <a:off x="4606778" y="2253375"/>
                <a:ext cx="3762941" cy="3546312"/>
              </a:xfrm>
              <a:prstGeom prst="donut">
                <a:avLst>
                  <a:gd name="adj" fmla="val 5151"/>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Chord 57"/>
              <p:cNvSpPr/>
              <p:nvPr/>
            </p:nvSpPr>
            <p:spPr>
              <a:xfrm rot="5400000">
                <a:off x="6118601" y="4701528"/>
                <a:ext cx="739293" cy="2663158"/>
              </a:xfrm>
              <a:prstGeom prst="chord">
                <a:avLst>
                  <a:gd name="adj1" fmla="val 5494964"/>
                  <a:gd name="adj2" fmla="val 16115660"/>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ectangle 58"/>
              <p:cNvSpPr/>
              <p:nvPr/>
            </p:nvSpPr>
            <p:spPr>
              <a:xfrm>
                <a:off x="6403963" y="2601729"/>
                <a:ext cx="199156" cy="234613"/>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Rectangle 59"/>
              <p:cNvSpPr/>
              <p:nvPr/>
            </p:nvSpPr>
            <p:spPr>
              <a:xfrm rot="908914">
                <a:off x="6773595" y="2637765"/>
                <a:ext cx="200724" cy="23646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Rectangle 60"/>
              <p:cNvSpPr/>
              <p:nvPr/>
            </p:nvSpPr>
            <p:spPr>
              <a:xfrm rot="5400000">
                <a:off x="7779888" y="3885876"/>
                <a:ext cx="187691" cy="248945"/>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Rectangle 61"/>
              <p:cNvSpPr/>
              <p:nvPr/>
            </p:nvSpPr>
            <p:spPr>
              <a:xfrm rot="1812136">
                <a:off x="7104992" y="2781912"/>
                <a:ext cx="200724" cy="23646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Rectangle 62"/>
              <p:cNvSpPr/>
              <p:nvPr/>
            </p:nvSpPr>
            <p:spPr>
              <a:xfrm rot="2763031">
                <a:off x="7384793" y="2996942"/>
                <a:ext cx="188733" cy="25005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4" name="Rectangle 63"/>
              <p:cNvSpPr/>
              <p:nvPr/>
            </p:nvSpPr>
            <p:spPr>
              <a:xfrm rot="3549279">
                <a:off x="7601476" y="3249196"/>
                <a:ext cx="188733" cy="25005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Rectangle 64"/>
              <p:cNvSpPr/>
              <p:nvPr/>
            </p:nvSpPr>
            <p:spPr>
              <a:xfrm rot="4380322">
                <a:off x="7735323" y="3555482"/>
                <a:ext cx="189169" cy="250905"/>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Rectangle 65"/>
              <p:cNvSpPr/>
              <p:nvPr/>
            </p:nvSpPr>
            <p:spPr>
              <a:xfrm rot="6308914">
                <a:off x="7735309" y="4216178"/>
                <a:ext cx="188733" cy="25005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Rectangle 66"/>
              <p:cNvSpPr/>
              <p:nvPr/>
            </p:nvSpPr>
            <p:spPr>
              <a:xfrm rot="10800000">
                <a:off x="6391215" y="5208378"/>
                <a:ext cx="199156" cy="234613"/>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Rectangle 67"/>
              <p:cNvSpPr/>
              <p:nvPr/>
            </p:nvSpPr>
            <p:spPr>
              <a:xfrm rot="7326551">
                <a:off x="7582357" y="4552522"/>
                <a:ext cx="188733" cy="25005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Rectangle 68"/>
              <p:cNvSpPr/>
              <p:nvPr/>
            </p:nvSpPr>
            <p:spPr>
              <a:xfrm rot="8163031">
                <a:off x="7347164" y="4836000"/>
                <a:ext cx="200262" cy="235656"/>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Rectangle 69"/>
              <p:cNvSpPr/>
              <p:nvPr/>
            </p:nvSpPr>
            <p:spPr>
              <a:xfrm rot="9180512">
                <a:off x="7066753" y="5028195"/>
                <a:ext cx="200262" cy="235656"/>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Rectangle 70"/>
              <p:cNvSpPr/>
              <p:nvPr/>
            </p:nvSpPr>
            <p:spPr>
              <a:xfrm rot="10069091">
                <a:off x="6748103" y="5148317"/>
                <a:ext cx="200262" cy="235656"/>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Rectangle 71"/>
              <p:cNvSpPr/>
              <p:nvPr/>
            </p:nvSpPr>
            <p:spPr>
              <a:xfrm rot="20599918" flipH="1">
                <a:off x="5996090" y="2637765"/>
                <a:ext cx="200262" cy="235656"/>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3" name="Rectangle 72"/>
              <p:cNvSpPr/>
              <p:nvPr/>
            </p:nvSpPr>
            <p:spPr>
              <a:xfrm rot="16200000" flipH="1">
                <a:off x="5014009" y="3885876"/>
                <a:ext cx="187691" cy="248945"/>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4" name="Rectangle 73"/>
              <p:cNvSpPr/>
              <p:nvPr/>
            </p:nvSpPr>
            <p:spPr>
              <a:xfrm rot="19568899" flipH="1">
                <a:off x="5664695" y="2793924"/>
                <a:ext cx="200262" cy="235656"/>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Rectangle 74"/>
              <p:cNvSpPr/>
              <p:nvPr/>
            </p:nvSpPr>
            <p:spPr>
              <a:xfrm rot="18836969" flipH="1">
                <a:off x="5396421" y="2996940"/>
                <a:ext cx="188733" cy="25005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6" name="Rectangle 75"/>
              <p:cNvSpPr/>
              <p:nvPr/>
            </p:nvSpPr>
            <p:spPr>
              <a:xfrm rot="18050721" flipH="1">
                <a:off x="5192485" y="3261208"/>
                <a:ext cx="188733" cy="25005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7" name="Rectangle 76"/>
              <p:cNvSpPr/>
              <p:nvPr/>
            </p:nvSpPr>
            <p:spPr>
              <a:xfrm rot="17219678" flipH="1">
                <a:off x="5058654" y="3555507"/>
                <a:ext cx="188733" cy="25005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8" name="Rectangle 77"/>
              <p:cNvSpPr/>
              <p:nvPr/>
            </p:nvSpPr>
            <p:spPr>
              <a:xfrm rot="15291086" flipH="1">
                <a:off x="5045908" y="4204166"/>
                <a:ext cx="188733" cy="25005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Rectangle 78"/>
              <p:cNvSpPr/>
              <p:nvPr/>
            </p:nvSpPr>
            <p:spPr>
              <a:xfrm rot="14273449" flipH="1">
                <a:off x="5179740" y="4534502"/>
                <a:ext cx="188733" cy="250051"/>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Rectangle 79"/>
              <p:cNvSpPr/>
              <p:nvPr/>
            </p:nvSpPr>
            <p:spPr>
              <a:xfrm rot="13436969" flipH="1">
                <a:off x="5397030" y="4799962"/>
                <a:ext cx="200262" cy="235656"/>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Rectangle 80"/>
              <p:cNvSpPr/>
              <p:nvPr/>
            </p:nvSpPr>
            <p:spPr>
              <a:xfrm rot="12669681" flipH="1">
                <a:off x="5677441" y="5004171"/>
                <a:ext cx="200262" cy="235656"/>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2" name="Rectangle 81"/>
              <p:cNvSpPr/>
              <p:nvPr/>
            </p:nvSpPr>
            <p:spPr>
              <a:xfrm rot="11530909" flipH="1">
                <a:off x="5983345" y="5148317"/>
                <a:ext cx="200262" cy="235656"/>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3" name="Donut 82"/>
              <p:cNvSpPr/>
              <p:nvPr/>
            </p:nvSpPr>
            <p:spPr>
              <a:xfrm>
                <a:off x="6365724" y="2001119"/>
                <a:ext cx="250905" cy="236461"/>
              </a:xfrm>
              <a:prstGeom prst="donu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12" name="Straight Connector 11"/>
            <p:cNvCxnSpPr/>
            <p:nvPr/>
          </p:nvCxnSpPr>
          <p:spPr>
            <a:xfrm flipH="1" flipV="1">
              <a:off x="5156668" y="2253375"/>
              <a:ext cx="273462" cy="292877"/>
            </a:xfrm>
            <a:prstGeom prst="line">
              <a:avLst/>
            </a:prstGeom>
            <a:ln w="25400">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flipV="1">
              <a:off x="4985504" y="2391707"/>
              <a:ext cx="273462" cy="292877"/>
            </a:xfrm>
            <a:prstGeom prst="line">
              <a:avLst/>
            </a:prstGeom>
            <a:ln w="25400">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flipV="1">
              <a:off x="4830767" y="2546454"/>
              <a:ext cx="273462" cy="292877"/>
            </a:xfrm>
            <a:prstGeom prst="line">
              <a:avLst/>
            </a:prstGeom>
            <a:ln w="25400">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rot="18954930">
            <a:off x="4336471" y="1985522"/>
            <a:ext cx="917819" cy="461665"/>
          </a:xfrm>
          <a:prstGeom prst="rect">
            <a:avLst/>
          </a:prstGeom>
          <a:noFill/>
        </p:spPr>
        <p:txBody>
          <a:bodyPr wrap="square" rtlCol="0">
            <a:spAutoFit/>
          </a:bodyPr>
          <a:lstStyle/>
          <a:p>
            <a:r>
              <a:rPr lang="en-US" sz="2400" b="1" dirty="0" smtClean="0">
                <a:solidFill>
                  <a:srgbClr val="FF0000"/>
                </a:solidFill>
              </a:rPr>
              <a:t>R</a:t>
            </a:r>
            <a:r>
              <a:rPr lang="en-US" sz="2400" b="1" dirty="0" smtClean="0"/>
              <a:t> </a:t>
            </a:r>
            <a:r>
              <a:rPr lang="en-US" sz="2400" b="1" dirty="0" smtClean="0">
                <a:solidFill>
                  <a:srgbClr val="FFC000"/>
                </a:solidFill>
              </a:rPr>
              <a:t>Y</a:t>
            </a:r>
            <a:r>
              <a:rPr lang="en-US" sz="2400" b="1" dirty="0" smtClean="0"/>
              <a:t> B</a:t>
            </a:r>
            <a:endParaRPr lang="en-US" sz="2400" b="1" dirty="0"/>
          </a:p>
        </p:txBody>
      </p:sp>
      <p:sp>
        <p:nvSpPr>
          <p:cNvPr id="2" name="Title 1"/>
          <p:cNvSpPr>
            <a:spLocks noGrp="1"/>
          </p:cNvSpPr>
          <p:nvPr>
            <p:ph type="title"/>
          </p:nvPr>
        </p:nvSpPr>
        <p:spPr/>
        <p:txBody>
          <a:bodyPr/>
          <a:lstStyle/>
          <a:p>
            <a:r>
              <a:rPr lang="en-US" b="1" dirty="0" smtClean="0"/>
              <a:t>Construction of Synchronous Machines:…</a:t>
            </a:r>
            <a:endParaRPr lang="en-US" dirty="0"/>
          </a:p>
        </p:txBody>
      </p:sp>
      <p:grpSp>
        <p:nvGrpSpPr>
          <p:cNvPr id="6" name="Group 5"/>
          <p:cNvGrpSpPr/>
          <p:nvPr/>
        </p:nvGrpSpPr>
        <p:grpSpPr>
          <a:xfrm>
            <a:off x="7829673" y="2421666"/>
            <a:ext cx="1600022" cy="980172"/>
            <a:chOff x="8334884" y="3082229"/>
            <a:chExt cx="1385613" cy="980172"/>
          </a:xfrm>
        </p:grpSpPr>
        <p:sp>
          <p:nvSpPr>
            <p:cNvPr id="51" name="Text Box 37"/>
            <p:cNvSpPr txBox="1"/>
            <p:nvPr/>
          </p:nvSpPr>
          <p:spPr>
            <a:xfrm>
              <a:off x="9079879" y="3082229"/>
              <a:ext cx="640618" cy="980172"/>
            </a:xfrm>
            <a:prstGeom prst="rect">
              <a:avLst/>
            </a:prstGeom>
            <a:solidFill>
              <a:schemeClr val="lt1"/>
            </a:solidFill>
            <a:ln w="6350">
              <a:solidFill>
                <a:schemeClr val="bg1"/>
              </a:solidFill>
              <a:tailEnd w="lg" len="lg"/>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algn="ctr">
                <a:lnSpc>
                  <a:spcPct val="107000"/>
                </a:lnSpc>
                <a:spcAft>
                  <a:spcPts val="0"/>
                </a:spcAft>
              </a:pPr>
              <a:r>
                <a:rPr lang="en-IN" sz="20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Frame</a:t>
              </a:r>
              <a:endParaRPr lang="en-US" sz="20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IN" sz="24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Or</a:t>
              </a:r>
              <a:endParaRPr lang="en-US" sz="24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IN" sz="20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Yoke</a:t>
              </a:r>
              <a:endParaRPr lang="en-US" sz="2000" dirty="0">
                <a:effectLst/>
                <a:ea typeface="Calibri" panose="020F0502020204030204" pitchFamily="34" charset="0"/>
                <a:cs typeface="Times New Roman" panose="02020603050405020304" pitchFamily="18" charset="0"/>
              </a:endParaRPr>
            </a:p>
          </p:txBody>
        </p:sp>
        <p:cxnSp>
          <p:nvCxnSpPr>
            <p:cNvPr id="50" name="Straight Arrow Connector 49"/>
            <p:cNvCxnSpPr/>
            <p:nvPr/>
          </p:nvCxnSpPr>
          <p:spPr>
            <a:xfrm flipH="1">
              <a:off x="8334884" y="3572315"/>
              <a:ext cx="796624" cy="0"/>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8015897" y="4023054"/>
            <a:ext cx="1904727" cy="980172"/>
            <a:chOff x="7958971" y="4307486"/>
            <a:chExt cx="1904727" cy="980172"/>
          </a:xfrm>
        </p:grpSpPr>
        <p:cxnSp>
          <p:nvCxnSpPr>
            <p:cNvPr id="52" name="Straight Arrow Connector 51"/>
            <p:cNvCxnSpPr/>
            <p:nvPr/>
          </p:nvCxnSpPr>
          <p:spPr>
            <a:xfrm flipH="1">
              <a:off x="7958971" y="4511696"/>
              <a:ext cx="796624" cy="0"/>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3" name="Text Box 7"/>
            <p:cNvSpPr txBox="1"/>
            <p:nvPr/>
          </p:nvSpPr>
          <p:spPr>
            <a:xfrm>
              <a:off x="8659911" y="4307486"/>
              <a:ext cx="1203787" cy="980172"/>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algn="ctr">
                <a:lnSpc>
                  <a:spcPct val="107000"/>
                </a:lnSpc>
                <a:spcAft>
                  <a:spcPts val="0"/>
                </a:spcAft>
              </a:pPr>
              <a:r>
                <a:rPr lang="en-IN" sz="24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Core</a:t>
              </a:r>
              <a:endParaRPr lang="en-US" sz="24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IN" sz="24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(Laminated)</a:t>
              </a:r>
              <a:endParaRPr lang="en-US" sz="2400" dirty="0">
                <a:effectLst/>
                <a:ea typeface="Calibri" panose="020F0502020204030204" pitchFamily="34" charset="0"/>
                <a:cs typeface="Times New Roman" panose="02020603050405020304" pitchFamily="18" charset="0"/>
              </a:endParaRPr>
            </a:p>
          </p:txBody>
        </p:sp>
      </p:grpSp>
      <p:grpSp>
        <p:nvGrpSpPr>
          <p:cNvPr id="5" name="Group 4"/>
          <p:cNvGrpSpPr/>
          <p:nvPr/>
        </p:nvGrpSpPr>
        <p:grpSpPr>
          <a:xfrm>
            <a:off x="1916390" y="3851117"/>
            <a:ext cx="3190226" cy="980172"/>
            <a:chOff x="1904629" y="3718881"/>
            <a:chExt cx="3190226" cy="980172"/>
          </a:xfrm>
        </p:grpSpPr>
        <p:cxnSp>
          <p:nvCxnSpPr>
            <p:cNvPr id="54" name="Straight Arrow Connector 53"/>
            <p:cNvCxnSpPr/>
            <p:nvPr/>
          </p:nvCxnSpPr>
          <p:spPr>
            <a:xfrm flipH="1">
              <a:off x="4298231" y="3883612"/>
              <a:ext cx="796624" cy="0"/>
            </a:xfrm>
            <a:prstGeom prst="straightConnector1">
              <a:avLst/>
            </a:prstGeom>
            <a:ln w="2540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55" name="Text Box 21"/>
            <p:cNvSpPr txBox="1"/>
            <p:nvPr/>
          </p:nvSpPr>
          <p:spPr>
            <a:xfrm>
              <a:off x="1904629" y="3718881"/>
              <a:ext cx="2046484" cy="980172"/>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algn="ctr">
                <a:lnSpc>
                  <a:spcPct val="107000"/>
                </a:lnSpc>
                <a:spcAft>
                  <a:spcPts val="0"/>
                </a:spcAft>
              </a:pPr>
              <a:r>
                <a:rPr lang="en-IN" sz="20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3 phase Stator </a:t>
              </a:r>
              <a:r>
                <a:rPr lang="en-IN" sz="24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winding</a:t>
              </a:r>
              <a:r>
                <a:rPr lang="en-IN" sz="20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 </a:t>
              </a:r>
              <a:endParaRPr lang="en-US" sz="20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IN" sz="20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 (star/Delta)</a:t>
              </a:r>
              <a:endParaRPr lang="en-US" sz="2000" dirty="0">
                <a:effectLst/>
                <a:ea typeface="Calibri" panose="020F0502020204030204" pitchFamily="34" charset="0"/>
                <a:cs typeface="Times New Roman" panose="02020603050405020304" pitchFamily="18" charset="0"/>
              </a:endParaRPr>
            </a:p>
          </p:txBody>
        </p:sp>
      </p:grpSp>
      <p:grpSp>
        <p:nvGrpSpPr>
          <p:cNvPr id="4" name="Group 3"/>
          <p:cNvGrpSpPr/>
          <p:nvPr/>
        </p:nvGrpSpPr>
        <p:grpSpPr>
          <a:xfrm>
            <a:off x="5278939" y="3559143"/>
            <a:ext cx="1904127" cy="980172"/>
            <a:chOff x="4843103" y="3030574"/>
            <a:chExt cx="1904127" cy="980172"/>
          </a:xfrm>
        </p:grpSpPr>
        <p:cxnSp>
          <p:nvCxnSpPr>
            <p:cNvPr id="47" name="Straight Arrow Connector 46"/>
            <p:cNvCxnSpPr/>
            <p:nvPr/>
          </p:nvCxnSpPr>
          <p:spPr>
            <a:xfrm flipH="1">
              <a:off x="4843103" y="3278752"/>
              <a:ext cx="485887" cy="35789"/>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Text Box 41"/>
            <p:cNvSpPr txBox="1"/>
            <p:nvPr/>
          </p:nvSpPr>
          <p:spPr>
            <a:xfrm>
              <a:off x="5505824" y="3030574"/>
              <a:ext cx="1241406" cy="980172"/>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noAutofit/>
            </a:bodyPr>
            <a:lstStyle/>
            <a:p>
              <a:pPr algn="ctr">
                <a:lnSpc>
                  <a:spcPct val="107000"/>
                </a:lnSpc>
                <a:spcAft>
                  <a:spcPts val="0"/>
                </a:spcAft>
              </a:pPr>
              <a:r>
                <a:rPr lang="en-IN" sz="2400" dirty="0">
                  <a:ln w="9525" cap="rnd" cmpd="sng" algn="ctr">
                    <a:solidFill>
                      <a:srgbClr val="000000"/>
                    </a:solidFill>
                    <a:prstDash val="solid"/>
                    <a:bevel/>
                  </a:ln>
                  <a:effectLst/>
                  <a:ea typeface="Calibri" panose="020F0502020204030204" pitchFamily="34" charset="0"/>
                  <a:cs typeface="Times New Roman" panose="02020603050405020304" pitchFamily="18" charset="0"/>
                </a:rPr>
                <a:t>Stator Teeth</a:t>
              </a:r>
              <a:endParaRPr lang="en-US" sz="2400" dirty="0">
                <a:effectLst/>
                <a:ea typeface="Calibri" panose="020F0502020204030204" pitchFamily="34" charset="0"/>
                <a:cs typeface="Times New Roman" panose="02020603050405020304" pitchFamily="18" charset="0"/>
              </a:endParaRPr>
            </a:p>
          </p:txBody>
        </p:sp>
      </p:grpSp>
      <p:sp>
        <p:nvSpPr>
          <p:cNvPr id="3" name="Footer Placeholder 2"/>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19596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Construction of Synchronous Machines:…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US" sz="2400" dirty="0" smtClean="0">
                <a:solidFill>
                  <a:srgbClr val="C00000"/>
                </a:solidFill>
                <a:latin typeface="Times New Roman" panose="02020603050405020304" pitchFamily="18" charset="0"/>
              </a:rPr>
              <a:t>Rotor:  Two types</a:t>
            </a:r>
          </a:p>
          <a:p>
            <a:pPr marL="914400" lvl="1" indent="-457200">
              <a:buFont typeface="+mj-lt"/>
              <a:buAutoNum type="alphaLcPeriod"/>
            </a:pPr>
            <a:r>
              <a:rPr lang="en-US" sz="2400" dirty="0" smtClean="0">
                <a:latin typeface="Times New Roman" panose="02020603050405020304" pitchFamily="18" charset="0"/>
              </a:rPr>
              <a:t>Salient pole type: for low speed </a:t>
            </a:r>
          </a:p>
          <a:p>
            <a:pPr marL="914400" lvl="1" indent="-457200">
              <a:buFont typeface="+mj-lt"/>
              <a:buAutoNum type="alphaLcPeriod"/>
            </a:pPr>
            <a:r>
              <a:rPr lang="en-US" sz="2400" dirty="0" smtClean="0">
                <a:latin typeface="Times New Roman" panose="02020603050405020304" pitchFamily="18" charset="0"/>
              </a:rPr>
              <a:t>Non-Salient (cylindrical rotor) pole type: for high speed  </a:t>
            </a:r>
          </a:p>
          <a:p>
            <a:pPr>
              <a:buFontTx/>
              <a:buChar char="•"/>
            </a:pPr>
            <a:endParaRPr lang="en-US" sz="2400" dirty="0" smtClean="0">
              <a:solidFill>
                <a:schemeClr val="accent2"/>
              </a:solidFill>
              <a:latin typeface="Times New Roman" panose="02020603050405020304" pitchFamily="18" charset="0"/>
            </a:endParaRPr>
          </a:p>
          <a:p>
            <a:endParaRPr lang="en-US" sz="2400" dirty="0"/>
          </a:p>
        </p:txBody>
      </p:sp>
      <p:sp>
        <p:nvSpPr>
          <p:cNvPr id="4" name="Footer Placeholder 3"/>
          <p:cNvSpPr>
            <a:spLocks noGrp="1"/>
          </p:cNvSpPr>
          <p:nvPr>
            <p:ph type="ftr" sz="quarter" idx="11"/>
          </p:nvPr>
        </p:nvSpPr>
        <p:spPr/>
        <p:txBody>
          <a:bodyPr/>
          <a:lstStyle/>
          <a:p>
            <a:r>
              <a:rPr lang="en-US" smtClean="0"/>
              <a:t>© Nafees Ahamad</a:t>
            </a:r>
            <a:endParaRPr lang="en-US"/>
          </a:p>
        </p:txBody>
      </p:sp>
    </p:spTree>
    <p:extLst>
      <p:ext uri="{BB962C8B-B14F-4D97-AF65-F5344CB8AC3E}">
        <p14:creationId xmlns:p14="http://schemas.microsoft.com/office/powerpoint/2010/main" val="133113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406</TotalTime>
  <Words>521</Words>
  <Application>Microsoft Office PowerPoint</Application>
  <PresentationFormat>Widescreen</PresentationFormat>
  <Paragraphs>110</Paragraphs>
  <Slides>18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Calibri</vt:lpstr>
      <vt:lpstr>Cambria Math</vt:lpstr>
      <vt:lpstr>Times New Roman</vt:lpstr>
      <vt:lpstr>Trebuchet MS</vt:lpstr>
      <vt:lpstr>Tw Cen MT</vt:lpstr>
      <vt:lpstr>Tw Cen MT Condensed</vt:lpstr>
      <vt:lpstr>Wingdings</vt:lpstr>
      <vt:lpstr>Wingdings 3</vt:lpstr>
      <vt:lpstr>Integral</vt:lpstr>
      <vt:lpstr>Synchronous Machine </vt:lpstr>
      <vt:lpstr>Synchronous Machine </vt:lpstr>
      <vt:lpstr>Actual synchronous machines </vt:lpstr>
      <vt:lpstr>Actual synchronous machines: Turbo generator </vt:lpstr>
      <vt:lpstr>Actual synchronous machines </vt:lpstr>
      <vt:lpstr>Actual synchronous machines: Hydro Generator </vt:lpstr>
      <vt:lpstr>Construction of Synchronous Machines:</vt:lpstr>
      <vt:lpstr>Construction of Synchronous Machines:…</vt:lpstr>
      <vt:lpstr>Construction of Synchronous Machines:…</vt:lpstr>
      <vt:lpstr>Construction of Synchronous Machines:…</vt:lpstr>
      <vt:lpstr>Construction of Synchronous Machines:…</vt:lpstr>
      <vt:lpstr>Principle of operation: </vt:lpstr>
      <vt:lpstr>Principle of operation: </vt:lpstr>
      <vt:lpstr>Why Synchronous motor is not self starting? How to make it self starting?</vt:lpstr>
      <vt:lpstr>Why Synchronous motor is not self starting?...</vt:lpstr>
      <vt:lpstr>How to make it self starting?</vt:lpstr>
      <vt:lpstr>How to make it self starting?</vt:lpstr>
      <vt:lpstr>Thanks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Synchronous Machine</dc:title>
  <dc:creator>nafees ahamad</dc:creator>
  <cp:lastModifiedBy>nafees ahamad</cp:lastModifiedBy>
  <cp:revision>28</cp:revision>
  <dcterms:created xsi:type="dcterms:W3CDTF">2016-04-14T05:27:32Z</dcterms:created>
  <dcterms:modified xsi:type="dcterms:W3CDTF">2018-11-20T09:51:50Z</dcterms:modified>
</cp:coreProperties>
</file>